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sldIdLst>
    <p:sldId id="256" r:id="rId2"/>
    <p:sldId id="264" r:id="rId3"/>
    <p:sldId id="265" r:id="rId4"/>
    <p:sldId id="266" r:id="rId5"/>
    <p:sldId id="267" r:id="rId6"/>
    <p:sldId id="268" r:id="rId7"/>
    <p:sldId id="270" r:id="rId8"/>
    <p:sldId id="305" r:id="rId9"/>
    <p:sldId id="271" r:id="rId10"/>
    <p:sldId id="281" r:id="rId11"/>
    <p:sldId id="272" r:id="rId12"/>
    <p:sldId id="262" r:id="rId13"/>
    <p:sldId id="261" r:id="rId14"/>
    <p:sldId id="274" r:id="rId15"/>
    <p:sldId id="275" r:id="rId16"/>
    <p:sldId id="286" r:id="rId17"/>
    <p:sldId id="298" r:id="rId18"/>
    <p:sldId id="303" r:id="rId19"/>
    <p:sldId id="302" r:id="rId20"/>
    <p:sldId id="277" r:id="rId21"/>
    <p:sldId id="304" r:id="rId22"/>
    <p:sldId id="279" r:id="rId23"/>
    <p:sldId id="278" r:id="rId24"/>
    <p:sldId id="289" r:id="rId25"/>
    <p:sldId id="291" r:id="rId26"/>
    <p:sldId id="269" r:id="rId27"/>
    <p:sldId id="280" r:id="rId28"/>
    <p:sldId id="282" r:id="rId29"/>
    <p:sldId id="292" r:id="rId30"/>
    <p:sldId id="295" r:id="rId31"/>
    <p:sldId id="300" r:id="rId32"/>
    <p:sldId id="301" r:id="rId33"/>
    <p:sldId id="283" r:id="rId34"/>
    <p:sldId id="293" r:id="rId35"/>
    <p:sldId id="287" r:id="rId3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A187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95" autoAdjust="0"/>
    <p:restoredTop sz="94660"/>
  </p:normalViewPr>
  <p:slideViewPr>
    <p:cSldViewPr>
      <p:cViewPr varScale="1">
        <p:scale>
          <a:sx n="134" d="100"/>
          <a:sy n="134" d="100"/>
        </p:scale>
        <p:origin x="-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4/6/10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4/6/10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4/6/10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4/6/10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77E2019-7B91-4B32-9B2E-E30C3CAACC3C}" type="datetimeFigureOut">
              <a:rPr lang="nb-NO" smtClean="0"/>
              <a:pPr/>
              <a:t>4/6/10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77E2019-7B91-4B32-9B2E-E30C3CAACC3C}" type="datetimeFigureOut">
              <a:rPr lang="nb-NO" smtClean="0"/>
              <a:pPr/>
              <a:t>4/6/10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77E2019-7B91-4B32-9B2E-E30C3CAACC3C}" type="datetimeFigureOut">
              <a:rPr lang="nb-NO" smtClean="0"/>
              <a:pPr/>
              <a:t>4/6/10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77E2019-7B91-4B32-9B2E-E30C3CAACC3C}" type="datetimeFigureOut">
              <a:rPr lang="nb-NO" smtClean="0"/>
              <a:pPr/>
              <a:t>4/6/10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77E2019-7B91-4B32-9B2E-E30C3CAACC3C}" type="datetimeFigureOut">
              <a:rPr lang="nb-NO" smtClean="0"/>
              <a:pPr/>
              <a:t>4/6/10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7E2019-7B91-4B32-9B2E-E30C3CAACC3C}" type="datetimeFigureOut">
              <a:rPr lang="nb-NO" smtClean="0"/>
              <a:pPr/>
              <a:t>4/6/10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7E2019-7B91-4B32-9B2E-E30C3CAACC3C}" type="datetimeFigureOut">
              <a:rPr lang="nb-NO" smtClean="0"/>
              <a:pPr/>
              <a:t>4/6/10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E2019-7B91-4B32-9B2E-E30C3CAACC3C}" type="datetimeFigureOut">
              <a:rPr lang="nb-NO" smtClean="0"/>
              <a:pPr/>
              <a:t>4/6/10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2B651-7715-4942-BB04-DB07EEE93371}"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6" Type="http://schemas.openxmlformats.org/officeDocument/2006/relationships/image" Target="../media/image14.jpeg"/><Relationship Id="rId4"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image" Target="../media/image11.gif"/><Relationship Id="rId3" Type="http://schemas.openxmlformats.org/officeDocument/2006/relationships/image" Target="../media/image12.png"/><Relationship Id="rId5" Type="http://schemas.openxmlformats.org/officeDocument/2006/relationships/hyperlink" Target="http://flickr.com/photos/38392054@N00/29774838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3"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image" Target="../media/image27.gif"/><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hyperlink" Target="http://www.time.com/tim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3"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3"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285728"/>
            <a:ext cx="7772400" cy="1470025"/>
          </a:xfrm>
        </p:spPr>
        <p:txBody>
          <a:bodyPr>
            <a:normAutofit/>
            <a:scene3d>
              <a:camera prst="orthographicFront"/>
              <a:lightRig rig="threePt" dir="t"/>
            </a:scene3d>
            <a:sp3d>
              <a:bevelT w="95250" h="114300"/>
              <a:bevelB w="50800" h="82550"/>
            </a:sp3d>
          </a:bodyPr>
          <a:lstStyle/>
          <a:p>
            <a:r>
              <a:rPr lang="nb-NO" sz="4800" dirty="0" err="1" smtClean="0">
                <a:solidFill>
                  <a:srgbClr val="00B050"/>
                </a:solidFill>
              </a:rPr>
              <a:t>Ecotourism</a:t>
            </a:r>
            <a:endParaRPr lang="nb-NO" sz="4800" dirty="0">
              <a:solidFill>
                <a:srgbClr val="00B050"/>
              </a:solidFill>
            </a:endParaRPr>
          </a:p>
        </p:txBody>
      </p:sp>
      <p:sp>
        <p:nvSpPr>
          <p:cNvPr id="3" name="Undertittel 2"/>
          <p:cNvSpPr>
            <a:spLocks noGrp="1"/>
          </p:cNvSpPr>
          <p:nvPr>
            <p:ph type="subTitle" idx="1"/>
          </p:nvPr>
        </p:nvSpPr>
        <p:spPr/>
        <p:txBody>
          <a:bodyPr/>
          <a:lstStyle/>
          <a:p>
            <a:endParaRPr lang="nb-NO" dirty="0"/>
          </a:p>
        </p:txBody>
      </p:sp>
      <p:sp>
        <p:nvSpPr>
          <p:cNvPr id="5" name="Rektangel 4"/>
          <p:cNvSpPr/>
          <p:nvPr/>
        </p:nvSpPr>
        <p:spPr>
          <a:xfrm>
            <a:off x="857224" y="2000240"/>
            <a:ext cx="7500990" cy="1754326"/>
          </a:xfrm>
          <a:prstGeom prst="rect">
            <a:avLst/>
          </a:prstGeom>
        </p:spPr>
        <p:txBody>
          <a:bodyPr wrap="square">
            <a:spAutoFit/>
          </a:bodyPr>
          <a:lstStyle/>
          <a:p>
            <a:r>
              <a:rPr lang="en-US" dirty="0" smtClean="0">
                <a:solidFill>
                  <a:srgbClr val="008000"/>
                </a:solidFill>
              </a:rPr>
              <a:t>Ecotourism</a:t>
            </a:r>
            <a:r>
              <a:rPr lang="en-US" dirty="0" smtClean="0"/>
              <a:t> is not just a marketing gimmick. It is increasingly recognized as a tool for sustainable development. </a:t>
            </a:r>
          </a:p>
          <a:p>
            <a:endParaRPr lang="en-US" dirty="0"/>
          </a:p>
          <a:p>
            <a:r>
              <a:rPr lang="en-US" dirty="0" smtClean="0"/>
              <a:t>Achieving genuine </a:t>
            </a:r>
            <a:r>
              <a:rPr lang="en-US" dirty="0" smtClean="0">
                <a:solidFill>
                  <a:srgbClr val="008000"/>
                </a:solidFill>
              </a:rPr>
              <a:t>ecotourism</a:t>
            </a:r>
            <a:r>
              <a:rPr lang="en-US" dirty="0" smtClean="0"/>
              <a:t> is a challenge, as high standards have to be met. But when it is achieved, communities and natural environments are the immediate beneficiaries.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428604"/>
            <a:ext cx="7772400" cy="1470025"/>
          </a:xfrm>
        </p:spPr>
        <p:txBody>
          <a:bodyPr>
            <a:normAutofit/>
          </a:bodyPr>
          <a:lstStyle/>
          <a:p>
            <a:r>
              <a:rPr lang="en-US" sz="1800" dirty="0" err="1" smtClean="0"/>
              <a:t>Maasai</a:t>
            </a:r>
            <a:r>
              <a:rPr lang="en-US" sz="1800" dirty="0" smtClean="0"/>
              <a:t> Mara, </a:t>
            </a:r>
            <a:r>
              <a:rPr lang="en-US" sz="1800" b="1" dirty="0" smtClean="0"/>
              <a:t>Africa`s greatest wildlife reserve (Kenya)</a:t>
            </a:r>
            <a:r>
              <a:rPr lang="en-US" sz="1800" dirty="0" smtClean="0"/>
              <a:t> is without a doubt Africa’s most famous safari destination. The </a:t>
            </a:r>
            <a:r>
              <a:rPr lang="en-US" sz="1800" dirty="0" err="1" smtClean="0"/>
              <a:t>Maasai</a:t>
            </a:r>
            <a:r>
              <a:rPr lang="en-US" sz="1800" dirty="0" smtClean="0"/>
              <a:t> Mara Ecosystem holds one of the </a:t>
            </a:r>
            <a:r>
              <a:rPr lang="en-US" sz="1800" b="1" dirty="0" smtClean="0"/>
              <a:t>highest lion densities</a:t>
            </a:r>
            <a:r>
              <a:rPr lang="en-US" sz="1800" dirty="0" smtClean="0"/>
              <a:t> in the world and this is where over </a:t>
            </a:r>
            <a:r>
              <a:rPr lang="en-US" sz="1800" b="1" dirty="0" smtClean="0"/>
              <a:t>TWO MILLION</a:t>
            </a:r>
            <a:r>
              <a:rPr lang="en-US" sz="1800" dirty="0" smtClean="0"/>
              <a:t> wildebeest and zebra migrate annually. </a:t>
            </a:r>
            <a:br>
              <a:rPr lang="en-US" sz="1800" dirty="0" smtClean="0"/>
            </a:br>
            <a:endParaRPr lang="nb-NO" sz="1800" dirty="0"/>
          </a:p>
        </p:txBody>
      </p:sp>
      <p:sp>
        <p:nvSpPr>
          <p:cNvPr id="3" name="Undertittel 2"/>
          <p:cNvSpPr>
            <a:spLocks noGrp="1"/>
          </p:cNvSpPr>
          <p:nvPr>
            <p:ph type="subTitle" idx="1"/>
          </p:nvPr>
        </p:nvSpPr>
        <p:spPr/>
        <p:txBody>
          <a:bodyPr>
            <a:normAutofit/>
          </a:bodyPr>
          <a:lstStyle/>
          <a:p>
            <a:endParaRPr lang="en-US" b="1" dirty="0" smtClean="0"/>
          </a:p>
          <a:p>
            <a:endParaRPr lang="en-US" dirty="0"/>
          </a:p>
          <a:p>
            <a:endParaRPr lang="nb-NO" dirty="0"/>
          </a:p>
        </p:txBody>
      </p:sp>
      <p:pic>
        <p:nvPicPr>
          <p:cNvPr id="40964" name="Picture 4" descr="Eastern White-bearded Wildebeest (Connochaetes taurinus albojubatus) by mikel.hendriks."/>
          <p:cNvPicPr>
            <a:picLocks noChangeAspect="1" noChangeArrowheads="1"/>
          </p:cNvPicPr>
          <p:nvPr/>
        </p:nvPicPr>
        <p:blipFill>
          <a:blip r:embed="rId2"/>
          <a:srcRect/>
          <a:stretch>
            <a:fillRect/>
          </a:stretch>
        </p:blipFill>
        <p:spPr bwMode="auto">
          <a:xfrm>
            <a:off x="4381532" y="3686174"/>
            <a:ext cx="4762500" cy="3171826"/>
          </a:xfrm>
          <a:prstGeom prst="rect">
            <a:avLst/>
          </a:prstGeom>
          <a:noFill/>
        </p:spPr>
      </p:pic>
      <p:pic>
        <p:nvPicPr>
          <p:cNvPr id="40966" name="Picture 6" descr="ZEBRA by peo pea."/>
          <p:cNvPicPr>
            <a:picLocks noChangeAspect="1" noChangeArrowheads="1"/>
          </p:cNvPicPr>
          <p:nvPr/>
        </p:nvPicPr>
        <p:blipFill>
          <a:blip r:embed="rId3"/>
          <a:srcRect/>
          <a:stretch>
            <a:fillRect/>
          </a:stretch>
        </p:blipFill>
        <p:spPr bwMode="auto">
          <a:xfrm>
            <a:off x="-32" y="1743525"/>
            <a:ext cx="4429156" cy="5114499"/>
          </a:xfrm>
          <a:prstGeom prst="rect">
            <a:avLst/>
          </a:prstGeom>
          <a:noFill/>
        </p:spPr>
      </p:pic>
      <p:pic>
        <p:nvPicPr>
          <p:cNvPr id="7" name="Picture 2" descr="http://www.basecampexplorer.com/images/kenya/bacecamp_masai_mara/117036/2007feb_Kenya_Mara_safari_many_lions_approaching_Basecamp_jeep.jpg?size=gallery"/>
          <p:cNvPicPr>
            <a:picLocks noChangeAspect="1" noChangeArrowheads="1"/>
          </p:cNvPicPr>
          <p:nvPr/>
        </p:nvPicPr>
        <p:blipFill>
          <a:blip r:embed="rId4"/>
          <a:srcRect/>
          <a:stretch>
            <a:fillRect/>
          </a:stretch>
        </p:blipFill>
        <p:spPr bwMode="auto">
          <a:xfrm>
            <a:off x="4857752" y="2500306"/>
            <a:ext cx="381000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428604"/>
            <a:ext cx="7772400" cy="1470025"/>
          </a:xfrm>
        </p:spPr>
        <p:txBody>
          <a:bodyPr>
            <a:normAutofit fontScale="90000"/>
            <a:scene3d>
              <a:camera prst="orthographicFront"/>
              <a:lightRig rig="sunset" dir="t"/>
            </a:scene3d>
            <a:sp3d prstMaterial="plastic">
              <a:bevelT w="31750" h="101600"/>
              <a:bevelB w="431800" h="69850"/>
            </a:sp3d>
          </a:bodyPr>
          <a:lstStyle/>
          <a:p>
            <a:r>
              <a:rPr lang="en-US" dirty="0" smtClean="0"/>
              <a:t/>
            </a:r>
            <a:br>
              <a:rPr lang="en-US" dirty="0" smtClean="0"/>
            </a:br>
            <a:r>
              <a:rPr lang="en-US" dirty="0" smtClean="0">
                <a:solidFill>
                  <a:srgbClr val="00B050"/>
                </a:solidFill>
              </a:rPr>
              <a:t>- Travel that supports the conservation of biodiversity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a:p>
        </p:txBody>
      </p:sp>
      <p:pic>
        <p:nvPicPr>
          <p:cNvPr id="33794" name="Picture 2" descr="http://www.basecampexplorer.com/images/kenya/bacecamp_masai_mara/117036/cheetha_bil.jpg?size=gallery"/>
          <p:cNvPicPr>
            <a:picLocks noChangeAspect="1" noChangeArrowheads="1"/>
          </p:cNvPicPr>
          <p:nvPr/>
        </p:nvPicPr>
        <p:blipFill>
          <a:blip r:embed="rId2"/>
          <a:srcRect/>
          <a:stretch>
            <a:fillRect/>
          </a:stretch>
        </p:blipFill>
        <p:spPr bwMode="auto">
          <a:xfrm>
            <a:off x="2643174" y="2357430"/>
            <a:ext cx="3810000" cy="24955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285728"/>
            <a:ext cx="7772400" cy="1470025"/>
          </a:xfrm>
        </p:spPr>
        <p:txBody>
          <a:bodyPr>
            <a:normAutofit fontScale="90000"/>
          </a:bodyPr>
          <a:lstStyle/>
          <a:p>
            <a:r>
              <a:rPr lang="en-US" dirty="0" smtClean="0"/>
              <a:t/>
            </a:r>
            <a:br>
              <a:rPr lang="en-US" dirty="0" smtClean="0"/>
            </a:br>
            <a:r>
              <a:rPr lang="en-US" dirty="0" smtClean="0"/>
              <a:t>40,000 </a:t>
            </a:r>
            <a:r>
              <a:rPr lang="en-US" dirty="0"/>
              <a:t>acres of land secured for wildlife and conservation</a:t>
            </a:r>
            <a:br>
              <a:rPr lang="en-US" dirty="0"/>
            </a:br>
            <a:endParaRPr lang="nb-NO" dirty="0"/>
          </a:p>
        </p:txBody>
      </p:sp>
      <p:sp>
        <p:nvSpPr>
          <p:cNvPr id="3" name="Undertittel 2"/>
          <p:cNvSpPr>
            <a:spLocks noGrp="1"/>
          </p:cNvSpPr>
          <p:nvPr>
            <p:ph type="subTitle" idx="1"/>
          </p:nvPr>
        </p:nvSpPr>
        <p:spPr/>
        <p:txBody>
          <a:bodyPr/>
          <a:lstStyle/>
          <a:p>
            <a:endParaRPr lang="nb-NO"/>
          </a:p>
        </p:txBody>
      </p:sp>
      <p:pic>
        <p:nvPicPr>
          <p:cNvPr id="6146" name="Picture 2" descr="http://go.startsiden.no/go/e/content_results;siteId=230;afu=bilder.abcsok.noa47index.html%3Fq%3Dmasai+mara+national+game+reserve%26x%3D11%26y%3D22/http:/www.thesafaricompany.co.za/images/Map%20of%20Masai%20Mara%20Lodges.jpg"/>
          <p:cNvPicPr>
            <a:picLocks noChangeAspect="1" noChangeArrowheads="1"/>
          </p:cNvPicPr>
          <p:nvPr/>
        </p:nvPicPr>
        <p:blipFill>
          <a:blip r:embed="rId2"/>
          <a:srcRect/>
          <a:stretch>
            <a:fillRect/>
          </a:stretch>
        </p:blipFill>
        <p:spPr bwMode="auto">
          <a:xfrm>
            <a:off x="1928794" y="1757383"/>
            <a:ext cx="5200650" cy="4600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en-US" dirty="0"/>
              <a:t/>
            </a:r>
            <a:br>
              <a:rPr lang="en-US" dirty="0"/>
            </a:br>
            <a:endParaRPr lang="nb-NO" dirty="0"/>
          </a:p>
        </p:txBody>
      </p:sp>
      <p:sp>
        <p:nvSpPr>
          <p:cNvPr id="12" name="Undertittel 2"/>
          <p:cNvSpPr>
            <a:spLocks noGrp="1"/>
          </p:cNvSpPr>
          <p:nvPr>
            <p:ph type="subTitle" idx="1"/>
          </p:nvPr>
        </p:nvSpPr>
        <p:spPr/>
        <p:txBody>
          <a:bodyPr/>
          <a:lstStyle/>
          <a:p>
            <a:endParaRPr lang="nb-NO"/>
          </a:p>
        </p:txBody>
      </p:sp>
      <p:pic>
        <p:nvPicPr>
          <p:cNvPr id="7170" name="Picture 2"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2" name="Picture 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4" name="Picture 6"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5" name="Picture 7"/>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11" name="Bilde 10" descr="Tree.gif"/>
          <p:cNvPicPr>
            <a:picLocks noChangeAspect="1"/>
          </p:cNvPicPr>
          <p:nvPr/>
        </p:nvPicPr>
        <p:blipFill>
          <a:blip r:embed="rId2"/>
          <a:stretch>
            <a:fillRect/>
          </a:stretch>
        </p:blipFill>
        <p:spPr>
          <a:xfrm>
            <a:off x="4567237" y="3424237"/>
            <a:ext cx="9525" cy="9525"/>
          </a:xfrm>
          <a:prstGeom prst="rect">
            <a:avLst/>
          </a:prstGeom>
        </p:spPr>
      </p:pic>
      <p:sp>
        <p:nvSpPr>
          <p:cNvPr id="13" name="Undertittel 2"/>
          <p:cNvSpPr>
            <a:spLocks noGrp="1"/>
          </p:cNvSpPr>
          <p:nvPr/>
        </p:nvSpPr>
        <p:spPr>
          <a:xfrm>
            <a:off x="1371600" y="25527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nb-NO"/>
          </a:p>
        </p:txBody>
      </p:sp>
      <p:pic>
        <p:nvPicPr>
          <p:cNvPr id="7180" name="Picture 12"/>
          <p:cNvPicPr>
            <a:picLocks noChangeAspect="1" noChangeArrowheads="1"/>
          </p:cNvPicPr>
          <p:nvPr/>
        </p:nvPicPr>
        <p:blipFill>
          <a:blip r:embed="rId4"/>
          <a:srcRect/>
          <a:stretch>
            <a:fillRect/>
          </a:stretch>
        </p:blipFill>
        <p:spPr bwMode="auto">
          <a:xfrm>
            <a:off x="1357290" y="3286124"/>
            <a:ext cx="6419850" cy="1771650"/>
          </a:xfrm>
          <a:prstGeom prst="rect">
            <a:avLst/>
          </a:prstGeom>
          <a:noFill/>
          <a:ln w="9525">
            <a:noFill/>
            <a:miter lim="800000"/>
            <a:headEnd/>
            <a:tailEnd/>
          </a:ln>
          <a:effectLst/>
        </p:spPr>
      </p:pic>
      <p:pic>
        <p:nvPicPr>
          <p:cNvPr id="7182" name="Picture 1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4" name="Picture 16"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6" name="Picture 18"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8" name="Picture 20"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19" name="Bilde 18" descr="Tree.gif"/>
          <p:cNvPicPr>
            <a:picLocks noChangeAspect="1"/>
          </p:cNvPicPr>
          <p:nvPr/>
        </p:nvPicPr>
        <p:blipFill>
          <a:blip r:embed="rId2"/>
          <a:stretch>
            <a:fillRect/>
          </a:stretch>
        </p:blipFill>
        <p:spPr>
          <a:xfrm>
            <a:off x="4567237" y="3424237"/>
            <a:ext cx="9525" cy="9525"/>
          </a:xfrm>
          <a:prstGeom prst="rect">
            <a:avLst/>
          </a:prstGeom>
        </p:spPr>
      </p:pic>
      <p:pic>
        <p:nvPicPr>
          <p:cNvPr id="20" name="Bilde 19" descr="Tree.gif"/>
          <p:cNvPicPr>
            <a:picLocks noChangeAspect="1"/>
          </p:cNvPicPr>
          <p:nvPr/>
        </p:nvPicPr>
        <p:blipFill>
          <a:blip r:embed="rId2"/>
          <a:stretch>
            <a:fillRect/>
          </a:stretch>
        </p:blipFill>
        <p:spPr>
          <a:xfrm>
            <a:off x="4567237" y="3424237"/>
            <a:ext cx="9525" cy="9525"/>
          </a:xfrm>
          <a:prstGeom prst="rect">
            <a:avLst/>
          </a:prstGeom>
        </p:spPr>
      </p:pic>
      <p:pic>
        <p:nvPicPr>
          <p:cNvPr id="7190" name="Picture 22"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92" name="Picture 2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94" name="Picture 26" descr="11.000 VIEWS!! THANKS!!! ________________ Figueira numa noite fria noite de lua cheia  / A fig tree in a cold full moon night by Gutemberg's Photos">
            <a:hlinkClick r:id="rId5" tooltip="Click to go back"/>
          </p:cNvPr>
          <p:cNvPicPr>
            <a:picLocks noChangeAspect="1" noChangeArrowheads="1"/>
          </p:cNvPicPr>
          <p:nvPr/>
        </p:nvPicPr>
        <p:blipFill>
          <a:blip r:embed="rId6"/>
          <a:srcRect/>
          <a:stretch>
            <a:fillRect/>
          </a:stretch>
        </p:blipFill>
        <p:spPr bwMode="auto">
          <a:xfrm>
            <a:off x="-1138278" y="-40749"/>
            <a:ext cx="10358478" cy="6898749"/>
          </a:xfrm>
          <a:prstGeom prst="rect">
            <a:avLst/>
          </a:prstGeom>
          <a:noFill/>
        </p:spPr>
      </p:pic>
      <p:sp>
        <p:nvSpPr>
          <p:cNvPr id="24" name="Rektangel 23"/>
          <p:cNvSpPr/>
          <p:nvPr/>
        </p:nvSpPr>
        <p:spPr>
          <a:xfrm>
            <a:off x="714348" y="571480"/>
            <a:ext cx="7546939" cy="707886"/>
          </a:xfrm>
          <a:prstGeom prst="rect">
            <a:avLst/>
          </a:prstGeom>
        </p:spPr>
        <p:txBody>
          <a:bodyPr wrap="none">
            <a:spAutoFit/>
          </a:bodyPr>
          <a:lstStyle/>
          <a:p>
            <a:pPr algn="ctr"/>
            <a:r>
              <a:rPr lang="en-US" sz="2800" dirty="0" smtClean="0">
                <a:solidFill>
                  <a:srgbClr val="FFFF00"/>
                </a:solidFill>
              </a:rPr>
              <a:t>More </a:t>
            </a:r>
            <a:r>
              <a:rPr lang="en-US" sz="2800" dirty="0" smtClean="0">
                <a:solidFill>
                  <a:srgbClr val="FFFF00"/>
                </a:solidFill>
              </a:rPr>
              <a:t>than </a:t>
            </a:r>
            <a:r>
              <a:rPr lang="en-US" sz="4000" b="1" dirty="0" smtClean="0">
                <a:solidFill>
                  <a:srgbClr val="FFFF00"/>
                </a:solidFill>
              </a:rPr>
              <a:t>50,000 trees </a:t>
            </a:r>
            <a:r>
              <a:rPr lang="en-US" sz="2800" dirty="0" smtClean="0">
                <a:solidFill>
                  <a:srgbClr val="FFFF00"/>
                </a:solidFill>
              </a:rPr>
              <a:t>planted in 10 years</a:t>
            </a:r>
            <a:endParaRPr lang="nb-NO"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85786" y="428604"/>
            <a:ext cx="7772400" cy="1470025"/>
          </a:xfrm>
        </p:spPr>
        <p:txBody>
          <a:bodyPr>
            <a:normAutofit fontScale="90000"/>
          </a:bodyPr>
          <a:lstStyle/>
          <a:p>
            <a:r>
              <a:rPr lang="en-US" dirty="0" smtClean="0"/>
              <a:t>Established </a:t>
            </a:r>
            <a:r>
              <a:rPr lang="en-US" dirty="0"/>
              <a:t>one of the largest indigenous tree nurseries in Mara</a:t>
            </a:r>
            <a:br>
              <a:rPr lang="en-US" dirty="0"/>
            </a:br>
            <a:endParaRPr lang="nb-NO" dirty="0"/>
          </a:p>
        </p:txBody>
      </p:sp>
      <p:sp>
        <p:nvSpPr>
          <p:cNvPr id="3" name="Undertittel 2"/>
          <p:cNvSpPr>
            <a:spLocks noGrp="1"/>
          </p:cNvSpPr>
          <p:nvPr>
            <p:ph type="subTitle" idx="1"/>
          </p:nvPr>
        </p:nvSpPr>
        <p:spPr>
          <a:xfrm>
            <a:off x="1214414" y="4500570"/>
            <a:ext cx="6400800" cy="1752600"/>
          </a:xfrm>
        </p:spPr>
        <p:txBody>
          <a:bodyPr>
            <a:normAutofit fontScale="85000" lnSpcReduction="20000"/>
          </a:bodyPr>
          <a:lstStyle/>
          <a:p>
            <a:r>
              <a:rPr lang="en-US" dirty="0" smtClean="0"/>
              <a:t>Has supported the planting of an estimated 50,000 trees since 2000, as part of restoring vegetation along the river near </a:t>
            </a:r>
            <a:r>
              <a:rPr lang="en-US" dirty="0" err="1" smtClean="0"/>
              <a:t>Basecamp</a:t>
            </a:r>
            <a:r>
              <a:rPr lang="en-US" dirty="0" smtClean="0"/>
              <a:t>. This has been done jointly with the local community. </a:t>
            </a:r>
          </a:p>
          <a:p>
            <a:endParaRPr lang="nb-NO" dirty="0"/>
          </a:p>
        </p:txBody>
      </p:sp>
      <p:pic>
        <p:nvPicPr>
          <p:cNvPr id="31746" name="Picture 2" descr="http://www.basecampexplorer.com/images/kenya/bacecamp_masai_mara/projects/Obama_planting_trees.jpg?size=gallery"/>
          <p:cNvPicPr>
            <a:picLocks noChangeAspect="1" noChangeArrowheads="1"/>
          </p:cNvPicPr>
          <p:nvPr/>
        </p:nvPicPr>
        <p:blipFill>
          <a:blip r:embed="rId2"/>
          <a:srcRect/>
          <a:stretch>
            <a:fillRect/>
          </a:stretch>
        </p:blipFill>
        <p:spPr bwMode="auto">
          <a:xfrm>
            <a:off x="2428860" y="1643050"/>
            <a:ext cx="3810000" cy="26003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857224" y="142852"/>
            <a:ext cx="7772400" cy="1470025"/>
          </a:xfrm>
        </p:spPr>
        <p:txBody>
          <a:bodyPr>
            <a:normAutofit fontScale="90000"/>
          </a:bodyPr>
          <a:lstStyle/>
          <a:p>
            <a:r>
              <a:rPr lang="en-US" dirty="0" smtClean="0"/>
              <a:t>The </a:t>
            </a:r>
            <a:r>
              <a:rPr lang="en-US" dirty="0"/>
              <a:t>only private sector supported cheetah conservation project in </a:t>
            </a:r>
            <a:r>
              <a:rPr lang="en-US" dirty="0" err="1" smtClean="0"/>
              <a:t>Masai</a:t>
            </a:r>
            <a:r>
              <a:rPr lang="en-US" dirty="0" smtClean="0"/>
              <a:t> </a:t>
            </a:r>
            <a:r>
              <a:rPr lang="en-US" dirty="0"/>
              <a:t>Mara</a:t>
            </a:r>
            <a:endParaRPr lang="nb-NO" dirty="0"/>
          </a:p>
        </p:txBody>
      </p:sp>
      <p:sp>
        <p:nvSpPr>
          <p:cNvPr id="3" name="Undertittel 2"/>
          <p:cNvSpPr>
            <a:spLocks noGrp="1"/>
          </p:cNvSpPr>
          <p:nvPr>
            <p:ph type="subTitle" idx="1"/>
          </p:nvPr>
        </p:nvSpPr>
        <p:spPr/>
        <p:txBody>
          <a:bodyPr/>
          <a:lstStyle/>
          <a:p>
            <a:endParaRPr lang="nb-NO" dirty="0"/>
          </a:p>
        </p:txBody>
      </p:sp>
      <p:pic>
        <p:nvPicPr>
          <p:cNvPr id="4" name="Picture 2"/>
          <p:cNvPicPr>
            <a:picLocks noChangeAspect="1" noChangeArrowheads="1"/>
          </p:cNvPicPr>
          <p:nvPr/>
        </p:nvPicPr>
        <p:blipFill>
          <a:blip r:embed="rId2"/>
          <a:srcRect/>
          <a:stretch>
            <a:fillRect/>
          </a:stretch>
        </p:blipFill>
        <p:spPr bwMode="auto">
          <a:xfrm>
            <a:off x="2475632" y="1770492"/>
            <a:ext cx="4382384" cy="508750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47106" name="Picture 2" descr="http://www.basecampexplorer.com/above_menus/news/129908/129926"/>
          <p:cNvPicPr>
            <a:picLocks noChangeAspect="1" noChangeArrowheads="1"/>
          </p:cNvPicPr>
          <p:nvPr/>
        </p:nvPicPr>
        <p:blipFill>
          <a:blip r:embed="rId2" cstate="print"/>
          <a:srcRect/>
          <a:stretch>
            <a:fillRect/>
          </a:stretch>
        </p:blipFill>
        <p:spPr bwMode="auto">
          <a:xfrm>
            <a:off x="-426890" y="-142900"/>
            <a:ext cx="10458802" cy="70009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dirty="0"/>
              <a:t>25% of profit is used to finance </a:t>
            </a:r>
            <a:r>
              <a:rPr lang="en-US" dirty="0" err="1"/>
              <a:t>Basecamp</a:t>
            </a:r>
            <a:r>
              <a:rPr lang="en-US" dirty="0"/>
              <a:t> Big Five partnership programs</a:t>
            </a: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214414" y="1071546"/>
            <a:ext cx="6643734" cy="5262979"/>
          </a:xfrm>
          <a:prstGeom prst="rect">
            <a:avLst/>
          </a:prstGeom>
        </p:spPr>
        <p:txBody>
          <a:bodyPr wrap="square">
            <a:spAutoFit/>
          </a:bodyPr>
          <a:lstStyle/>
          <a:p>
            <a:r>
              <a:rPr lang="en-US" sz="2400" dirty="0" smtClean="0"/>
              <a:t>Practices garbage separation and composting. Has clean and well-fenced garbage disposal and composting areas. </a:t>
            </a:r>
          </a:p>
          <a:p>
            <a:endParaRPr lang="en-US" sz="2400" dirty="0" smtClean="0"/>
          </a:p>
          <a:p>
            <a:r>
              <a:rPr lang="en-US" sz="2400" dirty="0" smtClean="0"/>
              <a:t>Grey water from every tent is collected and re-used to water plants in the compound</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 of dry toilets</a:t>
            </a:r>
          </a:p>
        </p:txBody>
      </p:sp>
      <p:pic>
        <p:nvPicPr>
          <p:cNvPr id="3074" name="Picture 2" descr="http://go.startsiden.no/go/e/content_results;siteId=230;afu=bilder.abcsok.noa47index.html%3Fq%3Dgrey+water%26x%3D54%26y%3D28/http:/www.moryma.com/images/summer/20020530greywater.jpg"/>
          <p:cNvPicPr>
            <a:picLocks noChangeAspect="1" noChangeArrowheads="1"/>
          </p:cNvPicPr>
          <p:nvPr/>
        </p:nvPicPr>
        <p:blipFill>
          <a:blip r:embed="rId2"/>
          <a:srcRect/>
          <a:stretch>
            <a:fillRect/>
          </a:stretch>
        </p:blipFill>
        <p:spPr bwMode="auto">
          <a:xfrm>
            <a:off x="2714612" y="3714752"/>
            <a:ext cx="3810000" cy="18383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142976" y="1859340"/>
            <a:ext cx="6786610" cy="2862322"/>
          </a:xfrm>
          <a:prstGeom prst="rect">
            <a:avLst/>
          </a:prstGeom>
        </p:spPr>
        <p:txBody>
          <a:bodyPr wrap="square">
            <a:spAutoFit/>
          </a:bodyPr>
          <a:lstStyle/>
          <a:p>
            <a:endParaRPr lang="en-US" dirty="0" smtClean="0"/>
          </a:p>
          <a:p>
            <a:endParaRPr lang="en-US" dirty="0" smtClean="0"/>
          </a:p>
          <a:p>
            <a:endParaRPr lang="en-US" dirty="0" smtClean="0"/>
          </a:p>
          <a:p>
            <a:r>
              <a:rPr lang="en-US" dirty="0" smtClean="0"/>
              <a:t>Extensive use of solar energy and use of energy saving LED bulbs. The solar water heaters are ISO-certified and have been chosen because of their energy efficiency character. Even the communication system is powered by solar energy.</a:t>
            </a:r>
          </a:p>
          <a:p>
            <a:endParaRPr lang="en-US" dirty="0" smtClean="0"/>
          </a:p>
          <a:p>
            <a:r>
              <a:rPr lang="en-US" dirty="0" smtClean="0"/>
              <a:t>Have a solar cooker at the kitchen area, as a demonstration to the local community on efficient technologies available. </a:t>
            </a:r>
          </a:p>
        </p:txBody>
      </p:sp>
      <p:pic>
        <p:nvPicPr>
          <p:cNvPr id="2052" name="Picture 4" descr="http://go.startsiden.no/go/e/content_results;siteId=230;afu=bilder.abcsok.noa47index.html%3Fq%3Dsolar%2520power/http:/www.uk-energy-saving.com/solar_power_page_logo.jpg"/>
          <p:cNvPicPr>
            <a:picLocks noChangeAspect="1" noChangeArrowheads="1"/>
          </p:cNvPicPr>
          <p:nvPr/>
        </p:nvPicPr>
        <p:blipFill>
          <a:blip r:embed="rId2"/>
          <a:srcRect/>
          <a:stretch>
            <a:fillRect/>
          </a:stretch>
        </p:blipFill>
        <p:spPr bwMode="auto">
          <a:xfrm>
            <a:off x="6953280" y="285728"/>
            <a:ext cx="1905000" cy="2409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scene3d>
              <a:camera prst="orthographicFront"/>
              <a:lightRig rig="soft" dir="t"/>
            </a:scene3d>
            <a:sp3d>
              <a:bevelT w="171450" h="330200"/>
              <a:bevelB w="50800" h="95250"/>
            </a:sp3d>
          </a:bodyPr>
          <a:lstStyle/>
          <a:p>
            <a:r>
              <a:rPr lang="en-US" dirty="0" smtClean="0"/>
              <a:t>A short definition put forward by The Ecotourism Society in 1991 describes it as </a:t>
            </a:r>
            <a:br>
              <a:rPr lang="en-US" dirty="0" smtClean="0"/>
            </a:br>
            <a:r>
              <a:rPr lang="en-US" b="1" i="1" dirty="0" smtClean="0"/>
              <a:t>'</a:t>
            </a:r>
            <a:r>
              <a:rPr lang="en-US" b="1" i="1" dirty="0" smtClean="0">
                <a:solidFill>
                  <a:srgbClr val="00B050"/>
                </a:solidFill>
              </a:rPr>
              <a:t>responsible travel to natural areas that conserves the environment and sustains the well-being of local people</a:t>
            </a:r>
            <a:r>
              <a:rPr lang="en-US" i="1" dirty="0" smtClean="0">
                <a:solidFill>
                  <a:srgbClr val="00B050"/>
                </a:solidFill>
              </a:rPr>
              <a:t>.</a:t>
            </a:r>
            <a:r>
              <a:rPr lang="en-US" dirty="0" smtClean="0"/>
              <a:t>'</a:t>
            </a:r>
            <a:endParaRPr lang="nb-NO" dirty="0"/>
          </a:p>
        </p:txBody>
      </p:sp>
      <p:sp>
        <p:nvSpPr>
          <p:cNvPr id="3" name="Undertittel 2"/>
          <p:cNvSpPr>
            <a:spLocks noGrp="1"/>
          </p:cNvSpPr>
          <p:nvPr>
            <p:ph type="subTitle" idx="1"/>
          </p:nvPr>
        </p:nvSpPr>
        <p:spPr>
          <a:xfrm>
            <a:off x="1285852" y="4929198"/>
            <a:ext cx="6400800" cy="1752600"/>
          </a:xfrm>
        </p:spPr>
        <p:txBody>
          <a:bodyPr/>
          <a:lstStyle/>
          <a:p>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428604"/>
            <a:ext cx="7772400" cy="1470025"/>
          </a:xfrm>
        </p:spPr>
        <p:txBody>
          <a:bodyPr>
            <a:normAutofit fontScale="90000"/>
            <a:scene3d>
              <a:camera prst="orthographicFront"/>
              <a:lightRig rig="twoPt" dir="t"/>
            </a:scene3d>
            <a:sp3d>
              <a:bevelT w="31750" h="298450"/>
              <a:bevelB w="31750" h="158750"/>
            </a:sp3d>
          </a:bodyPr>
          <a:lstStyle/>
          <a:p>
            <a:r>
              <a:rPr lang="en-US" dirty="0" smtClean="0">
                <a:solidFill>
                  <a:srgbClr val="00B050"/>
                </a:solidFill>
              </a:rPr>
              <a:t>- Travel that brings benefits to local host communities </a:t>
            </a:r>
            <a:r>
              <a:rPr lang="en-US" dirty="0" smtClean="0"/>
              <a:t/>
            </a:r>
            <a:br>
              <a:rPr lang="en-US" dirty="0" smtClean="0"/>
            </a:br>
            <a:endParaRPr lang="nb-NO" dirty="0"/>
          </a:p>
        </p:txBody>
      </p:sp>
      <p:sp>
        <p:nvSpPr>
          <p:cNvPr id="3" name="Undertittel 2"/>
          <p:cNvSpPr>
            <a:spLocks noGrp="1"/>
          </p:cNvSpPr>
          <p:nvPr>
            <p:ph type="subTitle" idx="1"/>
          </p:nvPr>
        </p:nvSpPr>
        <p:spPr>
          <a:xfrm>
            <a:off x="6572264" y="3786190"/>
            <a:ext cx="1928826" cy="1752600"/>
          </a:xfrm>
        </p:spPr>
        <p:txBody>
          <a:bodyPr>
            <a:normAutofit/>
          </a:bodyPr>
          <a:lstStyle/>
          <a:p>
            <a:endParaRPr lang="nb-NO" sz="1200" dirty="0"/>
          </a:p>
        </p:txBody>
      </p:sp>
      <p:pic>
        <p:nvPicPr>
          <p:cNvPr id="37890" name="Picture 2" descr="http://www.basecampexplorer.com/newsletter/press_releases_2009/0909_presse-utsending-no/129175/OBF004stor.jpg"/>
          <p:cNvPicPr>
            <a:picLocks noChangeAspect="1" noChangeArrowheads="1"/>
          </p:cNvPicPr>
          <p:nvPr/>
        </p:nvPicPr>
        <p:blipFill>
          <a:blip r:embed="rId2" cstate="print"/>
          <a:srcRect/>
          <a:stretch>
            <a:fillRect/>
          </a:stretch>
        </p:blipFill>
        <p:spPr bwMode="auto">
          <a:xfrm>
            <a:off x="1142976" y="1635175"/>
            <a:ext cx="7161265" cy="47942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714480" y="500042"/>
            <a:ext cx="6072230" cy="1908215"/>
          </a:xfrm>
          <a:prstGeom prst="rect">
            <a:avLst/>
          </a:prstGeom>
        </p:spPr>
        <p:txBody>
          <a:bodyPr wrap="square">
            <a:spAutoFit/>
          </a:bodyPr>
          <a:lstStyle/>
          <a:p>
            <a:endParaRPr lang="en-US" dirty="0" smtClean="0"/>
          </a:p>
          <a:p>
            <a:r>
              <a:rPr lang="en-US" dirty="0"/>
              <a:t> </a:t>
            </a:r>
            <a:r>
              <a:rPr lang="en-US" dirty="0" smtClean="0"/>
              <a:t> </a:t>
            </a:r>
            <a:r>
              <a:rPr lang="en-US" sz="3200" dirty="0" smtClean="0"/>
              <a:t>Of the 43 staff, </a:t>
            </a:r>
            <a:r>
              <a:rPr lang="en-US" sz="3200" dirty="0" smtClean="0">
                <a:solidFill>
                  <a:srgbClr val="FF0000"/>
                </a:solidFill>
              </a:rPr>
              <a:t>95% are </a:t>
            </a:r>
            <a:r>
              <a:rPr lang="en-US" sz="3200" dirty="0" err="1" smtClean="0">
                <a:solidFill>
                  <a:srgbClr val="FF0000"/>
                </a:solidFill>
              </a:rPr>
              <a:t>Maasai</a:t>
            </a:r>
            <a:r>
              <a:rPr lang="en-US" sz="3200" dirty="0" smtClean="0"/>
              <a:t>, </a:t>
            </a:r>
          </a:p>
          <a:p>
            <a:r>
              <a:rPr lang="en-US" sz="3200" dirty="0" smtClean="0"/>
              <a:t>  including 10 women. </a:t>
            </a:r>
          </a:p>
          <a:p>
            <a:endParaRPr lang="en-US" dirty="0"/>
          </a:p>
          <a:p>
            <a:endParaRPr lang="en-US" dirty="0"/>
          </a:p>
        </p:txBody>
      </p:sp>
      <p:pic>
        <p:nvPicPr>
          <p:cNvPr id="6" name="Picture 2" descr="http://www.basecampexplorer.com/images/kenya/129435image001.jpg?size=extramedium"/>
          <p:cNvPicPr>
            <a:picLocks noChangeAspect="1" noChangeArrowheads="1"/>
          </p:cNvPicPr>
          <p:nvPr/>
        </p:nvPicPr>
        <p:blipFill>
          <a:blip r:embed="rId2"/>
          <a:srcRect/>
          <a:stretch>
            <a:fillRect/>
          </a:stretch>
        </p:blipFill>
        <p:spPr bwMode="auto">
          <a:xfrm>
            <a:off x="2500298" y="2781315"/>
            <a:ext cx="4000500" cy="2790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en-US" dirty="0"/>
              <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39938" name="Picture 2" descr="http://www.basecampexplorer.com/newsletter/press_releases_2009/0909_presse-utsending-no/129175/2006desMMmasaiwomendance.jpg"/>
          <p:cNvPicPr>
            <a:picLocks noChangeAspect="1" noChangeArrowheads="1"/>
          </p:cNvPicPr>
          <p:nvPr/>
        </p:nvPicPr>
        <p:blipFill>
          <a:blip r:embed="rId2" cstate="print"/>
          <a:srcRect/>
          <a:stretch>
            <a:fillRect/>
          </a:stretch>
        </p:blipFill>
        <p:spPr bwMode="auto">
          <a:xfrm>
            <a:off x="-1428792" y="-287782"/>
            <a:ext cx="13216030" cy="7145782"/>
          </a:xfrm>
          <a:prstGeom prst="rect">
            <a:avLst/>
          </a:prstGeom>
          <a:noFill/>
        </p:spPr>
      </p:pic>
      <p:sp>
        <p:nvSpPr>
          <p:cNvPr id="5" name="Rektangel 4"/>
          <p:cNvSpPr/>
          <p:nvPr/>
        </p:nvSpPr>
        <p:spPr>
          <a:xfrm>
            <a:off x="-71470" y="714356"/>
            <a:ext cx="9501222" cy="523220"/>
          </a:xfrm>
          <a:prstGeom prst="rect">
            <a:avLst/>
          </a:prstGeom>
        </p:spPr>
        <p:txBody>
          <a:bodyPr wrap="square">
            <a:spAutoFit/>
          </a:bodyPr>
          <a:lstStyle/>
          <a:p>
            <a:endParaRPr lang="en-US" sz="2800" dirty="0" smtClean="0">
              <a:solidFill>
                <a:srgbClr val="FF0000"/>
              </a:solidFill>
            </a:endParaRPr>
          </a:p>
        </p:txBody>
      </p:sp>
      <p:sp>
        <p:nvSpPr>
          <p:cNvPr id="6" name="Rektangel 5"/>
          <p:cNvSpPr/>
          <p:nvPr/>
        </p:nvSpPr>
        <p:spPr>
          <a:xfrm>
            <a:off x="142844" y="428604"/>
            <a:ext cx="9072626" cy="1938992"/>
          </a:xfrm>
          <a:prstGeom prst="rect">
            <a:avLst/>
          </a:prstGeom>
        </p:spPr>
        <p:txBody>
          <a:bodyPr wrap="square">
            <a:spAutoFit/>
          </a:bodyPr>
          <a:lstStyle/>
          <a:p>
            <a:r>
              <a:rPr lang="en-US" sz="3200" b="1" dirty="0" smtClean="0">
                <a:solidFill>
                  <a:srgbClr val="FF0000"/>
                </a:solidFill>
              </a:rPr>
              <a:t>Scholarships for </a:t>
            </a:r>
            <a:r>
              <a:rPr lang="en-US" sz="4000" b="1" dirty="0" smtClean="0">
                <a:solidFill>
                  <a:srgbClr val="FF0000"/>
                </a:solidFill>
              </a:rPr>
              <a:t>girls</a:t>
            </a:r>
          </a:p>
          <a:p>
            <a:r>
              <a:rPr lang="en-US" sz="2000" b="1" dirty="0" smtClean="0">
                <a:solidFill>
                  <a:srgbClr val="FF0000"/>
                </a:solidFill>
              </a:rPr>
              <a:t/>
            </a:r>
            <a:br>
              <a:rPr lang="en-US" sz="2000" b="1" dirty="0" smtClean="0">
                <a:solidFill>
                  <a:srgbClr val="FF0000"/>
                </a:solidFill>
              </a:rPr>
            </a:br>
            <a:r>
              <a:rPr lang="en-US" sz="2000" dirty="0" smtClean="0">
                <a:solidFill>
                  <a:srgbClr val="FF0000"/>
                </a:solidFill>
              </a:rPr>
              <a:t>70 students are supported. Local communities benefit. </a:t>
            </a:r>
            <a:r>
              <a:rPr lang="en-US" sz="2000" dirty="0" err="1" smtClean="0">
                <a:solidFill>
                  <a:srgbClr val="FF0000"/>
                </a:solidFill>
              </a:rPr>
              <a:t>Basecamp</a:t>
            </a:r>
            <a:r>
              <a:rPr lang="en-US" sz="2000" dirty="0" smtClean="0">
                <a:solidFill>
                  <a:srgbClr val="FF0000"/>
                </a:solidFill>
              </a:rPr>
              <a:t> focuses on girls education and encourage their families to keep them in school through primary and secondary school.</a:t>
            </a:r>
            <a:endParaRPr lang="nb-NO" sz="2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2844" y="357166"/>
            <a:ext cx="4143404" cy="14700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113 </a:t>
            </a:r>
            <a:r>
              <a:rPr lang="en-US" dirty="0"/>
              <a:t>women earning an income from the </a:t>
            </a:r>
            <a:r>
              <a:rPr lang="en-US" dirty="0" err="1"/>
              <a:t>Maasai</a:t>
            </a:r>
            <a:r>
              <a:rPr lang="en-US" dirty="0"/>
              <a:t> Brand (TMB</a:t>
            </a:r>
            <a:r>
              <a:rPr lang="en-US" dirty="0" smtClean="0"/>
              <a:t>) -      an </a:t>
            </a:r>
            <a:r>
              <a:rPr lang="en-US" dirty="0"/>
              <a:t>innovation of </a:t>
            </a:r>
            <a:r>
              <a:rPr lang="en-US" dirty="0" err="1"/>
              <a:t>Basecamp</a:t>
            </a:r>
            <a:r>
              <a:rPr lang="en-US" dirty="0"/>
              <a:t> Explorer to conserve </a:t>
            </a:r>
            <a:r>
              <a:rPr lang="en-US" dirty="0" err="1" smtClean="0"/>
              <a:t>Maasai</a:t>
            </a:r>
            <a:r>
              <a:rPr lang="en-US" dirty="0" smtClean="0"/>
              <a:t> </a:t>
            </a:r>
            <a:r>
              <a:rPr lang="en-US" dirty="0"/>
              <a:t>culture</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36866" name="Picture 2" descr="http://www.basecampexplorer.com/newsletter/press_releases_2009/0909_presse-utsending-no/129175/kenya_mara_masai_brand_arm_2_7.jpg"/>
          <p:cNvPicPr>
            <a:picLocks noChangeAspect="1" noChangeArrowheads="1"/>
          </p:cNvPicPr>
          <p:nvPr/>
        </p:nvPicPr>
        <p:blipFill>
          <a:blip r:embed="rId2" cstate="print"/>
          <a:srcRect/>
          <a:stretch>
            <a:fillRect/>
          </a:stretch>
        </p:blipFill>
        <p:spPr bwMode="auto">
          <a:xfrm>
            <a:off x="4214809" y="3558077"/>
            <a:ext cx="4929191" cy="3299923"/>
          </a:xfrm>
          <a:prstGeom prst="rect">
            <a:avLst/>
          </a:prstGeom>
          <a:noFill/>
        </p:spPr>
      </p:pic>
      <p:pic>
        <p:nvPicPr>
          <p:cNvPr id="36868" name="Picture 4" descr="http://www.basecampexplorer.com/images/kenya/bacecamp_masai_mara/projects/Kenya_mara_TMB_7_woman_WEB.jpg?size=gallery"/>
          <p:cNvPicPr>
            <a:picLocks noChangeAspect="1" noChangeArrowheads="1"/>
          </p:cNvPicPr>
          <p:nvPr/>
        </p:nvPicPr>
        <p:blipFill>
          <a:blip r:embed="rId3"/>
          <a:srcRect/>
          <a:stretch>
            <a:fillRect/>
          </a:stretch>
        </p:blipFill>
        <p:spPr bwMode="auto">
          <a:xfrm>
            <a:off x="4239333" y="-24"/>
            <a:ext cx="4904699" cy="32861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b="1" dirty="0" smtClean="0">
                <a:solidFill>
                  <a:srgbClr val="FF0000"/>
                </a:solidFill>
              </a:rPr>
              <a:t>Investing in people</a:t>
            </a:r>
            <a:r>
              <a:rPr lang="en-US" b="1" dirty="0" smtClean="0"/>
              <a:t/>
            </a:r>
            <a:br>
              <a:rPr lang="en-US" b="1" dirty="0" smtClean="0"/>
            </a:br>
            <a:r>
              <a:rPr lang="en-US" b="1" dirty="0" smtClean="0"/>
              <a:t/>
            </a:r>
            <a:br>
              <a:rPr lang="en-US" b="1" dirty="0" smtClean="0"/>
            </a:br>
            <a:r>
              <a:rPr lang="en-US" b="1" i="1" dirty="0" smtClean="0"/>
              <a:t>"Education is the new </a:t>
            </a:r>
            <a:r>
              <a:rPr lang="en-US" b="1" i="1" dirty="0" err="1" smtClean="0"/>
              <a:t>Maasai</a:t>
            </a:r>
            <a:r>
              <a:rPr lang="en-US" b="1" i="1" dirty="0" smtClean="0"/>
              <a:t> weapon. It helps us protect ourselves, and secures our future."</a:t>
            </a:r>
            <a:r>
              <a:rPr lang="en-US" dirty="0" smtClean="0"/>
              <a:t>  </a:t>
            </a:r>
            <a:r>
              <a:rPr lang="en-US" sz="2200" i="1" dirty="0" smtClean="0"/>
              <a:t>Ole </a:t>
            </a:r>
            <a:r>
              <a:rPr lang="en-US" sz="2200" i="1" dirty="0" err="1" smtClean="0"/>
              <a:t>Sayalel</a:t>
            </a:r>
            <a:r>
              <a:rPr lang="en-US" sz="2200" i="1" dirty="0" smtClean="0"/>
              <a:t> (</a:t>
            </a:r>
            <a:r>
              <a:rPr lang="en-US" sz="2200" i="1" dirty="0" smtClean="0">
                <a:solidFill>
                  <a:srgbClr val="FF0000"/>
                </a:solidFill>
              </a:rPr>
              <a:t>Big Moses</a:t>
            </a:r>
            <a:r>
              <a:rPr lang="en-US" sz="2200" i="1" dirty="0" smtClean="0"/>
              <a:t>)</a:t>
            </a:r>
            <a:r>
              <a:rPr lang="en-US" sz="2200" dirty="0" smtClean="0"/>
              <a:t/>
            </a:r>
            <a:br>
              <a:rPr lang="en-US" sz="2200" dirty="0" smtClean="0"/>
            </a:br>
            <a:endParaRPr lang="nb-NO" sz="2200" dirty="0"/>
          </a:p>
        </p:txBody>
      </p:sp>
      <p:sp>
        <p:nvSpPr>
          <p:cNvPr id="3" name="Undertittel 2"/>
          <p:cNvSpPr>
            <a:spLocks noGrp="1"/>
          </p:cNvSpPr>
          <p:nvPr>
            <p:ph type="subTitle" idx="1"/>
          </p:nvPr>
        </p:nvSpPr>
        <p:spPr>
          <a:xfrm>
            <a:off x="1500166" y="4357694"/>
            <a:ext cx="6400800" cy="1752600"/>
          </a:xfrm>
        </p:spPr>
        <p:txBody>
          <a:bodyPr>
            <a:normAutofit fontScale="47500" lnSpcReduction="20000"/>
          </a:bodyPr>
          <a:lstStyle/>
          <a:p>
            <a:endParaRPr lang="nb-NO" dirty="0" smtClean="0"/>
          </a:p>
          <a:p>
            <a:endParaRPr lang="en-US" dirty="0" smtClean="0"/>
          </a:p>
          <a:p>
            <a:endParaRPr lang="en-US" dirty="0"/>
          </a:p>
          <a:p>
            <a:r>
              <a:rPr lang="en-US" dirty="0" smtClean="0"/>
              <a:t>A percentage of bed night goes to an education fund that mainly supports girl-child education.</a:t>
            </a:r>
          </a:p>
          <a:p>
            <a:endParaRPr lang="en-US" dirty="0" smtClean="0"/>
          </a:p>
          <a:p>
            <a:r>
              <a:rPr lang="en-US" dirty="0" err="1" smtClean="0"/>
              <a:t>Basecamp</a:t>
            </a:r>
            <a:r>
              <a:rPr lang="en-US" dirty="0" smtClean="0"/>
              <a:t> is also supporting a masters student at </a:t>
            </a:r>
            <a:r>
              <a:rPr lang="en-US" dirty="0" err="1" smtClean="0"/>
              <a:t>Moi</a:t>
            </a:r>
            <a:r>
              <a:rPr lang="en-US" dirty="0" smtClean="0"/>
              <a:t> University.</a:t>
            </a:r>
            <a:endParaRPr lang="nb-NO"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normAutofit fontScale="92500" lnSpcReduction="20000"/>
          </a:bodyPr>
          <a:lstStyle/>
          <a:p>
            <a:r>
              <a:rPr lang="en-US" b="1" dirty="0" smtClean="0"/>
              <a:t>Camp Manager </a:t>
            </a:r>
            <a:r>
              <a:rPr lang="en-US" b="1" dirty="0" err="1" smtClean="0"/>
              <a:t>Basecamp</a:t>
            </a:r>
            <a:r>
              <a:rPr lang="en-US" b="1" dirty="0" smtClean="0"/>
              <a:t> </a:t>
            </a:r>
            <a:r>
              <a:rPr lang="en-US" b="1" dirty="0" err="1" smtClean="0"/>
              <a:t>Masai</a:t>
            </a:r>
            <a:r>
              <a:rPr lang="en-US" b="1" dirty="0" smtClean="0"/>
              <a:t> Mara</a:t>
            </a:r>
          </a:p>
          <a:p>
            <a:r>
              <a:rPr lang="en-US" dirty="0" smtClean="0"/>
              <a:t>Grace </a:t>
            </a:r>
            <a:r>
              <a:rPr lang="en-US" dirty="0" err="1" smtClean="0"/>
              <a:t>Osoi</a:t>
            </a:r>
            <a:r>
              <a:rPr lang="en-US" dirty="0" smtClean="0"/>
              <a:t> started in the reception and is now the only </a:t>
            </a:r>
            <a:r>
              <a:rPr lang="en-US" dirty="0" err="1" smtClean="0"/>
              <a:t>Maasai</a:t>
            </a:r>
            <a:r>
              <a:rPr lang="en-US" dirty="0" smtClean="0"/>
              <a:t> woman working as camp manager in Kenya.</a:t>
            </a:r>
          </a:p>
          <a:p>
            <a:endParaRPr lang="nb-NO" dirty="0"/>
          </a:p>
        </p:txBody>
      </p:sp>
      <p:pic>
        <p:nvPicPr>
          <p:cNvPr id="52226" name="Picture 2" descr="http://www.basecampexplorer.com/images/kenya/bacecamp_masai_mara/masai/2008_des_kenya_mara_basecamp_grace_maasai_staff_WEB_DSC_1551-Kopi.jpg_1?size=extramedium"/>
          <p:cNvPicPr>
            <a:picLocks noChangeAspect="1" noChangeArrowheads="1"/>
          </p:cNvPicPr>
          <p:nvPr/>
        </p:nvPicPr>
        <p:blipFill>
          <a:blip r:embed="rId2"/>
          <a:srcRect/>
          <a:stretch>
            <a:fillRect/>
          </a:stretch>
        </p:blipFill>
        <p:spPr bwMode="auto">
          <a:xfrm>
            <a:off x="2286012" y="857232"/>
            <a:ext cx="4000500" cy="26574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1285860"/>
            <a:ext cx="7772400" cy="1470025"/>
          </a:xfrm>
        </p:spPr>
        <p:txBody>
          <a:bodyPr>
            <a:normAutofit fontScale="90000"/>
          </a:bodyPr>
          <a:lstStyle/>
          <a:p>
            <a:r>
              <a:rPr lang="en-US" sz="2000" b="1" dirty="0" smtClean="0"/>
              <a:t/>
            </a:r>
            <a:br>
              <a:rPr lang="en-US" sz="2000" b="1" dirty="0" smtClean="0"/>
            </a:br>
            <a:r>
              <a:rPr lang="en-US" sz="2000" b="1" dirty="0" smtClean="0"/>
              <a:t/>
            </a:r>
            <a:br>
              <a:rPr lang="en-US" sz="2000" b="1" dirty="0" smtClean="0"/>
            </a:br>
            <a:r>
              <a:rPr lang="en-US" sz="3600" b="1" dirty="0"/>
              <a:t> </a:t>
            </a:r>
            <a:r>
              <a:rPr lang="en-US" sz="3600" b="1" dirty="0" smtClean="0"/>
              <a:t>                 </a:t>
            </a:r>
            <a:r>
              <a:rPr lang="en-US" sz="2000" dirty="0" smtClean="0"/>
              <a:t>Magazine</a:t>
            </a:r>
            <a:r>
              <a:rPr lang="en-US" sz="3600" dirty="0" smtClean="0"/>
              <a:t> </a:t>
            </a:r>
            <a:r>
              <a:rPr lang="en-US" sz="2000" dirty="0" smtClean="0"/>
              <a:t>features an article about the </a:t>
            </a:r>
            <a:r>
              <a:rPr lang="en-US" sz="2000" dirty="0" err="1" smtClean="0"/>
              <a:t>Koiyaki</a:t>
            </a:r>
            <a:r>
              <a:rPr lang="en-US" sz="2000" dirty="0" smtClean="0"/>
              <a:t> Guide School, </a:t>
            </a:r>
            <a:br>
              <a:rPr lang="en-US" sz="2000" dirty="0" smtClean="0"/>
            </a:br>
            <a:r>
              <a:rPr lang="en-US" sz="2000" dirty="0" smtClean="0"/>
              <a:t>which is run by  </a:t>
            </a:r>
            <a:r>
              <a:rPr lang="en-US" sz="2000" dirty="0" err="1" smtClean="0"/>
              <a:t>Basecamp</a:t>
            </a:r>
            <a:r>
              <a:rPr lang="en-US" sz="2000" dirty="0" smtClean="0"/>
              <a:t> in partnership with the local community.</a:t>
            </a:r>
            <a:br>
              <a:rPr lang="en-US" sz="2000" dirty="0" smtClean="0"/>
            </a:br>
            <a:r>
              <a:rPr lang="en-US" sz="900" dirty="0" smtClean="0"/>
              <a:t> </a:t>
            </a:r>
            <a:r>
              <a:rPr lang="en-US" sz="2000" dirty="0" smtClean="0"/>
              <a:t/>
            </a:r>
            <a:br>
              <a:rPr lang="en-US" sz="2000" dirty="0" smtClean="0"/>
            </a:br>
            <a:r>
              <a:rPr lang="en-US" sz="1800" dirty="0" smtClean="0"/>
              <a:t>"I took care of cattle on the Mara when I was a boy," says Jackson </a:t>
            </a:r>
            <a:r>
              <a:rPr lang="en-US" sz="1800" dirty="0" err="1" smtClean="0"/>
              <a:t>Tinka</a:t>
            </a:r>
            <a:r>
              <a:rPr lang="en-US" sz="1800" dirty="0" smtClean="0"/>
              <a:t>, 21.</a:t>
            </a:r>
            <a:br>
              <a:rPr lang="en-US" sz="1800" dirty="0" smtClean="0"/>
            </a:br>
            <a:r>
              <a:rPr lang="en-US" sz="1800" dirty="0" err="1" smtClean="0"/>
              <a:t>Tinka</a:t>
            </a:r>
            <a:r>
              <a:rPr lang="en-US" sz="1800" dirty="0" smtClean="0"/>
              <a:t> and his companion are what was until recently a rarity in Kenya's biggest-drawing game park: tour guides working in the land of their fathers. Though the vast stretch of savanna lies in territory owned by the </a:t>
            </a:r>
            <a:r>
              <a:rPr lang="en-US" sz="1800" dirty="0" err="1" smtClean="0"/>
              <a:t>Masai</a:t>
            </a:r>
            <a:r>
              <a:rPr lang="en-US" sz="1800" dirty="0" smtClean="0"/>
              <a:t>, until a few years ago the red-robed pastoralists made up less than 20% of those employed in its camps and lodges. Those who could find work did so mostly as low-paid camp guards. Yet there's a growing realization that the </a:t>
            </a:r>
            <a:r>
              <a:rPr lang="en-US" sz="1800" dirty="0" err="1" smtClean="0"/>
              <a:t>Masai</a:t>
            </a:r>
            <a:r>
              <a:rPr lang="en-US" sz="1800" dirty="0" smtClean="0"/>
              <a:t> and the 1,530 sq km national reserve share a common future. The tribe's fortunes will most likely be found in the tourists who provide Kenya with the bulk of its foreign exchange — and in the wildlife those tourists pay to see.</a:t>
            </a:r>
            <a:br>
              <a:rPr lang="en-US" sz="1800" dirty="0" smtClean="0"/>
            </a:br>
            <a:endParaRPr lang="nb-NO" sz="1800" dirty="0"/>
          </a:p>
        </p:txBody>
      </p:sp>
      <p:sp>
        <p:nvSpPr>
          <p:cNvPr id="3" name="Undertittel 2"/>
          <p:cNvSpPr>
            <a:spLocks noGrp="1"/>
          </p:cNvSpPr>
          <p:nvPr>
            <p:ph type="subTitle" idx="1"/>
          </p:nvPr>
        </p:nvSpPr>
        <p:spPr/>
        <p:txBody>
          <a:bodyPr/>
          <a:lstStyle/>
          <a:p>
            <a:endParaRPr lang="nb-NO"/>
          </a:p>
        </p:txBody>
      </p:sp>
      <p:pic>
        <p:nvPicPr>
          <p:cNvPr id="26626" name="Picture 2" descr="http://www.basecampexplorer.com/images/kenya/bacecamp_masai_mara/projects/2008_des_Kenya_Mara_Koyaki_guiding_school_students_0189-WEBi.jpg?size=extramedium"/>
          <p:cNvPicPr>
            <a:picLocks noChangeAspect="1" noChangeArrowheads="1"/>
          </p:cNvPicPr>
          <p:nvPr/>
        </p:nvPicPr>
        <p:blipFill>
          <a:blip r:embed="rId2"/>
          <a:srcRect/>
          <a:stretch>
            <a:fillRect/>
          </a:stretch>
        </p:blipFill>
        <p:spPr bwMode="auto">
          <a:xfrm>
            <a:off x="2214546" y="3714749"/>
            <a:ext cx="4714876" cy="3143251"/>
          </a:xfrm>
          <a:prstGeom prst="rect">
            <a:avLst/>
          </a:prstGeom>
          <a:noFill/>
        </p:spPr>
      </p:pic>
      <p:pic>
        <p:nvPicPr>
          <p:cNvPr id="26629" name="Picture 5" descr="TIME.com">
            <a:hlinkClick r:id="rId3"/>
          </p:cNvPr>
          <p:cNvPicPr>
            <a:picLocks noChangeAspect="1" noChangeArrowheads="1"/>
          </p:cNvPicPr>
          <p:nvPr/>
        </p:nvPicPr>
        <p:blipFill>
          <a:blip r:embed="rId4"/>
          <a:srcRect/>
          <a:stretch>
            <a:fillRect/>
          </a:stretch>
        </p:blipFill>
        <p:spPr bwMode="auto">
          <a:xfrm>
            <a:off x="142844" y="214290"/>
            <a:ext cx="2266950" cy="6667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642918"/>
            <a:ext cx="7772400" cy="1470025"/>
          </a:xfrm>
        </p:spPr>
        <p:txBody>
          <a:bodyPr>
            <a:normAutofit fontScale="90000"/>
          </a:bodyPr>
          <a:lstStyle/>
          <a:p>
            <a:r>
              <a:rPr lang="en-US" dirty="0" smtClean="0"/>
              <a:t>Financial </a:t>
            </a:r>
            <a:r>
              <a:rPr lang="en-US" dirty="0"/>
              <a:t>support for construction of local clinic and provision of water</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13314" name="Picture 2" descr="Drops Of Water by Maheash Nelanka."/>
          <p:cNvPicPr>
            <a:picLocks noChangeAspect="1" noChangeArrowheads="1"/>
          </p:cNvPicPr>
          <p:nvPr/>
        </p:nvPicPr>
        <p:blipFill>
          <a:blip r:embed="rId2"/>
          <a:srcRect/>
          <a:stretch>
            <a:fillRect/>
          </a:stretch>
        </p:blipFill>
        <p:spPr bwMode="auto">
          <a:xfrm>
            <a:off x="3786182" y="2571744"/>
            <a:ext cx="4762500" cy="3209926"/>
          </a:xfrm>
          <a:prstGeom prst="rect">
            <a:avLst/>
          </a:prstGeom>
          <a:noFill/>
        </p:spPr>
      </p:pic>
      <p:pic>
        <p:nvPicPr>
          <p:cNvPr id="13316" name="Picture 4" descr="http://go.startsiden.no/go/e/content_results;siteId=230;afu=bilder.abcsok.noa47index.html%3Fq%3Dmasai+mara+clinic%26x%3D29%26y%3D14/http:/www.governorscamp.com/UserFiles/Image/eye_clinic1.jpg"/>
          <p:cNvPicPr>
            <a:picLocks noChangeAspect="1" noChangeArrowheads="1"/>
          </p:cNvPicPr>
          <p:nvPr/>
        </p:nvPicPr>
        <p:blipFill>
          <a:blip r:embed="rId3"/>
          <a:srcRect/>
          <a:stretch>
            <a:fillRect/>
          </a:stretch>
        </p:blipFill>
        <p:spPr bwMode="auto">
          <a:xfrm>
            <a:off x="714348" y="2214554"/>
            <a:ext cx="2667000" cy="1790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571472" y="142852"/>
            <a:ext cx="7772400" cy="1470025"/>
          </a:xfrm>
        </p:spPr>
        <p:txBody>
          <a:bodyPr>
            <a:normAutofit fontScale="90000"/>
          </a:bodyPr>
          <a:lstStyle/>
          <a:p>
            <a:r>
              <a:rPr lang="nb-NO" dirty="0" smtClean="0"/>
              <a:t>HIV/Aids </a:t>
            </a:r>
            <a:r>
              <a:rPr lang="nb-NO" dirty="0" err="1"/>
              <a:t>awareness</a:t>
            </a:r>
            <a:r>
              <a:rPr lang="nb-NO" dirty="0"/>
              <a:t> at </a:t>
            </a:r>
            <a:r>
              <a:rPr lang="nb-NO" dirty="0" err="1"/>
              <a:t>destination</a:t>
            </a:r>
            <a:r>
              <a:rPr lang="nb-NO" dirty="0"/>
              <a:t/>
            </a:r>
            <a:br>
              <a:rPr lang="nb-NO" dirty="0"/>
            </a:br>
            <a:endParaRPr lang="nb-NO" dirty="0"/>
          </a:p>
        </p:txBody>
      </p:sp>
      <p:sp>
        <p:nvSpPr>
          <p:cNvPr id="3" name="Undertittel 2"/>
          <p:cNvSpPr>
            <a:spLocks noGrp="1"/>
          </p:cNvSpPr>
          <p:nvPr>
            <p:ph type="subTitle" idx="1"/>
          </p:nvPr>
        </p:nvSpPr>
        <p:spPr/>
        <p:txBody>
          <a:bodyPr/>
          <a:lstStyle/>
          <a:p>
            <a:endParaRPr lang="nb-NO" dirty="0"/>
          </a:p>
        </p:txBody>
      </p:sp>
      <p:pic>
        <p:nvPicPr>
          <p:cNvPr id="43010" name="Picture 2" descr="http://www.basecampexplorer.com/images/128144James_Grace_SN.jpg?size=gallery"/>
          <p:cNvPicPr>
            <a:picLocks noChangeAspect="1" noChangeArrowheads="1"/>
          </p:cNvPicPr>
          <p:nvPr/>
        </p:nvPicPr>
        <p:blipFill>
          <a:blip r:embed="rId2"/>
          <a:srcRect/>
          <a:stretch>
            <a:fillRect/>
          </a:stretch>
        </p:blipFill>
        <p:spPr bwMode="auto">
          <a:xfrm>
            <a:off x="2643174" y="1142984"/>
            <a:ext cx="3810000" cy="49244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pic>
        <p:nvPicPr>
          <p:cNvPr id="53250" name="Picture 2" descr="http://www.basecampexplorer.com/images/124917/130186?size=gallery"/>
          <p:cNvPicPr>
            <a:picLocks noChangeAspect="1" noChangeArrowheads="1"/>
          </p:cNvPicPr>
          <p:nvPr/>
        </p:nvPicPr>
        <p:blipFill>
          <a:blip r:embed="rId2"/>
          <a:srcRect/>
          <a:stretch>
            <a:fillRect/>
          </a:stretch>
        </p:blipFill>
        <p:spPr bwMode="auto">
          <a:xfrm>
            <a:off x="500034" y="1709742"/>
            <a:ext cx="3810000" cy="2505076"/>
          </a:xfrm>
          <a:prstGeom prst="rect">
            <a:avLst/>
          </a:prstGeom>
          <a:noFill/>
        </p:spPr>
      </p:pic>
      <p:sp>
        <p:nvSpPr>
          <p:cNvPr id="5" name="Rektangel 4"/>
          <p:cNvSpPr/>
          <p:nvPr/>
        </p:nvSpPr>
        <p:spPr>
          <a:xfrm>
            <a:off x="0" y="214290"/>
            <a:ext cx="9144000" cy="5632311"/>
          </a:xfrm>
          <a:prstGeom prst="rect">
            <a:avLst/>
          </a:prstGeom>
        </p:spPr>
        <p:txBody>
          <a:bodyPr wrap="square">
            <a:spAutoFit/>
            <a:scene3d>
              <a:camera prst="orthographicFront"/>
              <a:lightRig rig="morning" dir="t"/>
            </a:scene3d>
            <a:sp3d prstMaterial="powder">
              <a:bevelT w="171450" h="165100"/>
              <a:bevelB w="38100" h="101600"/>
            </a:sp3d>
          </a:bodyPr>
          <a:lstStyle/>
          <a:p>
            <a:pPr>
              <a:buFontTx/>
              <a:buChar char="-"/>
            </a:pPr>
            <a:r>
              <a:rPr lang="en-US" sz="4000" dirty="0" smtClean="0">
                <a:solidFill>
                  <a:srgbClr val="00B050"/>
                </a:solidFill>
              </a:rPr>
              <a:t> Travel that leads to greater understanding </a:t>
            </a:r>
          </a:p>
          <a:p>
            <a:r>
              <a:rPr lang="en-US" sz="4000" dirty="0" smtClean="0">
                <a:solidFill>
                  <a:srgbClr val="00B050"/>
                </a:solidFill>
              </a:rPr>
              <a:t>   of the </a:t>
            </a:r>
            <a:r>
              <a:rPr lang="en-US" sz="4000" b="1" dirty="0" smtClean="0">
                <a:solidFill>
                  <a:srgbClr val="00B050"/>
                </a:solidFill>
              </a:rPr>
              <a:t>natural</a:t>
            </a:r>
            <a:r>
              <a:rPr lang="en-US" sz="4000" dirty="0" smtClean="0">
                <a:solidFill>
                  <a:srgbClr val="00B050"/>
                </a:solidFill>
              </a:rPr>
              <a:t> </a:t>
            </a: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r>
              <a:rPr lang="en-US" sz="4000" dirty="0" smtClean="0">
                <a:solidFill>
                  <a:srgbClr val="00B050"/>
                </a:solidFill>
              </a:rPr>
              <a:t>  or </a:t>
            </a:r>
            <a:r>
              <a:rPr lang="en-US" sz="4000" b="1" dirty="0" smtClean="0">
                <a:solidFill>
                  <a:srgbClr val="00B050"/>
                </a:solidFill>
              </a:rPr>
              <a:t>cultural</a:t>
            </a:r>
            <a:r>
              <a:rPr lang="en-US" sz="4000" dirty="0" smtClean="0">
                <a:solidFill>
                  <a:srgbClr val="00B050"/>
                </a:solidFill>
              </a:rPr>
              <a:t> environment </a:t>
            </a:r>
          </a:p>
          <a:p>
            <a:r>
              <a:rPr lang="en-US" sz="4000" dirty="0" smtClean="0">
                <a:solidFill>
                  <a:srgbClr val="00B050"/>
                </a:solidFill>
              </a:rPr>
              <a:t>  visited </a:t>
            </a:r>
          </a:p>
        </p:txBody>
      </p:sp>
      <p:pic>
        <p:nvPicPr>
          <p:cNvPr id="53252" name="Picture 4" descr="http://www.basecampexplorer.com/images/kenya/bacecamp_masai_mara/masai/Masai07.jpg?size=gallery"/>
          <p:cNvPicPr>
            <a:picLocks noChangeAspect="1" noChangeArrowheads="1"/>
          </p:cNvPicPr>
          <p:nvPr/>
        </p:nvPicPr>
        <p:blipFill>
          <a:blip r:embed="rId3"/>
          <a:srcRect/>
          <a:stretch>
            <a:fillRect/>
          </a:stretch>
        </p:blipFill>
        <p:spPr bwMode="auto">
          <a:xfrm>
            <a:off x="5334032" y="4286273"/>
            <a:ext cx="3810000" cy="2571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500034" y="285728"/>
            <a:ext cx="7772400" cy="1470025"/>
          </a:xfrm>
        </p:spPr>
        <p:txBody>
          <a:bodyPr>
            <a:noAutofit/>
          </a:bodyPr>
          <a:lstStyle/>
          <a:p>
            <a:r>
              <a:rPr lang="en-US" sz="3200" dirty="0" smtClean="0"/>
              <a:t>Professionals working within the field of </a:t>
            </a:r>
            <a:r>
              <a:rPr lang="en-US" sz="3200" dirty="0" smtClean="0">
                <a:solidFill>
                  <a:srgbClr val="008000"/>
                </a:solidFill>
              </a:rPr>
              <a:t>ecotourism</a:t>
            </a:r>
            <a:r>
              <a:rPr lang="en-US" sz="3200" dirty="0" smtClean="0"/>
              <a:t> generally agree that it is characterized by:</a:t>
            </a:r>
            <a:endParaRPr lang="nb-NO" sz="3200" dirty="0"/>
          </a:p>
        </p:txBody>
      </p:sp>
      <p:sp>
        <p:nvSpPr>
          <p:cNvPr id="3" name="Undertittel 2"/>
          <p:cNvSpPr>
            <a:spLocks noGrp="1"/>
          </p:cNvSpPr>
          <p:nvPr>
            <p:ph type="subTitle" idx="1"/>
          </p:nvPr>
        </p:nvSpPr>
        <p:spPr>
          <a:xfrm>
            <a:off x="214282" y="2071678"/>
            <a:ext cx="8715436" cy="1752600"/>
          </a:xfrm>
        </p:spPr>
        <p:txBody>
          <a:bodyPr>
            <a:normAutofit fontScale="25000" lnSpcReduction="20000"/>
            <a:scene3d>
              <a:camera prst="orthographicFront"/>
              <a:lightRig rig="flood" dir="t"/>
            </a:scene3d>
            <a:sp3d prstMaterial="softEdge">
              <a:bevelT w="158750" h="190500"/>
              <a:bevelB w="209550" h="234950"/>
            </a:sp3d>
          </a:bodyPr>
          <a:lstStyle/>
          <a:p>
            <a:r>
              <a:rPr lang="en-US" sz="12300" b="1" dirty="0" smtClean="0">
                <a:solidFill>
                  <a:srgbClr val="00B050"/>
                </a:solidFill>
              </a:rPr>
              <a:t>- Travel to a natural area.</a:t>
            </a:r>
          </a:p>
          <a:p>
            <a:pPr>
              <a:buFontTx/>
              <a:buChar char="-"/>
            </a:pPr>
            <a:endParaRPr lang="en-US" sz="12300" b="1" dirty="0" smtClean="0">
              <a:solidFill>
                <a:srgbClr val="00B050"/>
              </a:solidFill>
            </a:endParaRPr>
          </a:p>
          <a:p>
            <a:pPr>
              <a:buFontTx/>
              <a:buChar char="-"/>
            </a:pPr>
            <a:r>
              <a:rPr lang="en-US" sz="12300" b="1" dirty="0" smtClean="0">
                <a:solidFill>
                  <a:srgbClr val="00B050"/>
                </a:solidFill>
              </a:rPr>
              <a:t>Travel that supports the conservation of biodiversity.</a:t>
            </a:r>
          </a:p>
          <a:p>
            <a:endParaRPr lang="en-US" sz="12300" b="1" dirty="0" smtClean="0">
              <a:solidFill>
                <a:srgbClr val="00B050"/>
              </a:solidFill>
            </a:endParaRPr>
          </a:p>
          <a:p>
            <a:pPr>
              <a:buFontTx/>
              <a:buChar char="-"/>
            </a:pPr>
            <a:r>
              <a:rPr lang="en-US" sz="12300" b="1" dirty="0" smtClean="0">
                <a:solidFill>
                  <a:srgbClr val="00B050"/>
                </a:solidFill>
              </a:rPr>
              <a:t> Travel that brings benefits to local host communities. </a:t>
            </a:r>
          </a:p>
          <a:p>
            <a:pPr>
              <a:buFontTx/>
              <a:buChar char="-"/>
            </a:pPr>
            <a:endParaRPr lang="en-US" sz="12300" b="1" dirty="0" smtClean="0">
              <a:solidFill>
                <a:srgbClr val="00B050"/>
              </a:solidFill>
            </a:endParaRPr>
          </a:p>
          <a:p>
            <a:pPr>
              <a:buFontTx/>
              <a:buChar char="-"/>
            </a:pPr>
            <a:r>
              <a:rPr lang="en-US" sz="12300" b="1" dirty="0" smtClean="0">
                <a:solidFill>
                  <a:srgbClr val="00B050"/>
                </a:solidFill>
              </a:rPr>
              <a:t> Travel that leads to greater understanding of the natural or cultural environment visited. </a:t>
            </a:r>
          </a:p>
          <a:p>
            <a:pPr>
              <a:buFontTx/>
              <a:buChar char="-"/>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785786" y="642918"/>
            <a:ext cx="7500990" cy="4524315"/>
          </a:xfrm>
          <a:prstGeom prst="rect">
            <a:avLst/>
          </a:prstGeom>
        </p:spPr>
        <p:txBody>
          <a:bodyPr wrap="square">
            <a:spAutoFit/>
          </a:bodyPr>
          <a:lstStyle/>
          <a:p>
            <a:r>
              <a:rPr lang="en-US" sz="2400" dirty="0"/>
              <a:t>Through use of local design and material in lodge construction, campfire cultural </a:t>
            </a:r>
            <a:r>
              <a:rPr lang="en-US" sz="2400" dirty="0" smtClean="0"/>
              <a:t>talks and dance performances, </a:t>
            </a:r>
            <a:r>
              <a:rPr lang="en-US" sz="2400" dirty="0"/>
              <a:t>movie on </a:t>
            </a:r>
            <a:r>
              <a:rPr lang="en-US" sz="2400" dirty="0" err="1" smtClean="0"/>
              <a:t>Maasai</a:t>
            </a:r>
            <a:r>
              <a:rPr lang="en-US" sz="2400" dirty="0" smtClean="0"/>
              <a:t> </a:t>
            </a:r>
            <a:r>
              <a:rPr lang="en-US" sz="2400" dirty="0"/>
              <a:t>life produced by </a:t>
            </a:r>
            <a:r>
              <a:rPr lang="en-US" sz="2400" dirty="0" err="1"/>
              <a:t>Basecamp</a:t>
            </a:r>
            <a:r>
              <a:rPr lang="en-US" sz="2400" dirty="0"/>
              <a:t> and sold to guests at camp, CD on </a:t>
            </a:r>
            <a:r>
              <a:rPr lang="en-US" sz="2400" dirty="0" err="1" smtClean="0"/>
              <a:t>Maasai</a:t>
            </a:r>
            <a:r>
              <a:rPr lang="en-US" sz="2400" dirty="0" smtClean="0"/>
              <a:t> </a:t>
            </a:r>
            <a:r>
              <a:rPr lang="en-US" sz="2400" dirty="0"/>
              <a:t>songs produced by </a:t>
            </a:r>
            <a:r>
              <a:rPr lang="en-US" sz="2400" dirty="0" err="1"/>
              <a:t>Basecamp</a:t>
            </a:r>
            <a:r>
              <a:rPr lang="en-US" sz="2400" dirty="0"/>
              <a:t> and sold to guests at camp, the </a:t>
            </a:r>
            <a:r>
              <a:rPr lang="en-US" sz="2400" dirty="0" err="1" smtClean="0"/>
              <a:t>Maasai</a:t>
            </a:r>
            <a:r>
              <a:rPr lang="en-US" sz="2400" dirty="0" smtClean="0"/>
              <a:t> </a:t>
            </a:r>
            <a:r>
              <a:rPr lang="en-US" sz="2400" dirty="0"/>
              <a:t>brand made by local women is sold at camp. The </a:t>
            </a:r>
            <a:r>
              <a:rPr lang="en-US" sz="2400" dirty="0" err="1" smtClean="0"/>
              <a:t>Maasai</a:t>
            </a:r>
            <a:r>
              <a:rPr lang="en-US" sz="2400" dirty="0" smtClean="0"/>
              <a:t> </a:t>
            </a:r>
            <a:r>
              <a:rPr lang="en-US" sz="2400" dirty="0"/>
              <a:t>brand workshop is located at the camp and guests can see, feel and touch culture at the centre. Visitors can regularly enjoy lectures on ecotourism, </a:t>
            </a:r>
            <a:r>
              <a:rPr lang="en-US" sz="2400" dirty="0" err="1"/>
              <a:t>Maasai</a:t>
            </a:r>
            <a:r>
              <a:rPr lang="en-US" sz="2400" dirty="0"/>
              <a:t> culture, </a:t>
            </a:r>
            <a:r>
              <a:rPr lang="en-US" sz="2400" dirty="0" err="1"/>
              <a:t>Travellers</a:t>
            </a:r>
            <a:r>
              <a:rPr lang="en-US" sz="2400" dirty="0"/>
              <a:t> Philanthropy by our local guides, and researchers in the </a:t>
            </a:r>
            <a:r>
              <a:rPr lang="en-US" sz="2400" dirty="0" err="1"/>
              <a:t>Masai</a:t>
            </a:r>
            <a:r>
              <a:rPr lang="en-US" sz="2400" dirty="0"/>
              <a:t> Mara are often invited to give talks on Hyenas, Cheetah, and other research topics. </a:t>
            </a:r>
            <a:endParaRPr lang="nb-NO"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214290"/>
            <a:ext cx="7772400" cy="1470025"/>
          </a:xfrm>
        </p:spPr>
        <p:txBody>
          <a:bodyPr/>
          <a:lstStyle/>
          <a:p>
            <a:endParaRPr lang="nb-NO" dirty="0"/>
          </a:p>
        </p:txBody>
      </p:sp>
      <p:sp>
        <p:nvSpPr>
          <p:cNvPr id="3" name="Undertittel 2"/>
          <p:cNvSpPr>
            <a:spLocks noGrp="1"/>
          </p:cNvSpPr>
          <p:nvPr>
            <p:ph type="subTitle" idx="1"/>
          </p:nvPr>
        </p:nvSpPr>
        <p:spPr/>
        <p:txBody>
          <a:bodyPr/>
          <a:lstStyle/>
          <a:p>
            <a:endParaRPr lang="nb-NO"/>
          </a:p>
        </p:txBody>
      </p:sp>
      <p:sp>
        <p:nvSpPr>
          <p:cNvPr id="4" name="Rektangel 3"/>
          <p:cNvSpPr/>
          <p:nvPr/>
        </p:nvSpPr>
        <p:spPr>
          <a:xfrm>
            <a:off x="1214414" y="357166"/>
            <a:ext cx="6786610" cy="1200329"/>
          </a:xfrm>
          <a:prstGeom prst="rect">
            <a:avLst/>
          </a:prstGeom>
        </p:spPr>
        <p:txBody>
          <a:bodyPr wrap="square">
            <a:spAutoFit/>
          </a:bodyPr>
          <a:lstStyle/>
          <a:p>
            <a:endParaRPr lang="en-US" b="1" dirty="0" smtClean="0"/>
          </a:p>
          <a:p>
            <a:r>
              <a:rPr lang="en-US" dirty="0" smtClean="0"/>
              <a:t>Extensive use of local material, including deadwood, and </a:t>
            </a:r>
            <a:r>
              <a:rPr lang="en-US" dirty="0" err="1" smtClean="0"/>
              <a:t>labour</a:t>
            </a:r>
            <a:r>
              <a:rPr lang="en-US" dirty="0" smtClean="0"/>
              <a:t> for construction. Most structures are constructed in a way that they can be dismantled and taken away safely, leaving no footprint. </a:t>
            </a:r>
          </a:p>
        </p:txBody>
      </p:sp>
      <p:pic>
        <p:nvPicPr>
          <p:cNvPr id="5" name="Picture 4" descr="http://www.basecampexplorer.com/above_menus/news/129908/Basecamp_Masai_Mara_1_Kenya_tent_5.jpg"/>
          <p:cNvPicPr>
            <a:picLocks noChangeAspect="1" noChangeArrowheads="1"/>
          </p:cNvPicPr>
          <p:nvPr/>
        </p:nvPicPr>
        <p:blipFill>
          <a:blip r:embed="rId2" cstate="print"/>
          <a:srcRect/>
          <a:stretch>
            <a:fillRect/>
          </a:stretch>
        </p:blipFill>
        <p:spPr bwMode="auto">
          <a:xfrm>
            <a:off x="-32" y="1549536"/>
            <a:ext cx="9144032" cy="53156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643042" y="1428736"/>
            <a:ext cx="6072230" cy="646331"/>
          </a:xfrm>
          <a:prstGeom prst="rect">
            <a:avLst/>
          </a:prstGeom>
        </p:spPr>
        <p:txBody>
          <a:bodyPr wrap="square">
            <a:spAutoFit/>
          </a:bodyPr>
          <a:lstStyle/>
          <a:p>
            <a:pPr algn="ctr"/>
            <a:r>
              <a:rPr lang="en-US" dirty="0" smtClean="0"/>
              <a:t>Use of a tree-top wildlife viewing post has reduced the need for game drives.</a:t>
            </a:r>
          </a:p>
        </p:txBody>
      </p:sp>
      <p:pic>
        <p:nvPicPr>
          <p:cNvPr id="5" name="Picture 4" descr="http://www.basecampexplorer.com/above_menus/news/129908/129928"/>
          <p:cNvPicPr>
            <a:picLocks noChangeAspect="1" noChangeArrowheads="1"/>
          </p:cNvPicPr>
          <p:nvPr/>
        </p:nvPicPr>
        <p:blipFill>
          <a:blip r:embed="rId2" cstate="print"/>
          <a:srcRect/>
          <a:stretch>
            <a:fillRect/>
          </a:stretch>
        </p:blipFill>
        <p:spPr bwMode="auto">
          <a:xfrm>
            <a:off x="1819297" y="2428868"/>
            <a:ext cx="5895975" cy="3914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357158" y="0"/>
            <a:ext cx="8643998" cy="4462760"/>
          </a:xfrm>
          <a:prstGeom prst="rect">
            <a:avLst/>
          </a:prstGeom>
        </p:spPr>
        <p:txBody>
          <a:bodyPr wrap="square">
            <a:spAutoFit/>
          </a:bodyPr>
          <a:lstStyle/>
          <a:p>
            <a:r>
              <a:rPr lang="nb-NO" b="1" dirty="0"/>
              <a:t>PRESS RELEASE</a:t>
            </a:r>
          </a:p>
          <a:p>
            <a:r>
              <a:rPr lang="nb-NO" b="1" dirty="0"/>
              <a:t>5TH NOVEMBER </a:t>
            </a:r>
            <a:r>
              <a:rPr lang="nb-NO" b="1" dirty="0" smtClean="0"/>
              <a:t>2009</a:t>
            </a:r>
          </a:p>
          <a:p>
            <a:endParaRPr lang="nb-NO" b="1" dirty="0"/>
          </a:p>
          <a:p>
            <a:r>
              <a:rPr lang="en-US" dirty="0" err="1"/>
              <a:t>Basecamp</a:t>
            </a:r>
            <a:r>
              <a:rPr lang="en-US" dirty="0"/>
              <a:t> </a:t>
            </a:r>
            <a:r>
              <a:rPr lang="en-US" dirty="0" err="1"/>
              <a:t>Masai</a:t>
            </a:r>
            <a:r>
              <a:rPr lang="en-US" dirty="0"/>
              <a:t> Mara – the </a:t>
            </a:r>
            <a:r>
              <a:rPr lang="en-US" sz="3200" b="1" dirty="0"/>
              <a:t>world's best </a:t>
            </a:r>
            <a:r>
              <a:rPr lang="en-US" sz="3200" b="1" dirty="0">
                <a:solidFill>
                  <a:srgbClr val="00B050"/>
                </a:solidFill>
              </a:rPr>
              <a:t>ecotourism</a:t>
            </a:r>
            <a:r>
              <a:rPr lang="en-US" sz="3200" b="1" dirty="0"/>
              <a:t> </a:t>
            </a:r>
            <a:r>
              <a:rPr lang="en-US" sz="3200" b="1" dirty="0" smtClean="0"/>
              <a:t>hotel</a:t>
            </a:r>
          </a:p>
          <a:p>
            <a:endParaRPr lang="en-US" dirty="0" smtClean="0"/>
          </a:p>
          <a:p>
            <a:r>
              <a:rPr lang="en-US" dirty="0" err="1" smtClean="0"/>
              <a:t>Basecamp</a:t>
            </a:r>
            <a:r>
              <a:rPr lang="en-US" dirty="0" smtClean="0"/>
              <a:t> </a:t>
            </a:r>
            <a:r>
              <a:rPr lang="en-US" dirty="0"/>
              <a:t>was declared the world’s best ‘Ecotourism</a:t>
            </a:r>
          </a:p>
          <a:p>
            <a:r>
              <a:rPr lang="en-US" dirty="0"/>
              <a:t>hotel’ by </a:t>
            </a:r>
            <a:r>
              <a:rPr lang="en-US" dirty="0" err="1"/>
              <a:t>Skål</a:t>
            </a:r>
            <a:r>
              <a:rPr lang="en-US" dirty="0"/>
              <a:t> International. </a:t>
            </a:r>
            <a:r>
              <a:rPr lang="en-US" dirty="0" err="1"/>
              <a:t>Skål</a:t>
            </a:r>
            <a:r>
              <a:rPr lang="en-US" dirty="0"/>
              <a:t> is the world’s largest association for professionals</a:t>
            </a:r>
          </a:p>
          <a:p>
            <a:r>
              <a:rPr lang="en-US" dirty="0"/>
              <a:t>within the tourism industry, with 20 000 members in 90 countries</a:t>
            </a:r>
            <a:r>
              <a:rPr lang="en-US" dirty="0" smtClean="0"/>
              <a:t>.</a:t>
            </a:r>
          </a:p>
          <a:p>
            <a:endParaRPr lang="en-US" dirty="0"/>
          </a:p>
          <a:p>
            <a:r>
              <a:rPr lang="en-US" dirty="0"/>
              <a:t>“Look to </a:t>
            </a:r>
            <a:r>
              <a:rPr lang="en-US" dirty="0" err="1"/>
              <a:t>Basecamp</a:t>
            </a:r>
            <a:r>
              <a:rPr lang="en-US" dirty="0"/>
              <a:t>”, says Jack </a:t>
            </a:r>
            <a:r>
              <a:rPr lang="en-US" dirty="0" err="1"/>
              <a:t>Soifer</a:t>
            </a:r>
            <a:r>
              <a:rPr lang="en-US" dirty="0"/>
              <a:t>. “In the opinion of the jury </a:t>
            </a:r>
            <a:r>
              <a:rPr lang="en-US" dirty="0" err="1"/>
              <a:t>Basecamp</a:t>
            </a:r>
            <a:r>
              <a:rPr lang="en-US" dirty="0"/>
              <a:t> won this</a:t>
            </a:r>
          </a:p>
          <a:p>
            <a:r>
              <a:rPr lang="en-US" dirty="0"/>
              <a:t>prestigious international award because they are taking in the best of Africa,</a:t>
            </a:r>
          </a:p>
          <a:p>
            <a:r>
              <a:rPr lang="en-US" dirty="0"/>
              <a:t>highlighting the importance of education, and combining high quality trips with a</a:t>
            </a:r>
          </a:p>
          <a:p>
            <a:r>
              <a:rPr lang="en-US" dirty="0"/>
              <a:t>strong commitment towards sustainability, conservation of nature and support of local</a:t>
            </a:r>
          </a:p>
          <a:p>
            <a:r>
              <a:rPr lang="en-US" dirty="0"/>
              <a:t>cultures. We want to highlight best </a:t>
            </a:r>
            <a:r>
              <a:rPr lang="en-US" dirty="0" err="1"/>
              <a:t>practises</a:t>
            </a:r>
            <a:r>
              <a:rPr lang="en-US" dirty="0"/>
              <a:t> within ecotourism, and </a:t>
            </a:r>
            <a:r>
              <a:rPr lang="en-US" dirty="0" err="1"/>
              <a:t>Skål</a:t>
            </a:r>
            <a:r>
              <a:rPr lang="en-US" dirty="0"/>
              <a:t> believes</a:t>
            </a:r>
          </a:p>
          <a:p>
            <a:r>
              <a:rPr lang="en-US" dirty="0"/>
              <a:t>that </a:t>
            </a:r>
            <a:r>
              <a:rPr lang="en-US" dirty="0" err="1"/>
              <a:t>Basecamp</a:t>
            </a:r>
            <a:r>
              <a:rPr lang="en-US" dirty="0"/>
              <a:t> represents the future of the tourism industry”.</a:t>
            </a:r>
            <a:endParaRPr lang="nb-NO" dirty="0"/>
          </a:p>
        </p:txBody>
      </p:sp>
      <p:pic>
        <p:nvPicPr>
          <p:cNvPr id="5" name="Picture 6" descr="http://www.basecampexplorer.com/above_menus/news/129908/129924"/>
          <p:cNvPicPr>
            <a:picLocks noChangeAspect="1" noChangeArrowheads="1"/>
          </p:cNvPicPr>
          <p:nvPr/>
        </p:nvPicPr>
        <p:blipFill>
          <a:blip r:embed="rId2" cstate="print"/>
          <a:srcRect/>
          <a:stretch>
            <a:fillRect/>
          </a:stretch>
        </p:blipFill>
        <p:spPr bwMode="auto">
          <a:xfrm>
            <a:off x="2643174" y="4357694"/>
            <a:ext cx="3765668" cy="250030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4071942"/>
            <a:ext cx="7772400" cy="1470025"/>
          </a:xfrm>
        </p:spPr>
        <p:txBody>
          <a:bodyPr>
            <a:normAutofit fontScale="90000"/>
          </a:bodyPr>
          <a:lstStyle/>
          <a:p>
            <a:r>
              <a:rPr lang="en-US" sz="3600" dirty="0" err="1"/>
              <a:t>Basecamp’s</a:t>
            </a:r>
            <a:r>
              <a:rPr lang="en-US" sz="3600" dirty="0"/>
              <a:t> commitment to sustainable tourism has already won the company </a:t>
            </a:r>
            <a:r>
              <a:rPr lang="en-US" sz="3600" dirty="0" smtClean="0"/>
              <a:t/>
            </a:r>
            <a:br>
              <a:rPr lang="en-US" sz="3600" dirty="0" smtClean="0"/>
            </a:br>
            <a:r>
              <a:rPr lang="en-US" sz="3600" dirty="0" smtClean="0">
                <a:solidFill>
                  <a:srgbClr val="00B050"/>
                </a:solidFill>
              </a:rPr>
              <a:t>several awards</a:t>
            </a:r>
            <a:r>
              <a:rPr lang="en-US" sz="3600" dirty="0"/>
              <a:t>. </a:t>
            </a:r>
            <a:r>
              <a:rPr lang="en-US" sz="3600" dirty="0" smtClean="0"/>
              <a:t/>
            </a:r>
            <a:br>
              <a:rPr lang="en-US" sz="3600" dirty="0" smtClean="0"/>
            </a:br>
            <a:r>
              <a:rPr lang="en-US" sz="3600" dirty="0" smtClean="0"/>
              <a:t/>
            </a:r>
            <a:br>
              <a:rPr lang="en-US" sz="3600" dirty="0" smtClean="0"/>
            </a:br>
            <a:r>
              <a:rPr lang="en-US" sz="3600" dirty="0" smtClean="0"/>
              <a:t>     has   </a:t>
            </a:r>
            <a:r>
              <a:rPr lang="en-US" sz="3100" dirty="0" err="1" smtClean="0"/>
              <a:t>has</a:t>
            </a:r>
            <a:r>
              <a:rPr lang="en-US" sz="3100" dirty="0" smtClean="0"/>
              <a:t> recognized </a:t>
            </a:r>
            <a:r>
              <a:rPr lang="en-US" sz="3100" dirty="0" err="1"/>
              <a:t>Basecamp</a:t>
            </a:r>
            <a:r>
              <a:rPr lang="en-US" sz="3100" dirty="0"/>
              <a:t> </a:t>
            </a:r>
            <a:r>
              <a:rPr lang="en-US" sz="3100" dirty="0" err="1" smtClean="0"/>
              <a:t>Masai</a:t>
            </a:r>
            <a:r>
              <a:rPr lang="en-US" sz="3100" dirty="0" smtClean="0"/>
              <a:t> Mara </a:t>
            </a:r>
            <a:r>
              <a:rPr lang="en-US" sz="3100" dirty="0"/>
              <a:t>as one of the 10 best safari </a:t>
            </a:r>
            <a:r>
              <a:rPr lang="en-US" sz="3100" dirty="0" smtClean="0"/>
              <a:t>   </a:t>
            </a:r>
            <a:br>
              <a:rPr lang="en-US" sz="3100" dirty="0" smtClean="0"/>
            </a:br>
            <a:r>
              <a:rPr lang="en-US" sz="3100" dirty="0"/>
              <a:t> </a:t>
            </a:r>
            <a:r>
              <a:rPr lang="en-US" sz="3100" dirty="0" smtClean="0"/>
              <a:t>       experiences </a:t>
            </a:r>
            <a:r>
              <a:rPr lang="en-US" sz="3100" dirty="0"/>
              <a:t>in the world. </a:t>
            </a:r>
            <a:r>
              <a:rPr lang="en-US" sz="3100" dirty="0" smtClean="0"/>
              <a:t/>
            </a:r>
            <a:br>
              <a:rPr lang="en-US" sz="3100" dirty="0" smtClean="0"/>
            </a:br>
            <a:r>
              <a:rPr lang="en-US" sz="3100" dirty="0" smtClean="0"/>
              <a:t/>
            </a:r>
            <a:br>
              <a:rPr lang="en-US" sz="3100" dirty="0" smtClean="0"/>
            </a:br>
            <a:r>
              <a:rPr lang="en-US" sz="3100" dirty="0" smtClean="0"/>
              <a:t>In </a:t>
            </a:r>
            <a:r>
              <a:rPr lang="en-US" sz="3100" dirty="0"/>
              <a:t>2005 </a:t>
            </a:r>
            <a:r>
              <a:rPr lang="en-US" sz="3100" dirty="0" err="1"/>
              <a:t>Basecamp</a:t>
            </a:r>
            <a:r>
              <a:rPr lang="en-US" sz="3100" dirty="0"/>
              <a:t> received “The Responsible Tourism Award” at the World Travel Market in London, and in Kenya </a:t>
            </a:r>
            <a:r>
              <a:rPr lang="en-US" sz="3100" dirty="0" err="1"/>
              <a:t>Basecamp</a:t>
            </a:r>
            <a:r>
              <a:rPr lang="en-US" sz="3100" dirty="0"/>
              <a:t> </a:t>
            </a:r>
            <a:r>
              <a:rPr lang="en-US" sz="3100" dirty="0" err="1"/>
              <a:t>Masai</a:t>
            </a:r>
            <a:r>
              <a:rPr lang="en-US" sz="3100" dirty="0"/>
              <a:t> Mara has a “Gold Eco Rated” status as the best </a:t>
            </a:r>
            <a:r>
              <a:rPr lang="en-US" sz="3100" dirty="0" err="1"/>
              <a:t>ecocamp</a:t>
            </a:r>
            <a:r>
              <a:rPr lang="en-US" sz="3100" dirty="0"/>
              <a:t> in Kenya. </a:t>
            </a:r>
            <a:r>
              <a:rPr lang="en-US" sz="3600" dirty="0"/>
              <a:t/>
            </a:r>
            <a:br>
              <a:rPr lang="en-US" sz="3600" dirty="0"/>
            </a:br>
            <a:r>
              <a:rPr lang="en-US" dirty="0"/>
              <a:t/>
            </a:r>
            <a:br>
              <a:rPr lang="en-US" dirty="0"/>
            </a:br>
            <a:r>
              <a:rPr lang="en-US" dirty="0"/>
              <a:t/>
            </a:r>
            <a:br>
              <a:rPr lang="en-US" dirty="0"/>
            </a:br>
            <a:r>
              <a:rPr lang="en-US" dirty="0"/>
              <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54278" name="Picture 6" descr="http://media3.picsearch.com/is?FbW2IGP9_vsAHYIhM0uKuEy_4iLlz1JBOn0csgaHAL0"/>
          <p:cNvPicPr>
            <a:picLocks noChangeAspect="1" noChangeArrowheads="1"/>
          </p:cNvPicPr>
          <p:nvPr/>
        </p:nvPicPr>
        <p:blipFill>
          <a:blip r:embed="rId2"/>
          <a:srcRect/>
          <a:stretch>
            <a:fillRect/>
          </a:stretch>
        </p:blipFill>
        <p:spPr bwMode="auto">
          <a:xfrm>
            <a:off x="714348" y="2143116"/>
            <a:ext cx="1643074" cy="192948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dirty="0" smtClean="0"/>
              <a:t/>
            </a:r>
            <a:br>
              <a:rPr lang="en-US" dirty="0" smtClean="0"/>
            </a:br>
            <a:r>
              <a:rPr lang="en-US" sz="3600" dirty="0" smtClean="0"/>
              <a:t>Each </a:t>
            </a:r>
            <a:r>
              <a:rPr lang="en-US" sz="3600" dirty="0"/>
              <a:t>year </a:t>
            </a:r>
            <a:r>
              <a:rPr lang="en-US" sz="3600" dirty="0" err="1"/>
              <a:t>Basecamp</a:t>
            </a:r>
            <a:r>
              <a:rPr lang="en-US" sz="3600" dirty="0"/>
              <a:t> </a:t>
            </a:r>
            <a:r>
              <a:rPr lang="en-US" sz="3600" dirty="0" err="1" smtClean="0"/>
              <a:t>Masai</a:t>
            </a:r>
            <a:r>
              <a:rPr lang="en-US" sz="3600" dirty="0" smtClean="0"/>
              <a:t> </a:t>
            </a:r>
            <a:r>
              <a:rPr lang="en-US" sz="3600" dirty="0"/>
              <a:t>Mara receives more than 1000 educational visits from universities, government departments and aspiring ecotourism operators. </a:t>
            </a:r>
            <a:r>
              <a:rPr lang="en-US" sz="3600" dirty="0" smtClean="0"/>
              <a:t/>
            </a:r>
            <a:br>
              <a:rPr lang="en-US" sz="3600" dirty="0" smtClean="0"/>
            </a:br>
            <a:r>
              <a:rPr lang="en-US" sz="3600" dirty="0" smtClean="0"/>
              <a:t/>
            </a:r>
            <a:br>
              <a:rPr lang="en-US" sz="3600" dirty="0" smtClean="0"/>
            </a:br>
            <a:r>
              <a:rPr lang="en-US" sz="3600" dirty="0" smtClean="0"/>
              <a:t>These </a:t>
            </a:r>
            <a:r>
              <a:rPr lang="en-US" sz="3600" dirty="0"/>
              <a:t>visits are an endorsement of the model.</a:t>
            </a:r>
            <a:r>
              <a:rPr lang="en-US" dirty="0"/>
              <a:t/>
            </a:r>
            <a:br>
              <a:rPr lang="en-US" dirty="0"/>
            </a:br>
            <a:endParaRPr lang="nb-NO" dirty="0"/>
          </a:p>
        </p:txBody>
      </p:sp>
      <p:sp>
        <p:nvSpPr>
          <p:cNvPr id="3" name="Undertittel 2"/>
          <p:cNvSpPr>
            <a:spLocks noGrp="1"/>
          </p:cNvSpPr>
          <p:nvPr>
            <p:ph type="subTitle" idx="1"/>
          </p:nvPr>
        </p:nvSpPr>
        <p:spPr/>
        <p:txBody>
          <a:bodyPr/>
          <a:lstStyle/>
          <a:p>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785786" y="928670"/>
            <a:ext cx="7772400" cy="1470025"/>
          </a:xfrm>
        </p:spPr>
        <p:txBody>
          <a:bodyPr>
            <a:normAutofit fontScale="90000"/>
          </a:bodyPr>
          <a:lstStyle/>
          <a:p>
            <a:r>
              <a:rPr lang="en-US" sz="2000" dirty="0" smtClean="0"/>
              <a:t>Including these four components in a travel package significantly restricts the number of products that can genuinely be </a:t>
            </a:r>
            <a:r>
              <a:rPr lang="en-US" sz="2000" dirty="0" err="1" smtClean="0"/>
              <a:t>labelled</a:t>
            </a:r>
            <a:r>
              <a:rPr lang="en-US" sz="2000" dirty="0" smtClean="0"/>
              <a:t> </a:t>
            </a:r>
            <a:r>
              <a:rPr lang="en-US" sz="2000" dirty="0" smtClean="0">
                <a:solidFill>
                  <a:srgbClr val="008000"/>
                </a:solidFill>
              </a:rPr>
              <a:t>ecotourism</a:t>
            </a:r>
            <a:r>
              <a:rPr lang="en-US" sz="2000" dirty="0" smtClean="0"/>
              <a:t>. Many confuse the term with nature tourism or adventure travel, but they are not the same. </a:t>
            </a:r>
            <a:br>
              <a:rPr lang="en-US" sz="2000" dirty="0" smtClean="0"/>
            </a:br>
            <a:r>
              <a:rPr lang="en-US" sz="2000" dirty="0"/>
              <a:t/>
            </a:r>
            <a:br>
              <a:rPr lang="en-US" sz="2000" dirty="0"/>
            </a:br>
            <a:r>
              <a:rPr lang="en-US" sz="2000" dirty="0" smtClean="0"/>
              <a:t>Rather, </a:t>
            </a:r>
            <a:r>
              <a:rPr lang="en-US" sz="2000" dirty="0" smtClean="0">
                <a:solidFill>
                  <a:srgbClr val="008000"/>
                </a:solidFill>
              </a:rPr>
              <a:t>ecotourism</a:t>
            </a:r>
            <a:r>
              <a:rPr lang="en-US" sz="2000" dirty="0" smtClean="0"/>
              <a:t> is one niche market within the larger, and rapidly expanding, nature tourism market. By some estimates, nature-based tourism now comprises 20 per cent of the world travel market, and </a:t>
            </a:r>
            <a:r>
              <a:rPr lang="en-US" sz="2000" dirty="0" smtClean="0">
                <a:solidFill>
                  <a:srgbClr val="008000"/>
                </a:solidFill>
              </a:rPr>
              <a:t>ecotourism</a:t>
            </a:r>
            <a:r>
              <a:rPr lang="en-US" sz="2000" dirty="0" smtClean="0"/>
              <a:t> 7 per cent.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dirty="0"/>
          </a:p>
        </p:txBody>
      </p:sp>
      <p:pic>
        <p:nvPicPr>
          <p:cNvPr id="4" name="Picture 2" descr="woman with seal"/>
          <p:cNvPicPr>
            <a:picLocks noChangeAspect="1" noChangeArrowheads="1"/>
          </p:cNvPicPr>
          <p:nvPr/>
        </p:nvPicPr>
        <p:blipFill>
          <a:blip r:embed="rId2"/>
          <a:srcRect/>
          <a:stretch>
            <a:fillRect/>
          </a:stretch>
        </p:blipFill>
        <p:spPr bwMode="auto">
          <a:xfrm>
            <a:off x="3214678" y="2786058"/>
            <a:ext cx="2381250" cy="33242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sz="2000" dirty="0" smtClean="0">
                <a:solidFill>
                  <a:srgbClr val="00B050"/>
                </a:solidFill>
              </a:rPr>
              <a:t>Ecotourism</a:t>
            </a:r>
            <a:r>
              <a:rPr lang="en-US" sz="2000" dirty="0" smtClean="0"/>
              <a:t> is not just visits to the rainforest. It can be activities in a </a:t>
            </a:r>
            <a:r>
              <a:rPr lang="en-US" sz="2000" dirty="0" err="1" smtClean="0"/>
              <a:t>traveller's</a:t>
            </a:r>
            <a:r>
              <a:rPr lang="en-US" sz="2000" dirty="0" smtClean="0"/>
              <a:t> home country, as long as these visits are responsible and benefit conservation efforts and local communities - and the visitor has participated in some learning experience. </a:t>
            </a:r>
            <a:br>
              <a:rPr lang="en-US" sz="2000" dirty="0" smtClean="0"/>
            </a:br>
            <a:r>
              <a:rPr lang="en-US" sz="2000" dirty="0"/>
              <a:t/>
            </a:r>
            <a:br>
              <a:rPr lang="en-US" sz="2000" dirty="0"/>
            </a:br>
            <a:r>
              <a:rPr lang="en-US" sz="2000" dirty="0" smtClean="0"/>
              <a:t>One example might be camping at a national park, paying an entry fee, following park rules of conduct, buying supplies at a gateway community outside the park, and participating in a natural history lesson.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
            </a:r>
            <a:br>
              <a:rPr lang="nb-NO" dirty="0" smtClean="0"/>
            </a:br>
            <a:r>
              <a:rPr lang="nb-NO" dirty="0" smtClean="0"/>
              <a:t/>
            </a:r>
            <a:br>
              <a:rPr lang="nb-NO" dirty="0" smtClean="0"/>
            </a:br>
            <a:r>
              <a:rPr lang="nb-NO" sz="1800" dirty="0" smtClean="0"/>
              <a:t>- </a:t>
            </a:r>
            <a:r>
              <a:rPr lang="nb-NO" sz="1800" dirty="0" err="1" smtClean="0"/>
              <a:t>award</a:t>
            </a:r>
            <a:r>
              <a:rPr lang="nb-NO" sz="1800" dirty="0" smtClean="0"/>
              <a:t> </a:t>
            </a:r>
            <a:r>
              <a:rPr lang="nb-NO" sz="1800" dirty="0" err="1" smtClean="0"/>
              <a:t>winning</a:t>
            </a:r>
            <a:r>
              <a:rPr lang="nb-NO" sz="1800" dirty="0" smtClean="0"/>
              <a:t> </a:t>
            </a:r>
            <a:r>
              <a:rPr lang="nb-NO" sz="1800" dirty="0" err="1" smtClean="0"/>
              <a:t>responsible</a:t>
            </a:r>
            <a:r>
              <a:rPr lang="nb-NO" sz="1800" dirty="0" smtClean="0"/>
              <a:t> </a:t>
            </a:r>
            <a:r>
              <a:rPr lang="nb-NO" sz="1800" dirty="0" err="1" smtClean="0"/>
              <a:t>tourism</a:t>
            </a:r>
            <a:r>
              <a:rPr lang="nb-NO" sz="1800" dirty="0" smtClean="0"/>
              <a:t> </a:t>
            </a:r>
            <a:r>
              <a:rPr lang="nb-NO" dirty="0" smtClean="0"/>
              <a:t/>
            </a:r>
            <a:br>
              <a:rPr lang="nb-NO" dirty="0" smtClean="0"/>
            </a:br>
            <a:endParaRPr lang="nb-NO" dirty="0"/>
          </a:p>
        </p:txBody>
      </p:sp>
      <p:sp>
        <p:nvSpPr>
          <p:cNvPr id="3" name="Undertittel 2"/>
          <p:cNvSpPr>
            <a:spLocks noGrp="1"/>
          </p:cNvSpPr>
          <p:nvPr>
            <p:ph type="subTitle" idx="1"/>
          </p:nvPr>
        </p:nvSpPr>
        <p:spPr/>
        <p:txBody>
          <a:bodyPr/>
          <a:lstStyle/>
          <a:p>
            <a:endParaRPr lang="nb-NO" dirty="0"/>
          </a:p>
        </p:txBody>
      </p:sp>
      <p:pic>
        <p:nvPicPr>
          <p:cNvPr id="21508" name="Picture 4" descr="http://www.basecampexplorer.com/images/layout/logo.gif"/>
          <p:cNvPicPr>
            <a:picLocks noChangeAspect="1" noChangeArrowheads="1"/>
          </p:cNvPicPr>
          <p:nvPr/>
        </p:nvPicPr>
        <p:blipFill>
          <a:blip r:embed="rId2"/>
          <a:srcRect/>
          <a:stretch>
            <a:fillRect/>
          </a:stretch>
        </p:blipFill>
        <p:spPr bwMode="auto">
          <a:xfrm>
            <a:off x="2928926" y="1000108"/>
            <a:ext cx="2857500" cy="542926"/>
          </a:xfrm>
          <a:prstGeom prst="rect">
            <a:avLst/>
          </a:prstGeom>
          <a:noFill/>
        </p:spPr>
      </p:pic>
      <p:pic>
        <p:nvPicPr>
          <p:cNvPr id="21510" name="Picture 6" descr="Leave a positive footprint"/>
          <p:cNvPicPr>
            <a:picLocks noChangeAspect="1" noChangeArrowheads="1"/>
          </p:cNvPicPr>
          <p:nvPr/>
        </p:nvPicPr>
        <p:blipFill>
          <a:blip r:embed="rId3"/>
          <a:srcRect/>
          <a:stretch>
            <a:fillRect/>
          </a:stretch>
        </p:blipFill>
        <p:spPr bwMode="auto">
          <a:xfrm>
            <a:off x="6572264" y="928670"/>
            <a:ext cx="1714500" cy="409575"/>
          </a:xfrm>
          <a:prstGeom prst="rect">
            <a:avLst/>
          </a:prstGeom>
          <a:noFill/>
        </p:spPr>
      </p:pic>
      <p:pic>
        <p:nvPicPr>
          <p:cNvPr id="21511" name="Picture 7"/>
          <p:cNvPicPr>
            <a:picLocks noChangeAspect="1" noChangeArrowheads="1"/>
          </p:cNvPicPr>
          <p:nvPr/>
        </p:nvPicPr>
        <p:blipFill>
          <a:blip r:embed="rId4"/>
          <a:srcRect/>
          <a:stretch>
            <a:fillRect/>
          </a:stretch>
        </p:blipFill>
        <p:spPr bwMode="auto">
          <a:xfrm>
            <a:off x="1000100" y="1643050"/>
            <a:ext cx="702945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2286000" y="1305342"/>
            <a:ext cx="4572000" cy="4524315"/>
          </a:xfrm>
          <a:prstGeom prst="rect">
            <a:avLst/>
          </a:prstGeom>
        </p:spPr>
        <p:txBody>
          <a:bodyPr>
            <a:spAutoFit/>
          </a:bodyPr>
          <a:lstStyle/>
          <a:p>
            <a:r>
              <a:rPr lang="en-US" b="1" dirty="0" smtClean="0"/>
              <a:t>Safari adventure in </a:t>
            </a:r>
            <a:r>
              <a:rPr lang="en-US" b="1" dirty="0" err="1" smtClean="0"/>
              <a:t>Masai</a:t>
            </a:r>
            <a:r>
              <a:rPr lang="en-US" b="1" dirty="0" smtClean="0"/>
              <a:t> Mara, Kenya</a:t>
            </a:r>
          </a:p>
          <a:p>
            <a:endParaRPr lang="en-US" b="1" dirty="0" smtClean="0"/>
          </a:p>
          <a:p>
            <a:r>
              <a:rPr lang="en-US" dirty="0" smtClean="0"/>
              <a:t>Take a walk on the wild side - in lion country. Stay at Kenya’s most legendary safari camp </a:t>
            </a:r>
            <a:r>
              <a:rPr lang="en-US" dirty="0" err="1" smtClean="0"/>
              <a:t>Basecamp</a:t>
            </a:r>
            <a:r>
              <a:rPr lang="en-US" dirty="0" smtClean="0"/>
              <a:t> </a:t>
            </a:r>
            <a:r>
              <a:rPr lang="en-US" dirty="0" err="1" smtClean="0"/>
              <a:t>Masai</a:t>
            </a:r>
            <a:r>
              <a:rPr lang="en-US" dirty="0" smtClean="0"/>
              <a:t> Mara, preferred by politicians and dignitaries because of our the commitment to fight climate change, to nature conservation and local development. Leave a positive footprint and enjoy </a:t>
            </a:r>
            <a:r>
              <a:rPr lang="en-US" dirty="0" err="1" smtClean="0"/>
              <a:t>Basecamp’s</a:t>
            </a:r>
            <a:r>
              <a:rPr lang="en-US" dirty="0" smtClean="0"/>
              <a:t> </a:t>
            </a:r>
            <a:r>
              <a:rPr lang="en-US" dirty="0" err="1" smtClean="0"/>
              <a:t>speciality</a:t>
            </a:r>
            <a:r>
              <a:rPr lang="en-US" dirty="0" smtClean="0"/>
              <a:t>, walking safari with your own </a:t>
            </a:r>
            <a:r>
              <a:rPr lang="en-US" dirty="0" err="1" smtClean="0"/>
              <a:t>Masai</a:t>
            </a:r>
            <a:r>
              <a:rPr lang="en-US" dirty="0" smtClean="0"/>
              <a:t> guides   - or you can enjoy traditional game drives in classic safari jeeps on the open savannah of </a:t>
            </a:r>
            <a:r>
              <a:rPr lang="en-US" dirty="0" err="1" smtClean="0"/>
              <a:t>Masai</a:t>
            </a:r>
            <a:r>
              <a:rPr lang="en-US" dirty="0" smtClean="0"/>
              <a:t> Mara.</a:t>
            </a:r>
            <a:br>
              <a:rPr lang="en-US" dirty="0" smtClean="0"/>
            </a:br>
            <a:r>
              <a:rPr lang="en-US" dirty="0" smtClean="0"/>
              <a:t/>
            </a:r>
            <a:br>
              <a:rPr lang="en-US" dirty="0" smtClean="0"/>
            </a:br>
            <a:r>
              <a:rPr lang="en-US" dirty="0" smtClean="0"/>
              <a:t>At </a:t>
            </a:r>
            <a:r>
              <a:rPr lang="en-US" dirty="0" err="1" smtClean="0"/>
              <a:t>Basecamp</a:t>
            </a:r>
            <a:r>
              <a:rPr lang="en-US" dirty="0" smtClean="0"/>
              <a:t> </a:t>
            </a:r>
            <a:r>
              <a:rPr lang="en-US" dirty="0" err="1" smtClean="0"/>
              <a:t>Masai</a:t>
            </a:r>
            <a:r>
              <a:rPr lang="en-US" dirty="0" smtClean="0"/>
              <a:t> Mara, you will get closer to nature than you have ever been before.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scene3d>
              <a:camera prst="orthographicFront"/>
              <a:lightRig rig="threePt" dir="t"/>
            </a:scene3d>
            <a:sp3d>
              <a:bevelT w="882650" h="984250"/>
              <a:bevelB w="1003300" h="450850"/>
            </a:sp3d>
          </a:bodyPr>
          <a:lstStyle/>
          <a:p>
            <a:r>
              <a:rPr lang="nb-NO" dirty="0" err="1" smtClean="0"/>
              <a:t>But</a:t>
            </a:r>
            <a:r>
              <a:rPr lang="nb-NO" dirty="0" smtClean="0"/>
              <a:t> is it </a:t>
            </a:r>
            <a:r>
              <a:rPr lang="nb-NO" sz="4800" dirty="0" err="1" smtClean="0">
                <a:solidFill>
                  <a:srgbClr val="00B050"/>
                </a:solidFill>
              </a:rPr>
              <a:t>ecotourism</a:t>
            </a:r>
            <a:r>
              <a:rPr lang="nb-NO" dirty="0" smtClean="0"/>
              <a:t>?</a:t>
            </a: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0"/>
            <a:ext cx="7772400" cy="1470025"/>
          </a:xfrm>
        </p:spPr>
        <p:txBody>
          <a:bodyPr>
            <a:scene3d>
              <a:camera prst="orthographicFront"/>
              <a:lightRig rig="chilly" dir="t"/>
            </a:scene3d>
            <a:sp3d prstMaterial="softEdge">
              <a:bevelT w="31750" h="82550"/>
              <a:bevelB w="63500" h="82550"/>
            </a:sp3d>
          </a:bodyPr>
          <a:lstStyle/>
          <a:p>
            <a:r>
              <a:rPr lang="en-US" dirty="0" smtClean="0">
                <a:solidFill>
                  <a:srgbClr val="00B050"/>
                </a:solidFill>
              </a:rPr>
              <a:t>- Travel to a natural area</a:t>
            </a:r>
            <a:r>
              <a:rPr lang="en-US" dirty="0" smtClean="0"/>
              <a:t/>
            </a:r>
            <a:br>
              <a:rPr lang="en-US" dirty="0" smtClean="0"/>
            </a:br>
            <a:endParaRPr lang="nb-NO" dirty="0"/>
          </a:p>
        </p:txBody>
      </p:sp>
      <p:sp>
        <p:nvSpPr>
          <p:cNvPr id="3" name="Undertittel 2"/>
          <p:cNvSpPr>
            <a:spLocks noGrp="1"/>
          </p:cNvSpPr>
          <p:nvPr>
            <p:ph type="subTitle" idx="1"/>
          </p:nvPr>
        </p:nvSpPr>
        <p:spPr/>
        <p:txBody>
          <a:bodyPr>
            <a:normAutofit/>
          </a:bodyPr>
          <a:lstStyle/>
          <a:p>
            <a:r>
              <a:rPr lang="en-US" dirty="0" smtClean="0"/>
              <a:t/>
            </a:r>
            <a:br>
              <a:rPr lang="en-US" dirty="0" smtClean="0"/>
            </a:br>
            <a:endParaRPr lang="en-US" dirty="0" smtClean="0"/>
          </a:p>
          <a:p>
            <a:endParaRPr lang="nb-NO" dirty="0"/>
          </a:p>
        </p:txBody>
      </p:sp>
      <p:pic>
        <p:nvPicPr>
          <p:cNvPr id="27650" name="Picture 2" descr="http://www.basecampexplorer.com/images/kenya/bacecamp_masai_mara/wildlife-animals/Lionkill2_WEB.jpg?size=gallery"/>
          <p:cNvPicPr>
            <a:picLocks noChangeAspect="1" noChangeArrowheads="1"/>
          </p:cNvPicPr>
          <p:nvPr/>
        </p:nvPicPr>
        <p:blipFill>
          <a:blip r:embed="rId2"/>
          <a:srcRect/>
          <a:stretch>
            <a:fillRect/>
          </a:stretch>
        </p:blipFill>
        <p:spPr bwMode="auto">
          <a:xfrm>
            <a:off x="0" y="714356"/>
            <a:ext cx="9144000" cy="6332223"/>
          </a:xfrm>
          <a:prstGeom prst="rect">
            <a:avLst/>
          </a:prstGeom>
          <a:noFill/>
        </p:spPr>
      </p:pic>
      <p:sp>
        <p:nvSpPr>
          <p:cNvPr id="5" name="Rektangel 4"/>
          <p:cNvSpPr/>
          <p:nvPr/>
        </p:nvSpPr>
        <p:spPr>
          <a:xfrm>
            <a:off x="142844" y="785794"/>
            <a:ext cx="6215074" cy="2616101"/>
          </a:xfrm>
          <a:prstGeom prst="rect">
            <a:avLst/>
          </a:prstGeom>
        </p:spPr>
        <p:txBody>
          <a:bodyPr wrap="square">
            <a:spAutoFit/>
          </a:bodyPr>
          <a:lstStyle/>
          <a:p>
            <a:r>
              <a:rPr lang="nb-NO" b="1" dirty="0" smtClean="0">
                <a:solidFill>
                  <a:schemeClr val="bg1"/>
                </a:solidFill>
              </a:rPr>
              <a:t>Masai Mara National </a:t>
            </a:r>
            <a:r>
              <a:rPr lang="nb-NO" sz="3200" b="1" dirty="0" smtClean="0">
                <a:solidFill>
                  <a:schemeClr val="bg1"/>
                </a:solidFill>
              </a:rPr>
              <a:t>Game Reserve</a:t>
            </a:r>
          </a:p>
          <a:p>
            <a:endParaRPr lang="en-US" sz="3200" dirty="0" smtClean="0">
              <a:solidFill>
                <a:schemeClr val="bg1"/>
              </a:solidFill>
            </a:endParaRPr>
          </a:p>
          <a:p>
            <a:r>
              <a:rPr lang="en-US" dirty="0" smtClean="0">
                <a:solidFill>
                  <a:schemeClr val="bg1"/>
                </a:solidFill>
              </a:rPr>
              <a:t>The magic of the </a:t>
            </a:r>
            <a:r>
              <a:rPr lang="en-US" dirty="0" err="1" smtClean="0">
                <a:solidFill>
                  <a:schemeClr val="bg1"/>
                </a:solidFill>
              </a:rPr>
              <a:t>Masai</a:t>
            </a:r>
            <a:r>
              <a:rPr lang="en-US" dirty="0" smtClean="0">
                <a:solidFill>
                  <a:schemeClr val="bg1"/>
                </a:solidFill>
              </a:rPr>
              <a:t> Mara, the jewel of Africa’s wildlife areas hosting more than 95 different </a:t>
            </a:r>
            <a:r>
              <a:rPr lang="en-US" sz="3200" dirty="0" smtClean="0">
                <a:solidFill>
                  <a:schemeClr val="bg1"/>
                </a:solidFill>
              </a:rPr>
              <a:t>big</a:t>
            </a:r>
            <a:r>
              <a:rPr lang="en-US" dirty="0" smtClean="0">
                <a:solidFill>
                  <a:schemeClr val="bg1"/>
                </a:solidFill>
              </a:rPr>
              <a:t> </a:t>
            </a:r>
            <a:r>
              <a:rPr lang="en-US" sz="3200" dirty="0" smtClean="0">
                <a:solidFill>
                  <a:schemeClr val="bg1"/>
                </a:solidFill>
              </a:rPr>
              <a:t>mammals</a:t>
            </a:r>
            <a:r>
              <a:rPr lang="en-US" dirty="0" smtClean="0">
                <a:solidFill>
                  <a:schemeClr val="bg1"/>
                </a:solidFill>
              </a:rPr>
              <a:t> and 550 different </a:t>
            </a:r>
            <a:r>
              <a:rPr lang="en-US" sz="3200" dirty="0" smtClean="0">
                <a:solidFill>
                  <a:schemeClr val="bg1"/>
                </a:solidFill>
              </a:rPr>
              <a:t>birds</a:t>
            </a:r>
            <a:r>
              <a:rPr lang="en-US" dirty="0" smtClean="0">
                <a:solidFill>
                  <a:schemeClr val="bg1"/>
                </a:solidFill>
              </a:rPr>
              <a:t>.</a:t>
            </a:r>
          </a:p>
          <a:p>
            <a:endParaRPr lang="en-US" dirty="0" smtClean="0">
              <a:solidFill>
                <a:schemeClr val="bg1"/>
              </a:solidFill>
            </a:endParaRPr>
          </a:p>
        </p:txBody>
      </p:sp>
      <p:sp>
        <p:nvSpPr>
          <p:cNvPr id="7" name="Rektangel 6"/>
          <p:cNvSpPr/>
          <p:nvPr/>
        </p:nvSpPr>
        <p:spPr>
          <a:xfrm>
            <a:off x="5929322" y="3143248"/>
            <a:ext cx="3214678" cy="2954655"/>
          </a:xfrm>
          <a:prstGeom prst="rect">
            <a:avLst/>
          </a:prstGeom>
        </p:spPr>
        <p:txBody>
          <a:bodyPr wrap="square">
            <a:spAutoFit/>
          </a:bodyPr>
          <a:lstStyle/>
          <a:p>
            <a:r>
              <a:rPr lang="en-US" dirty="0" smtClean="0">
                <a:solidFill>
                  <a:schemeClr val="bg1"/>
                </a:solidFill>
              </a:rPr>
              <a:t>Drive across the impressive </a:t>
            </a:r>
            <a:r>
              <a:rPr lang="en-US" sz="3200" dirty="0" smtClean="0">
                <a:solidFill>
                  <a:schemeClr val="bg1"/>
                </a:solidFill>
              </a:rPr>
              <a:t>Great Rift Valley</a:t>
            </a:r>
            <a:r>
              <a:rPr lang="en-US" dirty="0" smtClean="0">
                <a:solidFill>
                  <a:schemeClr val="bg1"/>
                </a:solidFill>
              </a:rPr>
              <a:t>; spend the nights at </a:t>
            </a:r>
            <a:r>
              <a:rPr lang="en-US" dirty="0" err="1" smtClean="0">
                <a:solidFill>
                  <a:schemeClr val="bg1"/>
                </a:solidFill>
              </a:rPr>
              <a:t>Basecamp</a:t>
            </a:r>
            <a:r>
              <a:rPr lang="en-US" dirty="0" smtClean="0">
                <a:solidFill>
                  <a:schemeClr val="bg1"/>
                </a:solidFill>
              </a:rPr>
              <a:t> – a small tented camp embedded by trees at the very edge of </a:t>
            </a:r>
            <a:r>
              <a:rPr lang="en-US" sz="3200" dirty="0" smtClean="0">
                <a:solidFill>
                  <a:schemeClr val="bg1"/>
                </a:solidFill>
              </a:rPr>
              <a:t>savannah</a:t>
            </a:r>
            <a:r>
              <a:rPr lang="en-US" dirty="0" smtClean="0">
                <a:solidFill>
                  <a:schemeClr val="bg1"/>
                </a:solidFill>
              </a:rPr>
              <a:t>. </a:t>
            </a:r>
            <a:endParaRPr lang="en-US" dirty="0">
              <a:solidFill>
                <a:schemeClr val="bg1"/>
              </a:solidFill>
            </a:endParaRPr>
          </a:p>
          <a:p>
            <a:endParaRPr lang="en-US" dirty="0" smtClean="0">
              <a:solidFill>
                <a:schemeClr val="bg1"/>
              </a:solidFill>
            </a:endParaRPr>
          </a:p>
          <a:p>
            <a:r>
              <a:rPr lang="en-US" dirty="0" smtClean="0">
                <a:solidFill>
                  <a:schemeClr val="bg1"/>
                </a:solidFill>
              </a:rPr>
              <a:t> Prepare to meet the </a:t>
            </a:r>
            <a:r>
              <a:rPr lang="en-US" sz="3200" dirty="0" smtClean="0">
                <a:solidFill>
                  <a:schemeClr val="bg1"/>
                </a:solidFill>
              </a:rPr>
              <a:t>wild</a:t>
            </a:r>
            <a:r>
              <a:rPr lang="en-US" dirty="0" smtClean="0">
                <a:solidFill>
                  <a:schemeClr val="bg1"/>
                </a:solidFill>
              </a:rPr>
              <a:t>.</a:t>
            </a:r>
            <a:endParaRPr lang="nb-NO"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Fullmån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1587</Words>
  <Application>Microsoft Macintosh PowerPoint</Application>
  <PresentationFormat>On-screen Show (4:3)</PresentationFormat>
  <Paragraphs>105</Paragraphs>
  <Slides>35</Slides>
  <Notes>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Office-tema</vt:lpstr>
      <vt:lpstr>Ecotourism</vt:lpstr>
      <vt:lpstr>A short definition put forward by The Ecotourism Society in 1991 describes it as  'responsible travel to natural areas that conserves the environment and sustains the well-being of local people.'</vt:lpstr>
      <vt:lpstr>Professionals working within the field of ecotourism generally agree that it is characterized by:</vt:lpstr>
      <vt:lpstr>Including these four components in a travel package significantly restricts the number of products that can genuinely be labelled ecotourism. Many confuse the term with nature tourism or adventure travel, but they are not the same.   Rather, ecotourism is one niche market within the larger, and rapidly expanding, nature tourism market. By some estimates, nature-based tourism now comprises 20 per cent of the world travel market, and ecotourism 7 per cent.  </vt:lpstr>
      <vt:lpstr>Ecotourism is not just visits to the rainforest. It can be activities in a traveller's home country, as long as these visits are responsible and benefit conservation efforts and local communities - and the visitor has participated in some learning experience.   One example might be camping at a national park, paying an entry fee, following park rules of conduct, buying supplies at a gateway community outside the park, and participating in a natural history lesson.  </vt:lpstr>
      <vt:lpstr>  - award winning responsible tourism  </vt:lpstr>
      <vt:lpstr>Slide 7</vt:lpstr>
      <vt:lpstr>But is it ecotourism?</vt:lpstr>
      <vt:lpstr>- Travel to a natural area </vt:lpstr>
      <vt:lpstr>Maasai Mara, Africa`s greatest wildlife reserve (Kenya) is without a doubt Africa’s most famous safari destination. The Maasai Mara Ecosystem holds one of the highest lion densities in the world and this is where over TWO MILLION wildebeest and zebra migrate annually.  </vt:lpstr>
      <vt:lpstr> - Travel that supports the conservation of biodiversity  </vt:lpstr>
      <vt:lpstr> 40,000 acres of land secured for wildlife and conservation </vt:lpstr>
      <vt:lpstr> </vt:lpstr>
      <vt:lpstr>Established one of the largest indigenous tree nurseries in Mara </vt:lpstr>
      <vt:lpstr>The only private sector supported cheetah conservation project in Masai Mara</vt:lpstr>
      <vt:lpstr>Slide 16</vt:lpstr>
      <vt:lpstr>25% of profit is used to finance Basecamp Big Five partnership programs</vt:lpstr>
      <vt:lpstr>Slide 18</vt:lpstr>
      <vt:lpstr>Slide 19</vt:lpstr>
      <vt:lpstr>- Travel that brings benefits to local host communities  </vt:lpstr>
      <vt:lpstr>Slide 21</vt:lpstr>
      <vt:lpstr> </vt:lpstr>
      <vt:lpstr>      113 women earning an income from the Maasai Brand (TMB) -      an innovation of Basecamp Explorer to conserve Maasai culture </vt:lpstr>
      <vt:lpstr>Investing in people  "Education is the new Maasai weapon. It helps us protect ourselves, and secures our future."  Ole Sayalel (Big Moses) </vt:lpstr>
      <vt:lpstr>Slide 25</vt:lpstr>
      <vt:lpstr>                    Magazine features an article about the Koiyaki Guide School,  which is run by  Basecamp in partnership with the local community.   "I took care of cattle on the Mara when I was a boy," says Jackson Tinka, 21. Tinka and his companion are what was until recently a rarity in Kenya's biggest-drawing game park: tour guides working in the land of their fathers. Though the vast stretch of savanna lies in territory owned by the Masai, until a few years ago the red-robed pastoralists made up less than 20% of those employed in its camps and lodges. Those who could find work did so mostly as low-paid camp guards. Yet there's a growing realization that the Masai and the 1,530 sq km national reserve share a common future. The tribe's fortunes will most likely be found in the tourists who provide Kenya with the bulk of its foreign exchange — and in the wildlife those tourists pay to see. </vt:lpstr>
      <vt:lpstr>Financial support for construction of local clinic and provision of water </vt:lpstr>
      <vt:lpstr>HIV/Aids awareness at destination </vt:lpstr>
      <vt:lpstr>Slide 29</vt:lpstr>
      <vt:lpstr>Slide 30</vt:lpstr>
      <vt:lpstr>Slide 31</vt:lpstr>
      <vt:lpstr>Slide 32</vt:lpstr>
      <vt:lpstr>Slide 33</vt:lpstr>
      <vt:lpstr>Basecamp’s commitment to sustainable tourism has already won the company  several awards.        has   has recognized Basecamp Masai Mara as one of the 10 best safari             experiences in the world.   In 2005 Basecamp received “The Responsible Tourism Award” at the World Travel Market in London, and in Kenya Basecamp Masai Mara has a “Gold Eco Rated” status as the best ecocamp in Kenya.     </vt:lpstr>
      <vt:lpstr> Each year Basecamp Masai Mara receives more than 1000 educational visits from universities, government departments and aspiring ecotourism operators.   These visits are an endorsement of the model.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Evensen</dc:creator>
  <cp:lastModifiedBy>Christine Evensen</cp:lastModifiedBy>
  <cp:revision>59</cp:revision>
  <dcterms:created xsi:type="dcterms:W3CDTF">2010-04-06T21:25:55Z</dcterms:created>
  <dcterms:modified xsi:type="dcterms:W3CDTF">2010-04-06T21:42:49Z</dcterms:modified>
</cp:coreProperties>
</file>