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2" r:id="rId7"/>
    <p:sldId id="263" r:id="rId8"/>
    <p:sldId id="264" r:id="rId9"/>
    <p:sldId id="265" r:id="rId10"/>
    <p:sldId id="266" r:id="rId11"/>
  </p:sldIdLst>
  <p:sldSz cx="9144000" cy="6858000" type="screen4x3"/>
  <p:notesSz cx="6856413" cy="90836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8366" autoAdjust="0"/>
  </p:normalViewPr>
  <p:slideViewPr>
    <p:cSldViewPr>
      <p:cViewPr varScale="1">
        <p:scale>
          <a:sx n="54" d="100"/>
          <a:sy n="54" d="100"/>
        </p:scale>
        <p:origin x="-109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71800" cy="454025"/>
          </a:xfrm>
          <a:prstGeom prst="rect">
            <a:avLst/>
          </a:prstGeom>
          <a:noFill/>
          <a:ln w="9525">
            <a:noFill/>
            <a:miter lim="800000"/>
            <a:headEnd/>
            <a:tailEnd/>
          </a:ln>
        </p:spPr>
        <p:txBody>
          <a:bodyPr vert="horz" wrap="square" lIns="91083" tIns="45542" rIns="91083" bIns="45542" numCol="1" anchor="t" anchorCtr="0" compatLnSpc="1">
            <a:prstTxWarp prst="textNoShape">
              <a:avLst/>
            </a:prstTxWarp>
          </a:bodyPr>
          <a:lstStyle>
            <a:lvl1pPr defTabSz="911225">
              <a:defRPr sz="1200">
                <a:latin typeface="Calibri" pitchFamily="34" charset="0"/>
              </a:defRPr>
            </a:lvl1pPr>
          </a:lstStyle>
          <a:p>
            <a:endParaRPr lang="en-GB"/>
          </a:p>
        </p:txBody>
      </p:sp>
      <p:sp>
        <p:nvSpPr>
          <p:cNvPr id="3" name="Date Placeholder 2"/>
          <p:cNvSpPr>
            <a:spLocks noGrp="1"/>
          </p:cNvSpPr>
          <p:nvPr>
            <p:ph type="dt" idx="1"/>
          </p:nvPr>
        </p:nvSpPr>
        <p:spPr bwMode="auto">
          <a:xfrm>
            <a:off x="3883025" y="0"/>
            <a:ext cx="2971800" cy="454025"/>
          </a:xfrm>
          <a:prstGeom prst="rect">
            <a:avLst/>
          </a:prstGeom>
          <a:noFill/>
          <a:ln w="9525">
            <a:noFill/>
            <a:miter lim="800000"/>
            <a:headEnd/>
            <a:tailEnd/>
          </a:ln>
        </p:spPr>
        <p:txBody>
          <a:bodyPr vert="horz" wrap="square" lIns="91083" tIns="45542" rIns="91083" bIns="45542" numCol="1" anchor="t" anchorCtr="0" compatLnSpc="1">
            <a:prstTxWarp prst="textNoShape">
              <a:avLst/>
            </a:prstTxWarp>
          </a:bodyPr>
          <a:lstStyle>
            <a:lvl1pPr algn="r" defTabSz="911225">
              <a:defRPr sz="1200">
                <a:latin typeface="Calibri" pitchFamily="34" charset="0"/>
              </a:defRPr>
            </a:lvl1pPr>
          </a:lstStyle>
          <a:p>
            <a:fld id="{CD124718-CA7F-4A2C-B52B-F1299972E46C}" type="datetimeFigureOut">
              <a:rPr lang="en-US"/>
              <a:pPr/>
              <a:t>9/21/2009</a:t>
            </a:fld>
            <a:endParaRPr lang="en-US"/>
          </a:p>
        </p:txBody>
      </p:sp>
      <p:sp>
        <p:nvSpPr>
          <p:cNvPr id="4" name="Slide Image Placeholder 3"/>
          <p:cNvSpPr>
            <a:spLocks noGrp="1" noRot="1" noChangeAspect="1"/>
          </p:cNvSpPr>
          <p:nvPr>
            <p:ph type="sldImg" idx="2"/>
          </p:nvPr>
        </p:nvSpPr>
        <p:spPr>
          <a:xfrm>
            <a:off x="1157288" y="681038"/>
            <a:ext cx="4541837" cy="340677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bwMode="auto">
          <a:xfrm>
            <a:off x="685800" y="4314825"/>
            <a:ext cx="5484813" cy="4087813"/>
          </a:xfrm>
          <a:prstGeom prst="rect">
            <a:avLst/>
          </a:prstGeom>
          <a:noFill/>
          <a:ln w="9525">
            <a:noFill/>
            <a:miter lim="800000"/>
            <a:headEnd/>
            <a:tailEnd/>
          </a:ln>
        </p:spPr>
        <p:txBody>
          <a:bodyPr vert="horz" wrap="square" lIns="91083" tIns="45542" rIns="91083" bIns="4554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bwMode="auto">
          <a:xfrm>
            <a:off x="0" y="8628063"/>
            <a:ext cx="2971800" cy="454025"/>
          </a:xfrm>
          <a:prstGeom prst="rect">
            <a:avLst/>
          </a:prstGeom>
          <a:noFill/>
          <a:ln w="9525">
            <a:noFill/>
            <a:miter lim="800000"/>
            <a:headEnd/>
            <a:tailEnd/>
          </a:ln>
        </p:spPr>
        <p:txBody>
          <a:bodyPr vert="horz" wrap="square" lIns="91083" tIns="45542" rIns="91083" bIns="45542" numCol="1" anchor="b" anchorCtr="0" compatLnSpc="1">
            <a:prstTxWarp prst="textNoShape">
              <a:avLst/>
            </a:prstTxWarp>
          </a:bodyPr>
          <a:lstStyle>
            <a:lvl1pPr defTabSz="911225">
              <a:defRPr sz="1200">
                <a:latin typeface="Calibri" pitchFamily="34" charset="0"/>
              </a:defRPr>
            </a:lvl1pPr>
          </a:lstStyle>
          <a:p>
            <a:endParaRPr lang="en-GB"/>
          </a:p>
        </p:txBody>
      </p:sp>
      <p:sp>
        <p:nvSpPr>
          <p:cNvPr id="7" name="Slide Number Placeholder 6"/>
          <p:cNvSpPr>
            <a:spLocks noGrp="1"/>
          </p:cNvSpPr>
          <p:nvPr>
            <p:ph type="sldNum" sz="quarter" idx="5"/>
          </p:nvPr>
        </p:nvSpPr>
        <p:spPr bwMode="auto">
          <a:xfrm>
            <a:off x="3883025" y="8628063"/>
            <a:ext cx="2971800" cy="454025"/>
          </a:xfrm>
          <a:prstGeom prst="rect">
            <a:avLst/>
          </a:prstGeom>
          <a:noFill/>
          <a:ln w="9525">
            <a:noFill/>
            <a:miter lim="800000"/>
            <a:headEnd/>
            <a:tailEnd/>
          </a:ln>
        </p:spPr>
        <p:txBody>
          <a:bodyPr vert="horz" wrap="square" lIns="91083" tIns="45542" rIns="91083" bIns="45542" numCol="1" anchor="b" anchorCtr="0" compatLnSpc="1">
            <a:prstTxWarp prst="textNoShape">
              <a:avLst/>
            </a:prstTxWarp>
          </a:bodyPr>
          <a:lstStyle>
            <a:lvl1pPr algn="r" defTabSz="911225">
              <a:defRPr sz="1200">
                <a:latin typeface="Calibri" pitchFamily="34" charset="0"/>
              </a:defRPr>
            </a:lvl1pPr>
          </a:lstStyle>
          <a:p>
            <a:fld id="{7A3A84EF-6C11-4CF3-A607-AFD0E192C33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p:txBody>
          <a:bodyPr/>
          <a:lstStyle/>
          <a:p>
            <a:pPr>
              <a:spcBef>
                <a:spcPct val="0"/>
              </a:spcBef>
            </a:pPr>
            <a:endParaRPr lang="en-GB" smtClean="0"/>
          </a:p>
        </p:txBody>
      </p:sp>
      <p:sp>
        <p:nvSpPr>
          <p:cNvPr id="15363" name="Slide Number Placeholder 3"/>
          <p:cNvSpPr>
            <a:spLocks noGrp="1"/>
          </p:cNvSpPr>
          <p:nvPr>
            <p:ph type="sldNum" sz="quarter" idx="5"/>
          </p:nvPr>
        </p:nvSpPr>
        <p:spPr>
          <a:noFill/>
        </p:spPr>
        <p:txBody>
          <a:bodyPr/>
          <a:lstStyle/>
          <a:p>
            <a:fld id="{5097934A-4AF9-4488-9B91-E9C8155FD9B5}" type="slidenum">
              <a:rPr lang="en-US"/>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p:txBody>
          <a:bodyPr/>
          <a:lstStyle/>
          <a:p>
            <a:pPr>
              <a:spcBef>
                <a:spcPct val="0"/>
              </a:spcBef>
            </a:pPr>
            <a:r>
              <a:rPr lang="en-GB" smtClean="0"/>
              <a:t>China is an anti-natalist country. This means that China have tried and are succeeding in lowering the birth rate by decreasing the number of children that each couple can have. This in the long run can reduce what the population could have been by a significant number.</a:t>
            </a:r>
            <a:endParaRPr lang="en-US" smtClean="0"/>
          </a:p>
          <a:p>
            <a:pPr>
              <a:spcBef>
                <a:spcPct val="0"/>
              </a:spcBef>
            </a:pPr>
            <a:endParaRPr lang="en-US" smtClean="0"/>
          </a:p>
        </p:txBody>
      </p:sp>
      <p:sp>
        <p:nvSpPr>
          <p:cNvPr id="17411" name="Slide Number Placeholder 3"/>
          <p:cNvSpPr>
            <a:spLocks noGrp="1"/>
          </p:cNvSpPr>
          <p:nvPr>
            <p:ph type="sldNum" sz="quarter" idx="5"/>
          </p:nvPr>
        </p:nvSpPr>
        <p:spPr>
          <a:noFill/>
        </p:spPr>
        <p:txBody>
          <a:bodyPr/>
          <a:lstStyle/>
          <a:p>
            <a:fld id="{C02E0532-429F-4833-AC9A-2AD605B416D8}" type="slidenum">
              <a:rPr lang="en-US"/>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p:txBody>
          <a:bodyPr/>
          <a:lstStyle/>
          <a:p>
            <a:pPr>
              <a:spcBef>
                <a:spcPct val="0"/>
              </a:spcBef>
              <a:buFontTx/>
              <a:buChar char="•"/>
            </a:pPr>
            <a:r>
              <a:rPr lang="en-GB" smtClean="0"/>
              <a:t>Before 1949 China was in stage 1 of the demographic transition. A typical family had between 5-8 children. </a:t>
            </a:r>
          </a:p>
          <a:p>
            <a:pPr>
              <a:spcBef>
                <a:spcPct val="0"/>
              </a:spcBef>
              <a:buFontTx/>
              <a:buChar char="•"/>
            </a:pPr>
            <a:r>
              <a:rPr lang="en-GB" smtClean="0"/>
              <a:t>By 1949, in the early years of Communist rule China followed a pro-natalist population policy. This carried on the traditional attitude that many people had at the time but it was also supported by the government.</a:t>
            </a:r>
            <a:endParaRPr lang="en-US" smtClean="0"/>
          </a:p>
          <a:p>
            <a:pPr>
              <a:spcBef>
                <a:spcPct val="0"/>
              </a:spcBef>
              <a:buFontTx/>
              <a:buChar char="•"/>
            </a:pPr>
            <a:r>
              <a:rPr lang="en-GB" smtClean="0"/>
              <a:t>The government thought that by increasing the population of the people living in China the power of China would increase.</a:t>
            </a:r>
          </a:p>
          <a:p>
            <a:pPr>
              <a:spcBef>
                <a:spcPct val="0"/>
              </a:spcBef>
              <a:buFontTx/>
              <a:buChar char="•"/>
            </a:pPr>
            <a:r>
              <a:rPr lang="en-GB" smtClean="0"/>
              <a:t>In 1950, it was revealed that China had 100 million people more than what the government had thought. This information was given to the public at the same time that many of the people were experiencing hardship and malnutrition as a result of The Great Leap Forward. </a:t>
            </a:r>
            <a:endParaRPr lang="en-US" smtClean="0"/>
          </a:p>
          <a:p>
            <a:pPr>
              <a:spcBef>
                <a:spcPct val="0"/>
              </a:spcBef>
              <a:buFontTx/>
              <a:buChar char="•"/>
            </a:pPr>
            <a:r>
              <a:rPr lang="en-GB" smtClean="0"/>
              <a:t>In 1960, China had reached stage two of the demographic transition model because of the improvements made in medical services.</a:t>
            </a:r>
          </a:p>
          <a:p>
            <a:pPr>
              <a:spcBef>
                <a:spcPct val="0"/>
              </a:spcBef>
              <a:buFontTx/>
              <a:buChar char="•"/>
            </a:pPr>
            <a:r>
              <a:rPr lang="en-GB" smtClean="0"/>
              <a:t>In 1976, the Chinese government began voluntary population control to try to reduce the birth rate and to accelerate the beginning of stage 3 of the demographic transition. This way as there were less people than how many there could have been, each person could have ‘a larger slice of cake’. Birth control offices were then placed around china to give information about limiting family sizes.</a:t>
            </a:r>
          </a:p>
          <a:p>
            <a:pPr>
              <a:spcBef>
                <a:spcPct val="0"/>
              </a:spcBef>
              <a:buFontTx/>
              <a:buChar char="•"/>
            </a:pPr>
            <a:r>
              <a:rPr lang="en-GB" smtClean="0"/>
              <a:t>In 1980, the one child policy was introduced, which provided rewards and benefits to the families that abided by the rules and the privileges that were given get taken away if the family has more than one child.</a:t>
            </a:r>
            <a:endParaRPr lang="en-US" smtClean="0"/>
          </a:p>
        </p:txBody>
      </p:sp>
      <p:sp>
        <p:nvSpPr>
          <p:cNvPr id="19459" name="Slide Number Placeholder 3"/>
          <p:cNvSpPr>
            <a:spLocks noGrp="1"/>
          </p:cNvSpPr>
          <p:nvPr>
            <p:ph type="sldNum" sz="quarter" idx="5"/>
          </p:nvPr>
        </p:nvSpPr>
        <p:spPr>
          <a:noFill/>
        </p:spPr>
        <p:txBody>
          <a:bodyPr/>
          <a:lstStyle/>
          <a:p>
            <a:fld id="{EA40AC75-64DC-4C76-84A2-743D4D28128D}" type="slidenum">
              <a:rPr lang="en-US"/>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p:txBody>
          <a:bodyPr/>
          <a:lstStyle/>
          <a:p>
            <a:pPr>
              <a:spcBef>
                <a:spcPct val="0"/>
              </a:spcBef>
              <a:buFontTx/>
              <a:buChar char="•"/>
            </a:pPr>
            <a:r>
              <a:rPr lang="en-GB" smtClean="0"/>
              <a:t>Many birth control offices were set up around China to advise families about the sizes of their families and to give information about why it is needed to control population growth.</a:t>
            </a:r>
          </a:p>
          <a:p>
            <a:pPr>
              <a:spcBef>
                <a:spcPct val="0"/>
              </a:spcBef>
              <a:buFontTx/>
              <a:buChar char="•"/>
            </a:pPr>
            <a:r>
              <a:rPr lang="en-GB" smtClean="0"/>
              <a:t> The minimum legal age for marriage was raised to 20 for females and 22 for males so that couples had less childbearing years and then they could have less children. Some marriages were before the legal marriage age but that was mainly in remote areas in minority ethnic groups. </a:t>
            </a:r>
          </a:p>
          <a:p>
            <a:pPr>
              <a:spcBef>
                <a:spcPct val="0"/>
              </a:spcBef>
              <a:buFontTx/>
              <a:buChar char="•"/>
            </a:pPr>
            <a:r>
              <a:rPr lang="en-GB" smtClean="0"/>
              <a:t>The one child policy was introduced in 1980 that helped reduce the birth rate as each family could only have 1 child. There were rewards given out to the families that complied with this policy and the privileges that were  given to those families were taken away if the family decided to have more children.</a:t>
            </a:r>
            <a:endParaRPr lang="en-US" smtClean="0"/>
          </a:p>
        </p:txBody>
      </p:sp>
      <p:sp>
        <p:nvSpPr>
          <p:cNvPr id="21507" name="Slide Number Placeholder 3"/>
          <p:cNvSpPr>
            <a:spLocks noGrp="1"/>
          </p:cNvSpPr>
          <p:nvPr>
            <p:ph type="sldNum" sz="quarter" idx="5"/>
          </p:nvPr>
        </p:nvSpPr>
        <p:spPr>
          <a:noFill/>
        </p:spPr>
        <p:txBody>
          <a:bodyPr/>
          <a:lstStyle/>
          <a:p>
            <a:fld id="{E5B5F575-7BE2-460A-BA8A-101BACA84462}" type="slidenum">
              <a:rPr lang="en-US"/>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p:txBody>
          <a:bodyPr/>
          <a:lstStyle/>
          <a:p>
            <a:pPr>
              <a:spcBef>
                <a:spcPct val="0"/>
              </a:spcBef>
            </a:pPr>
            <a:r>
              <a:rPr lang="en-GB" smtClean="0"/>
              <a:t>When the one child policy was introduced benefits and rewards were introduced and given to those that had only one child in the family. These benefits were : additional health care subsidies, priority health care, priority in housing allocation, priority in educational provision, extra land for farming and extra food rations. Also each member that meets its standard target of 100% get financial bonuses. All these things help to encourage families to only have one child per family.</a:t>
            </a:r>
          </a:p>
        </p:txBody>
      </p:sp>
      <p:sp>
        <p:nvSpPr>
          <p:cNvPr id="23555" name="Slide Number Placeholder 3"/>
          <p:cNvSpPr>
            <a:spLocks noGrp="1"/>
          </p:cNvSpPr>
          <p:nvPr>
            <p:ph type="sldNum" sz="quarter" idx="5"/>
          </p:nvPr>
        </p:nvSpPr>
        <p:spPr>
          <a:noFill/>
        </p:spPr>
        <p:txBody>
          <a:bodyPr/>
          <a:lstStyle/>
          <a:p>
            <a:fld id="{FF6852AE-106C-4D36-B651-35556CC23A24}" type="slidenum">
              <a:rPr lang="en-US"/>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noFill/>
          <a:ln>
            <a:solidFill>
              <a:srgbClr val="000000"/>
            </a:solidFill>
            <a:miter lim="800000"/>
            <a:headEnd/>
            <a:tailEnd/>
          </a:ln>
        </p:spPr>
      </p:sp>
      <p:sp>
        <p:nvSpPr>
          <p:cNvPr id="27651" name="Rectangle 3"/>
          <p:cNvSpPr>
            <a:spLocks noGrp="1"/>
          </p:cNvSpPr>
          <p:nvPr>
            <p:ph type="body" idx="1"/>
          </p:nvPr>
        </p:nvSpPr>
        <p:spPr/>
        <p:txBody>
          <a:bodyPr/>
          <a:lstStyle/>
          <a:p>
            <a:pPr>
              <a:buFontTx/>
              <a:buChar char="•"/>
            </a:pPr>
            <a:r>
              <a:rPr lang="en-GB" smtClean="0"/>
              <a:t>Those that can get punished are those that refuse to abort unapproved pregnancies, unapproved birth for couples under legal age or having an approved second child too soon. Those that accept bribes, make false report or issue false birth certificates will also be punished.</a:t>
            </a:r>
          </a:p>
          <a:p>
            <a:pPr>
              <a:buFontTx/>
              <a:buChar char="•"/>
            </a:pPr>
            <a:r>
              <a:rPr lang="en-GB" smtClean="0"/>
              <a:t>The punishments for a rural couple can be loss of government land, food, loans and farming supplies for 7-14 years and rural couples can receive fines. More punishments can be dismissal from employment or the dismissal from communist party membership.</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TextEdit="1"/>
          </p:cNvSpPr>
          <p:nvPr>
            <p:ph type="sldImg"/>
          </p:nvPr>
        </p:nvSpPr>
        <p:spPr bwMode="auto">
          <a:noFill/>
          <a:ln>
            <a:solidFill>
              <a:srgbClr val="000000"/>
            </a:solidFill>
            <a:miter lim="800000"/>
            <a:headEnd/>
            <a:tailEnd/>
          </a:ln>
        </p:spPr>
      </p:sp>
      <p:sp>
        <p:nvSpPr>
          <p:cNvPr id="29699" name="Rectangle 3"/>
          <p:cNvSpPr>
            <a:spLocks noGrp="1"/>
          </p:cNvSpPr>
          <p:nvPr>
            <p:ph type="body" idx="1"/>
          </p:nvPr>
        </p:nvSpPr>
        <p:spPr/>
        <p:txBody>
          <a:bodyPr/>
          <a:lstStyle/>
          <a:p>
            <a:pPr>
              <a:buFontTx/>
              <a:buChar char="•"/>
            </a:pPr>
            <a:r>
              <a:rPr lang="en-GB" smtClean="0"/>
              <a:t>The exceptions to this one child policy can be if it is vital for the family to have more children to work on the farm, if this is the case the family can have two children.</a:t>
            </a:r>
          </a:p>
          <a:p>
            <a:pPr>
              <a:buFontTx/>
              <a:buChar char="•"/>
            </a:pPr>
            <a:r>
              <a:rPr lang="en-GB" smtClean="0"/>
              <a:t>In 1995 it was allowed for husband and wife if they were both single children to have two children.</a:t>
            </a:r>
          </a:p>
          <a:p>
            <a:pPr>
              <a:buFontTx/>
              <a:buChar char="•"/>
            </a:pPr>
            <a:r>
              <a:rPr lang="en-GB" smtClean="0"/>
              <a:t>If the family has a disabled child and they are unable to work, if a couple has a child after adopting a child, couples having difficulty continuing the family line or if the family were from China and have lived abroad and then returned, then there is an exception to the one child policy.</a:t>
            </a:r>
          </a:p>
          <a:p>
            <a:pPr>
              <a:buFontTx/>
              <a:buChar char="•"/>
            </a:pPr>
            <a:r>
              <a:rPr lang="en-GB" smtClean="0"/>
              <a:t>Another exception can be if peasant families are ‘having difficulties’ because they have had a baby girl.</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TextEdit="1"/>
          </p:cNvSpPr>
          <p:nvPr>
            <p:ph type="sldImg"/>
          </p:nvPr>
        </p:nvSpPr>
        <p:spPr bwMode="auto">
          <a:noFill/>
          <a:ln>
            <a:solidFill>
              <a:srgbClr val="000000"/>
            </a:solidFill>
            <a:miter lim="800000"/>
            <a:headEnd/>
            <a:tailEnd/>
          </a:ln>
        </p:spPr>
      </p:sp>
      <p:sp>
        <p:nvSpPr>
          <p:cNvPr id="31747" name="Rectangle 3"/>
          <p:cNvSpPr>
            <a:spLocks noGrp="1"/>
          </p:cNvSpPr>
          <p:nvPr>
            <p:ph type="body" idx="1"/>
          </p:nvPr>
        </p:nvSpPr>
        <p:spPr/>
        <p:txBody>
          <a:bodyPr/>
          <a:lstStyle/>
          <a:p>
            <a:pPr>
              <a:buFontTx/>
              <a:buChar char="•"/>
            </a:pPr>
            <a:r>
              <a:rPr lang="en-GB" smtClean="0"/>
              <a:t>In 1991 it was allowed for the people of China to be forced into having abortions and for the populations to use IUD’s and sterilisation. This should not be used in part of the population policies.</a:t>
            </a:r>
          </a:p>
          <a:p>
            <a:pPr>
              <a:buFontTx/>
              <a:buChar char="•"/>
            </a:pPr>
            <a:r>
              <a:rPr lang="en-GB" smtClean="0"/>
              <a:t>Women’s menstruations are monitored publicly by the work unit and there are also compulsory pelvic examinations are performed on the women that are believed to be pregnant. Insertions of IUD’s in women with one child is normally mandatory and it is checked by an x-ray to make sure that they have not been removed. Unauthorised pregnancies are usually terminated by an abortion no matter what stage of pregnancy the woman is in.</a:t>
            </a:r>
          </a:p>
          <a:p>
            <a:pPr>
              <a:buFontTx/>
              <a:buChar char="•"/>
            </a:pPr>
            <a:r>
              <a:rPr lang="en-GB" smtClean="0"/>
              <a:t>In 1982 couples with two or more children were compulsorily sterilized.</a:t>
            </a:r>
          </a:p>
          <a:p>
            <a:pPr>
              <a:buFontTx/>
              <a:buChar char="•"/>
            </a:pPr>
            <a:r>
              <a:rPr lang="en-GB" smtClean="0"/>
              <a:t>Since 1980, propaganda posters were used to encourage families to have only one child. These posters may say things such as ‘One child is the best for you and the best for the country’ and ‘Limit the numbers but raise the quality’.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TextEdit="1"/>
          </p:cNvSpPr>
          <p:nvPr>
            <p:ph type="sldImg"/>
          </p:nvPr>
        </p:nvSpPr>
        <p:spPr bwMode="auto">
          <a:noFill/>
          <a:ln>
            <a:solidFill>
              <a:srgbClr val="000000"/>
            </a:solidFill>
            <a:miter lim="800000"/>
            <a:headEnd/>
            <a:tailEnd/>
          </a:ln>
        </p:spPr>
      </p:sp>
      <p:sp>
        <p:nvSpPr>
          <p:cNvPr id="33795" name="Rectangle 3"/>
          <p:cNvSpPr>
            <a:spLocks noGrp="1"/>
          </p:cNvSpPr>
          <p:nvPr>
            <p:ph type="body" idx="1"/>
          </p:nvPr>
        </p:nvSpPr>
        <p:spPr/>
        <p:txBody>
          <a:bodyPr/>
          <a:lstStyle/>
          <a:p>
            <a:pPr>
              <a:buFontTx/>
              <a:buChar char="•"/>
            </a:pPr>
            <a:r>
              <a:rPr lang="en-GB" smtClean="0"/>
              <a:t>Many families have been reported of committing infanticide by drowning baby girls because they wanted a baby boy as their first child. This is because according to Chinese tradition it is the girl that joins the family of her husband while the boy tends for the family in their old age. In the 1990’s many ultrasounds were taken to see if the foetuses sex was male or female and then the family could have an abortion if the baby was female. This caused and imbalance of males and females and now many of the men are having difficulty marrying because there are less women than men, The ratio of men to women is 130 men to every 100 women based on the whole of China. Some parts of China have the ratio of 300 men to 100 women.</a:t>
            </a:r>
          </a:p>
          <a:p>
            <a:pPr>
              <a:buFontTx/>
              <a:buChar char="•"/>
            </a:pPr>
            <a:r>
              <a:rPr lang="en-GB" smtClean="0"/>
              <a:t>There is concern that the children that are growing up with this one child policy will become spoilt and selfish as they tend to have every desire fulfilled by their parents. These children are commonly known as little emperors.</a:t>
            </a:r>
          </a:p>
          <a:p>
            <a:pPr>
              <a:buFontTx/>
              <a:buChar char="•"/>
            </a:pPr>
            <a:r>
              <a:rPr lang="en-GB" smtClean="0"/>
              <a:t>Concepts of aunt, uncle, cousin, sister and brother will have disappeared in some generations.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D5AB51D-EEF5-4CFF-ADE0-F0E452B13959}" type="datetimeFigureOut">
              <a:rPr lang="en-US"/>
              <a:pPr>
                <a:defRPr/>
              </a:pPr>
              <a:t>9/21/2009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FE7744C-5291-4C4C-B442-635C2D2E46B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E3ACC45-A1D2-45A9-B6B3-31CA5D64A5A4}" type="datetimeFigureOut">
              <a:rPr lang="en-US"/>
              <a:pPr>
                <a:defRPr/>
              </a:pPr>
              <a:t>9/21/2009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E291455-130D-49C4-8111-CE4088C60AC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60C196F-BF3D-486E-B9A5-40A005B13261}" type="datetimeFigureOut">
              <a:rPr lang="en-US"/>
              <a:pPr>
                <a:defRPr/>
              </a:pPr>
              <a:t>9/21/2009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38D1987-BB46-4C03-8309-7C05EFC1673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F504E75-C72A-47F0-AD92-507832081575}" type="datetimeFigureOut">
              <a:rPr lang="en-US"/>
              <a:pPr>
                <a:defRPr/>
              </a:pPr>
              <a:t>9/21/2009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05C1DF-A2B7-40BC-9D44-33D417A0CC2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5D2A27B-C0F9-46C2-8D29-7D1DCB9472E4}" type="datetimeFigureOut">
              <a:rPr lang="en-US"/>
              <a:pPr>
                <a:defRPr/>
              </a:pPr>
              <a:t>9/21/2009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DB67947-530D-4642-BFE9-C9F1B297FAC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2477630-CA50-40BE-A34D-4E3F4D75BB60}" type="datetimeFigureOut">
              <a:rPr lang="en-US"/>
              <a:pPr>
                <a:defRPr/>
              </a:pPr>
              <a:t>9/21/2009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9DEA1C5-0BFB-4A6F-AEAB-0F4E6C763DD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81163C1-1132-4175-8EC8-D360EC1A6711}" type="datetimeFigureOut">
              <a:rPr lang="en-US"/>
              <a:pPr>
                <a:defRPr/>
              </a:pPr>
              <a:t>9/21/2009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43A159A-40A4-4D6A-AD94-95E298914F3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FEC0B10-4795-45FC-909A-5253859ACA26}" type="datetimeFigureOut">
              <a:rPr lang="en-US"/>
              <a:pPr>
                <a:defRPr/>
              </a:pPr>
              <a:t>9/21/2009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83255C5-0072-4B07-BC95-6A6A3C200A1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FD19114-BCC2-4CD0-8495-9A1B73E1DC10}" type="datetimeFigureOut">
              <a:rPr lang="en-US"/>
              <a:pPr>
                <a:defRPr/>
              </a:pPr>
              <a:t>9/21/2009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803D876-5084-404D-B51B-D9041F77454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E9DB05A-EF37-412F-8FA2-69DDFF0A2399}" type="datetimeFigureOut">
              <a:rPr lang="en-US"/>
              <a:pPr>
                <a:defRPr/>
              </a:pPr>
              <a:t>9/21/2009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AC90C81-603D-4E72-8FC1-50194ECE0A4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8112F0B-2E99-4B45-9B93-DF3B944EFB1D}" type="datetimeFigureOut">
              <a:rPr lang="en-US"/>
              <a:pPr>
                <a:defRPr/>
              </a:pPr>
              <a:t>9/21/2009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2B29352-FE93-4D4C-858F-A25C06BD527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F7937F19-B2FD-4171-80F9-F93D34AE294E}" type="datetimeFigureOut">
              <a:rPr lang="en-US"/>
              <a:pPr>
                <a:defRPr/>
              </a:pPr>
              <a:t>9/21/2009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88D96900-AF1E-4709-8F8B-B26B1DC7164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7">
                                            <p:txEl>
                                              <p:pRg st="0" end="0"/>
                                            </p:txEl>
                                          </p:spTgt>
                                        </p:tgtEl>
                                        <p:attrNameLst>
                                          <p:attrName>style.visibility</p:attrName>
                                        </p:attrNameLst>
                                      </p:cBhvr>
                                      <p:to>
                                        <p:strVal val="visible"/>
                                      </p:to>
                                    </p:set>
                                    <p:animEffect transition="in" filter="fade">
                                      <p:cBhvr>
                                        <p:cTn id="12" dur="2000"/>
                                        <p:tgtEl>
                                          <p:spTgt spid="1027">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27">
                                            <p:txEl>
                                              <p:pRg st="1" end="1"/>
                                            </p:txEl>
                                          </p:spTgt>
                                        </p:tgtEl>
                                        <p:attrNameLst>
                                          <p:attrName>style.visibility</p:attrName>
                                        </p:attrNameLst>
                                      </p:cBhvr>
                                      <p:to>
                                        <p:strVal val="visible"/>
                                      </p:to>
                                    </p:set>
                                    <p:animEffect transition="in" filter="fade">
                                      <p:cBhvr>
                                        <p:cTn id="15" dur="2000"/>
                                        <p:tgtEl>
                                          <p:spTgt spid="1027">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27">
                                            <p:txEl>
                                              <p:pRg st="2" end="2"/>
                                            </p:txEl>
                                          </p:spTgt>
                                        </p:tgtEl>
                                        <p:attrNameLst>
                                          <p:attrName>style.visibility</p:attrName>
                                        </p:attrNameLst>
                                      </p:cBhvr>
                                      <p:to>
                                        <p:strVal val="visible"/>
                                      </p:to>
                                    </p:set>
                                    <p:animEffect transition="in" filter="fade">
                                      <p:cBhvr>
                                        <p:cTn id="18" dur="2000"/>
                                        <p:tgtEl>
                                          <p:spTgt spid="1027">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27">
                                            <p:txEl>
                                              <p:pRg st="3" end="3"/>
                                            </p:txEl>
                                          </p:spTgt>
                                        </p:tgtEl>
                                        <p:attrNameLst>
                                          <p:attrName>style.visibility</p:attrName>
                                        </p:attrNameLst>
                                      </p:cBhvr>
                                      <p:to>
                                        <p:strVal val="visible"/>
                                      </p:to>
                                    </p:set>
                                    <p:animEffect transition="in" filter="fade">
                                      <p:cBhvr>
                                        <p:cTn id="21" dur="2000"/>
                                        <p:tgtEl>
                                          <p:spTgt spid="1027">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27">
                                            <p:txEl>
                                              <p:pRg st="4" end="4"/>
                                            </p:txEl>
                                          </p:spTgt>
                                        </p:tgtEl>
                                        <p:attrNameLst>
                                          <p:attrName>style.visibility</p:attrName>
                                        </p:attrNameLst>
                                      </p:cBhvr>
                                      <p:to>
                                        <p:strVal val="visible"/>
                                      </p:to>
                                    </p:set>
                                    <p:animEffect transition="in" filter="fade">
                                      <p:cBhvr>
                                        <p:cTn id="24" dur="20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2000"/>
                        <p:tgtEl>
                          <p:spTgt spid="1027"/>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2000"/>
                        <p:tgtEl>
                          <p:spTgt spid="1027"/>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2000"/>
                        <p:tgtEl>
                          <p:spTgt spid="1027"/>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2000"/>
                        <p:tgtEl>
                          <p:spTgt spid="1027"/>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2000"/>
                        <p:tgtEl>
                          <p:spTgt spid="1027"/>
                        </p:tgtEl>
                      </p:cBhvr>
                    </p:animEffect>
                  </p:childTnLst>
                </p:cTn>
              </p:par>
            </p:tnLst>
          </p:tmpl>
        </p:tmplLst>
      </p:bldP>
    </p:bldLst>
  </p:timing>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1" name="Picture 5" descr="flag_china"/>
          <p:cNvPicPr>
            <a:picLocks noChangeAspect="1" noChangeArrowheads="1"/>
          </p:cNvPicPr>
          <p:nvPr/>
        </p:nvPicPr>
        <p:blipFill>
          <a:blip r:embed="rId3"/>
          <a:srcRect r="63847" b="48474"/>
          <a:stretch>
            <a:fillRect/>
          </a:stretch>
        </p:blipFill>
        <p:spPr bwMode="auto">
          <a:xfrm>
            <a:off x="0" y="0"/>
            <a:ext cx="2700338" cy="2463800"/>
          </a:xfrm>
          <a:prstGeom prst="rect">
            <a:avLst/>
          </a:prstGeom>
          <a:noFill/>
        </p:spPr>
      </p:pic>
      <p:sp>
        <p:nvSpPr>
          <p:cNvPr id="14337" name="Title 1"/>
          <p:cNvSpPr>
            <a:spLocks noGrp="1"/>
          </p:cNvSpPr>
          <p:nvPr>
            <p:ph type="ctrTitle"/>
          </p:nvPr>
        </p:nvSpPr>
        <p:spPr/>
        <p:txBody>
          <a:bodyPr/>
          <a:lstStyle/>
          <a:p>
            <a:r>
              <a:rPr lang="en-GB" smtClean="0">
                <a:solidFill>
                  <a:srgbClr val="FFFF00"/>
                </a:solidFill>
              </a:rPr>
              <a:t>China Population Policy</a:t>
            </a:r>
            <a:endParaRPr lang="en-US" smtClean="0">
              <a:solidFill>
                <a:srgbClr val="FFFF00"/>
              </a:solidFill>
            </a:endParaRPr>
          </a:p>
        </p:txBody>
      </p:sp>
      <p:sp>
        <p:nvSpPr>
          <p:cNvPr id="3" name="Subtitle 2"/>
          <p:cNvSpPr>
            <a:spLocks noGrp="1"/>
          </p:cNvSpPr>
          <p:nvPr>
            <p:ph type="subTitle" idx="1"/>
          </p:nvPr>
        </p:nvSpPr>
        <p:spPr/>
        <p:txBody>
          <a:bodyPr>
            <a:normAutofit/>
          </a:bodyPr>
          <a:lstStyle/>
          <a:p>
            <a:r>
              <a:rPr lang="en-GB" smtClean="0">
                <a:solidFill>
                  <a:srgbClr val="FFFF00"/>
                </a:solidFill>
              </a:rPr>
              <a:t>Ariadna Rodriguez Barclay</a:t>
            </a:r>
            <a:endParaRPr lang="en-US" smtClean="0">
              <a:solidFill>
                <a:srgbClr val="FFFF00"/>
              </a:solidFill>
            </a:endParaRPr>
          </a:p>
        </p:txBody>
      </p:sp>
      <p:pic>
        <p:nvPicPr>
          <p:cNvPr id="14343" name="Picture 7" descr="pigtails+in+Beijing"/>
          <p:cNvPicPr>
            <a:picLocks noChangeAspect="1" noChangeArrowheads="1"/>
          </p:cNvPicPr>
          <p:nvPr/>
        </p:nvPicPr>
        <p:blipFill>
          <a:blip r:embed="rId4"/>
          <a:srcRect/>
          <a:stretch>
            <a:fillRect/>
          </a:stretch>
        </p:blipFill>
        <p:spPr bwMode="auto">
          <a:xfrm>
            <a:off x="6516688" y="4427538"/>
            <a:ext cx="2627312" cy="243046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20" name="Rectangle 4"/>
          <p:cNvSpPr>
            <a:spLocks noGrp="1"/>
          </p:cNvSpPr>
          <p:nvPr>
            <p:ph type="ctrTitle"/>
          </p:nvPr>
        </p:nvSpPr>
        <p:spPr/>
        <p:txBody>
          <a:bodyPr/>
          <a:lstStyle/>
          <a:p>
            <a:r>
              <a:rPr lang="en-GB" smtClean="0">
                <a:solidFill>
                  <a:srgbClr val="FFFF00"/>
                </a:solidFill>
              </a:rPr>
              <a:t>Thank you for watching </a:t>
            </a:r>
            <a:r>
              <a:rPr lang="en-GB" smtClean="0">
                <a:solidFill>
                  <a:srgbClr val="FFFF00"/>
                </a:solidFill>
                <a:sym typeface="Wingdings" pitchFamily="2" charset="2"/>
              </a:rPr>
              <a:t></a:t>
            </a:r>
            <a:endParaRPr lang="en-GB" smtClean="0">
              <a:solidFill>
                <a:srgbClr val="FFFF00"/>
              </a:solidFill>
            </a:endParaRPr>
          </a:p>
        </p:txBody>
      </p:sp>
      <p:sp>
        <p:nvSpPr>
          <p:cNvPr id="34821" name="Rectangle 5"/>
          <p:cNvSpPr>
            <a:spLocks noGrp="1"/>
          </p:cNvSpPr>
          <p:nvPr>
            <p:ph type="subTitle" idx="1"/>
          </p:nvPr>
        </p:nvSpPr>
        <p:spPr/>
        <p:txBody>
          <a:bodyPr/>
          <a:lstStyle/>
          <a:p>
            <a:endParaRPr lang="en-GB"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8" presetClass="entr" presetSubtype="0" fill="hold" grpId="1" nodeType="afterEffect">
                                  <p:stCondLst>
                                    <p:cond delay="0"/>
                                  </p:stCondLst>
                                  <p:childTnLst>
                                    <p:set>
                                      <p:cBhvr>
                                        <p:cTn id="6" dur="1" fill="hold">
                                          <p:stCondLst>
                                            <p:cond delay="0"/>
                                          </p:stCondLst>
                                        </p:cTn>
                                        <p:tgtEl>
                                          <p:spTgt spid="34820"/>
                                        </p:tgtEl>
                                        <p:attrNameLst>
                                          <p:attrName>style.visibility</p:attrName>
                                        </p:attrNameLst>
                                      </p:cBhvr>
                                      <p:to>
                                        <p:strVal val="visible"/>
                                      </p:to>
                                    </p:set>
                                    <p:anim calcmode="lin" valueType="num">
                                      <p:cBhvr>
                                        <p:cTn id="7" dur="15000" fill="hold"/>
                                        <p:tgtEl>
                                          <p:spTgt spid="34820"/>
                                        </p:tgtEl>
                                        <p:attrNameLst>
                                          <p:attrName>ppt_x</p:attrName>
                                        </p:attrNameLst>
                                      </p:cBhvr>
                                      <p:tavLst>
                                        <p:tav tm="0">
                                          <p:val>
                                            <p:strVal val="#ppt_x"/>
                                          </p:val>
                                        </p:tav>
                                        <p:tav tm="100000">
                                          <p:val>
                                            <p:strVal val="#ppt_x"/>
                                          </p:val>
                                        </p:tav>
                                      </p:tavLst>
                                    </p:anim>
                                    <p:anim calcmode="lin" valueType="num">
                                      <p:cBhvr>
                                        <p:cTn id="8" dur="15000" fill="hold"/>
                                        <p:tgtEl>
                                          <p:spTgt spid="34820"/>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GB" smtClean="0">
                <a:solidFill>
                  <a:srgbClr val="FFFF00"/>
                </a:solidFill>
              </a:rPr>
              <a:t>Anti-natalist</a:t>
            </a:r>
            <a:endParaRPr lang="en-US" smtClean="0">
              <a:solidFill>
                <a:srgbClr val="FFFF00"/>
              </a:solidFill>
            </a:endParaRPr>
          </a:p>
        </p:txBody>
      </p:sp>
      <p:sp>
        <p:nvSpPr>
          <p:cNvPr id="16386" name="Content Placeholder 2"/>
          <p:cNvSpPr>
            <a:spLocks noGrp="1"/>
          </p:cNvSpPr>
          <p:nvPr>
            <p:ph idx="1"/>
          </p:nvPr>
        </p:nvSpPr>
        <p:spPr/>
        <p:txBody>
          <a:bodyPr/>
          <a:lstStyle/>
          <a:p>
            <a:r>
              <a:rPr lang="en-GB" smtClean="0">
                <a:solidFill>
                  <a:srgbClr val="FFFF00"/>
                </a:solidFill>
              </a:rPr>
              <a:t>China is an anti-natalist country. </a:t>
            </a:r>
          </a:p>
          <a:p>
            <a:r>
              <a:rPr lang="en-GB" smtClean="0">
                <a:solidFill>
                  <a:srgbClr val="FFFF00"/>
                </a:solidFill>
              </a:rPr>
              <a:t>Lowering the birth rate</a:t>
            </a:r>
          </a:p>
          <a:p>
            <a:r>
              <a:rPr lang="en-GB" smtClean="0">
                <a:solidFill>
                  <a:srgbClr val="FFFF00"/>
                </a:solidFill>
              </a:rPr>
              <a:t>Decreasing the number of children that each couple can have.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GB" smtClean="0">
                <a:solidFill>
                  <a:srgbClr val="FFFF00"/>
                </a:solidFill>
              </a:rPr>
              <a:t>History</a:t>
            </a:r>
            <a:endParaRPr lang="en-US" smtClean="0">
              <a:solidFill>
                <a:srgbClr val="FFFF00"/>
              </a:solidFill>
            </a:endParaRPr>
          </a:p>
        </p:txBody>
      </p:sp>
      <p:sp>
        <p:nvSpPr>
          <p:cNvPr id="3" name="Content Placeholder 2"/>
          <p:cNvSpPr>
            <a:spLocks noGrp="1"/>
          </p:cNvSpPr>
          <p:nvPr>
            <p:ph idx="1"/>
          </p:nvPr>
        </p:nvSpPr>
        <p:spPr>
          <a:xfrm>
            <a:off x="457200" y="1357313"/>
            <a:ext cx="8229600" cy="5214937"/>
          </a:xfrm>
        </p:spPr>
        <p:txBody>
          <a:bodyPr>
            <a:normAutofit/>
          </a:bodyPr>
          <a:lstStyle/>
          <a:p>
            <a:pPr>
              <a:lnSpc>
                <a:spcPct val="90000"/>
              </a:lnSpc>
            </a:pPr>
            <a:r>
              <a:rPr lang="en-GB" smtClean="0">
                <a:solidFill>
                  <a:srgbClr val="FFFF00"/>
                </a:solidFill>
              </a:rPr>
              <a:t>Before 1949 China was in stage 1 of the demographic transition.</a:t>
            </a:r>
          </a:p>
          <a:p>
            <a:pPr>
              <a:lnSpc>
                <a:spcPct val="90000"/>
              </a:lnSpc>
            </a:pPr>
            <a:r>
              <a:rPr lang="en-GB" smtClean="0">
                <a:solidFill>
                  <a:srgbClr val="FFFF00"/>
                </a:solidFill>
              </a:rPr>
              <a:t>By 1949, China followed a pro-natalist population policy. </a:t>
            </a:r>
          </a:p>
          <a:p>
            <a:pPr>
              <a:lnSpc>
                <a:spcPct val="90000"/>
              </a:lnSpc>
            </a:pPr>
            <a:r>
              <a:rPr lang="en-GB" smtClean="0">
                <a:solidFill>
                  <a:srgbClr val="FFFF00"/>
                </a:solidFill>
              </a:rPr>
              <a:t>In 1950, it was revealed that China had 100 million more people</a:t>
            </a:r>
          </a:p>
          <a:p>
            <a:pPr>
              <a:lnSpc>
                <a:spcPct val="90000"/>
              </a:lnSpc>
            </a:pPr>
            <a:r>
              <a:rPr lang="en-GB" smtClean="0">
                <a:solidFill>
                  <a:srgbClr val="FFFF00"/>
                </a:solidFill>
              </a:rPr>
              <a:t>In 1960, China had reached stage 2.</a:t>
            </a:r>
          </a:p>
          <a:p>
            <a:pPr>
              <a:lnSpc>
                <a:spcPct val="90000"/>
              </a:lnSpc>
            </a:pPr>
            <a:r>
              <a:rPr lang="en-GB" smtClean="0">
                <a:solidFill>
                  <a:srgbClr val="FFFF00"/>
                </a:solidFill>
              </a:rPr>
              <a:t>In 1976, the government began voluntary population control.</a:t>
            </a:r>
          </a:p>
          <a:p>
            <a:pPr>
              <a:lnSpc>
                <a:spcPct val="90000"/>
              </a:lnSpc>
            </a:pPr>
            <a:r>
              <a:rPr lang="en-GB" smtClean="0">
                <a:solidFill>
                  <a:srgbClr val="FFFF00"/>
                </a:solidFill>
              </a:rPr>
              <a:t>In 980, the one child policy was introduced.</a:t>
            </a:r>
            <a:endParaRPr lang="en-US" smtClean="0">
              <a:solidFill>
                <a:srgbClr val="FFFF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smtClean="0">
                <a:solidFill>
                  <a:srgbClr val="FFFF00"/>
                </a:solidFill>
              </a:rPr>
              <a:t>Factors that Helped in Reducing the Birth Rate</a:t>
            </a:r>
            <a:endParaRPr lang="en-US" sz="4000" smtClean="0">
              <a:solidFill>
                <a:srgbClr val="FFFF00"/>
              </a:solidFill>
            </a:endParaRPr>
          </a:p>
        </p:txBody>
      </p:sp>
      <p:sp>
        <p:nvSpPr>
          <p:cNvPr id="20482" name="Content Placeholder 2"/>
          <p:cNvSpPr>
            <a:spLocks noGrp="1"/>
          </p:cNvSpPr>
          <p:nvPr>
            <p:ph idx="1"/>
          </p:nvPr>
        </p:nvSpPr>
        <p:spPr/>
        <p:txBody>
          <a:bodyPr/>
          <a:lstStyle/>
          <a:p>
            <a:r>
              <a:rPr lang="en-GB" smtClean="0">
                <a:solidFill>
                  <a:srgbClr val="FFFF00"/>
                </a:solidFill>
              </a:rPr>
              <a:t>Birth control offices were set up around China.</a:t>
            </a:r>
          </a:p>
          <a:p>
            <a:r>
              <a:rPr lang="en-GB" smtClean="0">
                <a:solidFill>
                  <a:srgbClr val="FFFF00"/>
                </a:solidFill>
              </a:rPr>
              <a:t>The minimum marriage age was raised.</a:t>
            </a:r>
          </a:p>
          <a:p>
            <a:r>
              <a:rPr lang="en-GB" smtClean="0">
                <a:solidFill>
                  <a:srgbClr val="FFFF00"/>
                </a:solidFill>
              </a:rPr>
              <a:t>The one child policy was introduced in 1980.</a:t>
            </a:r>
          </a:p>
          <a:p>
            <a:r>
              <a:rPr lang="en-GB" smtClean="0">
                <a:solidFill>
                  <a:srgbClr val="FFFF00"/>
                </a:solidFill>
              </a:rPr>
              <a:t>Benefits were given to the families that complied with the one child policy.</a:t>
            </a:r>
            <a:endParaRPr lang="en-US" smtClean="0">
              <a:solidFill>
                <a:srgbClr val="FFFF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smtClean="0">
                <a:solidFill>
                  <a:srgbClr val="FFFF00"/>
                </a:solidFill>
              </a:rPr>
              <a:t>Benefits that the Government gave to the people</a:t>
            </a:r>
            <a:endParaRPr lang="en-US" sz="4000" smtClean="0">
              <a:solidFill>
                <a:srgbClr val="FFFF00"/>
              </a:solidFill>
            </a:endParaRPr>
          </a:p>
        </p:txBody>
      </p:sp>
      <p:sp>
        <p:nvSpPr>
          <p:cNvPr id="22530" name="Content Placeholder 2"/>
          <p:cNvSpPr>
            <a:spLocks noGrp="1"/>
          </p:cNvSpPr>
          <p:nvPr>
            <p:ph idx="1"/>
          </p:nvPr>
        </p:nvSpPr>
        <p:spPr/>
        <p:txBody>
          <a:bodyPr/>
          <a:lstStyle/>
          <a:p>
            <a:r>
              <a:rPr lang="en-GB" smtClean="0">
                <a:solidFill>
                  <a:srgbClr val="FFFF00"/>
                </a:solidFill>
              </a:rPr>
              <a:t>Health care subsidies</a:t>
            </a:r>
          </a:p>
          <a:p>
            <a:r>
              <a:rPr lang="en-GB" smtClean="0">
                <a:solidFill>
                  <a:srgbClr val="FFFF00"/>
                </a:solidFill>
              </a:rPr>
              <a:t>Priority health care</a:t>
            </a:r>
          </a:p>
          <a:p>
            <a:r>
              <a:rPr lang="en-GB" smtClean="0">
                <a:solidFill>
                  <a:srgbClr val="FFFF00"/>
                </a:solidFill>
              </a:rPr>
              <a:t>Priority in housing allocation</a:t>
            </a:r>
          </a:p>
          <a:p>
            <a:r>
              <a:rPr lang="en-GB" smtClean="0">
                <a:solidFill>
                  <a:srgbClr val="FFFF00"/>
                </a:solidFill>
              </a:rPr>
              <a:t>Priority in education provision</a:t>
            </a:r>
          </a:p>
          <a:p>
            <a:r>
              <a:rPr lang="en-GB" smtClean="0">
                <a:solidFill>
                  <a:srgbClr val="FFFF00"/>
                </a:solidFill>
              </a:rPr>
              <a:t>Extra land for private farming</a:t>
            </a:r>
          </a:p>
          <a:p>
            <a:r>
              <a:rPr lang="en-GB" smtClean="0">
                <a:solidFill>
                  <a:srgbClr val="FFFF00"/>
                </a:solidFill>
              </a:rPr>
              <a:t>Extra food rations</a:t>
            </a:r>
          </a:p>
          <a:p>
            <a:r>
              <a:rPr lang="en-GB" smtClean="0">
                <a:solidFill>
                  <a:srgbClr val="FFFF00"/>
                </a:solidFill>
              </a:rPr>
              <a:t>Financial bonuses</a:t>
            </a:r>
            <a:endParaRPr lang="en-US" smtClean="0">
              <a:solidFill>
                <a:srgbClr val="FFFF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p:txBody>
          <a:bodyPr/>
          <a:lstStyle/>
          <a:p>
            <a:r>
              <a:rPr lang="en-GB" sz="4000" smtClean="0">
                <a:solidFill>
                  <a:srgbClr val="FFFF00"/>
                </a:solidFill>
              </a:rPr>
              <a:t>Punishments for those that do not Comply with the Policy</a:t>
            </a:r>
          </a:p>
        </p:txBody>
      </p:sp>
      <p:sp>
        <p:nvSpPr>
          <p:cNvPr id="26627" name="Rectangle 3"/>
          <p:cNvSpPr>
            <a:spLocks noGrp="1"/>
          </p:cNvSpPr>
          <p:nvPr>
            <p:ph type="body" idx="1"/>
          </p:nvPr>
        </p:nvSpPr>
        <p:spPr/>
        <p:txBody>
          <a:bodyPr/>
          <a:lstStyle/>
          <a:p>
            <a:r>
              <a:rPr lang="en-GB" smtClean="0">
                <a:solidFill>
                  <a:srgbClr val="FFFF00"/>
                </a:solidFill>
              </a:rPr>
              <a:t>Fines of 20%-50% of annual salary</a:t>
            </a:r>
          </a:p>
          <a:p>
            <a:r>
              <a:rPr lang="en-GB" smtClean="0">
                <a:solidFill>
                  <a:srgbClr val="FFFF00"/>
                </a:solidFill>
              </a:rPr>
              <a:t>Losing governmental benefits</a:t>
            </a:r>
          </a:p>
          <a:p>
            <a:r>
              <a:rPr lang="en-GB" smtClean="0">
                <a:solidFill>
                  <a:srgbClr val="FFFF00"/>
                </a:solidFill>
              </a:rPr>
              <a:t>Dismissal from employment</a:t>
            </a:r>
          </a:p>
          <a:p>
            <a:r>
              <a:rPr lang="en-GB" smtClean="0">
                <a:solidFill>
                  <a:srgbClr val="FFFF00"/>
                </a:solidFill>
              </a:rPr>
              <a:t>Dismissal from communist party membership</a:t>
            </a:r>
          </a:p>
          <a:p>
            <a:r>
              <a:rPr lang="en-GB" smtClean="0">
                <a:solidFill>
                  <a:srgbClr val="FFFF00"/>
                </a:solidFill>
              </a:rPr>
              <a:t>Loss of government land, food, loans and farming supplies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p:txBody>
          <a:bodyPr/>
          <a:lstStyle/>
          <a:p>
            <a:r>
              <a:rPr lang="en-GB" smtClean="0">
                <a:solidFill>
                  <a:srgbClr val="FFFF00"/>
                </a:solidFill>
              </a:rPr>
              <a:t>Exceptions</a:t>
            </a:r>
          </a:p>
        </p:txBody>
      </p:sp>
      <p:sp>
        <p:nvSpPr>
          <p:cNvPr id="28675" name="Rectangle 3"/>
          <p:cNvSpPr>
            <a:spLocks noGrp="1"/>
          </p:cNvSpPr>
          <p:nvPr>
            <p:ph type="body" idx="1"/>
          </p:nvPr>
        </p:nvSpPr>
        <p:spPr/>
        <p:txBody>
          <a:bodyPr/>
          <a:lstStyle/>
          <a:p>
            <a:r>
              <a:rPr lang="en-GB" smtClean="0">
                <a:solidFill>
                  <a:srgbClr val="FFFF00"/>
                </a:solidFill>
              </a:rPr>
              <a:t>If children are needed for farming.</a:t>
            </a:r>
          </a:p>
          <a:p>
            <a:r>
              <a:rPr lang="en-GB" smtClean="0">
                <a:solidFill>
                  <a:srgbClr val="FFFF00"/>
                </a:solidFill>
              </a:rPr>
              <a:t>If both the husband and wife were single children.</a:t>
            </a:r>
          </a:p>
          <a:p>
            <a:r>
              <a:rPr lang="en-GB" smtClean="0">
                <a:solidFill>
                  <a:srgbClr val="FFFF00"/>
                </a:solidFill>
              </a:rPr>
              <a:t>If first child is disabled</a:t>
            </a:r>
          </a:p>
          <a:p>
            <a:r>
              <a:rPr lang="en-GB" smtClean="0">
                <a:solidFill>
                  <a:srgbClr val="FFFF00"/>
                </a:solidFill>
              </a:rPr>
              <a:t>If Chinese people return from living abroad</a:t>
            </a:r>
          </a:p>
          <a:p>
            <a:r>
              <a:rPr lang="en-GB" smtClean="0">
                <a:solidFill>
                  <a:srgbClr val="FFFF00"/>
                </a:solidFill>
              </a:rPr>
              <a:t>If peasant families have a baby girl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p:nvPr>
        </p:nvSpPr>
        <p:spPr/>
        <p:txBody>
          <a:bodyPr/>
          <a:lstStyle/>
          <a:p>
            <a:r>
              <a:rPr lang="en-GB" sz="4000" smtClean="0">
                <a:solidFill>
                  <a:srgbClr val="FFFF00"/>
                </a:solidFill>
              </a:rPr>
              <a:t>How to make sure families have one child only</a:t>
            </a:r>
          </a:p>
        </p:txBody>
      </p:sp>
      <p:sp>
        <p:nvSpPr>
          <p:cNvPr id="30723" name="Rectangle 3"/>
          <p:cNvSpPr>
            <a:spLocks noGrp="1"/>
          </p:cNvSpPr>
          <p:nvPr>
            <p:ph type="body" idx="1"/>
          </p:nvPr>
        </p:nvSpPr>
        <p:spPr/>
        <p:txBody>
          <a:bodyPr/>
          <a:lstStyle/>
          <a:p>
            <a:r>
              <a:rPr lang="en-GB" sz="2800" smtClean="0">
                <a:solidFill>
                  <a:srgbClr val="FFFF00"/>
                </a:solidFill>
              </a:rPr>
              <a:t>Forced abortions in 1991</a:t>
            </a:r>
          </a:p>
          <a:p>
            <a:r>
              <a:rPr lang="en-GB" sz="2800" smtClean="0">
                <a:solidFill>
                  <a:srgbClr val="FFFF00"/>
                </a:solidFill>
              </a:rPr>
              <a:t>Women’s menstruations checked publicly</a:t>
            </a:r>
          </a:p>
          <a:p>
            <a:r>
              <a:rPr lang="en-GB" sz="2800" smtClean="0">
                <a:solidFill>
                  <a:srgbClr val="FFFF00"/>
                </a:solidFill>
              </a:rPr>
              <a:t>Compulsory pelvic examinations</a:t>
            </a:r>
          </a:p>
          <a:p>
            <a:r>
              <a:rPr lang="en-GB" sz="2800" smtClean="0">
                <a:solidFill>
                  <a:srgbClr val="FFFF00"/>
                </a:solidFill>
              </a:rPr>
              <a:t>IUD’s inserted in women with one child</a:t>
            </a:r>
          </a:p>
          <a:p>
            <a:r>
              <a:rPr lang="en-GB" sz="2800" smtClean="0">
                <a:solidFill>
                  <a:srgbClr val="FFFF00"/>
                </a:solidFill>
              </a:rPr>
              <a:t>Abortions performed on women with one child no matter what stage in the pregnancy they are in.</a:t>
            </a:r>
          </a:p>
          <a:p>
            <a:r>
              <a:rPr lang="en-GB" sz="2800" smtClean="0">
                <a:solidFill>
                  <a:srgbClr val="FFFF00"/>
                </a:solidFill>
              </a:rPr>
              <a:t>1982, couples were compulsorily sterilized.</a:t>
            </a:r>
          </a:p>
          <a:p>
            <a:r>
              <a:rPr lang="en-GB" sz="2800" smtClean="0">
                <a:solidFill>
                  <a:srgbClr val="FFFF00"/>
                </a:solidFill>
              </a:rPr>
              <a:t>Advertisement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p:txBody>
          <a:bodyPr/>
          <a:lstStyle/>
          <a:p>
            <a:r>
              <a:rPr lang="en-GB" smtClean="0">
                <a:solidFill>
                  <a:srgbClr val="FFFF00"/>
                </a:solidFill>
              </a:rPr>
              <a:t>Problems with the one child policy</a:t>
            </a:r>
          </a:p>
        </p:txBody>
      </p:sp>
      <p:sp>
        <p:nvSpPr>
          <p:cNvPr id="32771" name="Rectangle 3"/>
          <p:cNvSpPr>
            <a:spLocks noGrp="1"/>
          </p:cNvSpPr>
          <p:nvPr>
            <p:ph type="body" idx="1"/>
          </p:nvPr>
        </p:nvSpPr>
        <p:spPr/>
        <p:txBody>
          <a:bodyPr/>
          <a:lstStyle/>
          <a:p>
            <a:r>
              <a:rPr lang="en-GB" smtClean="0">
                <a:solidFill>
                  <a:srgbClr val="FFFF00"/>
                </a:solidFill>
              </a:rPr>
              <a:t>Infanticide</a:t>
            </a:r>
          </a:p>
          <a:p>
            <a:r>
              <a:rPr lang="en-GB" smtClean="0">
                <a:solidFill>
                  <a:srgbClr val="FFFF00"/>
                </a:solidFill>
              </a:rPr>
              <a:t>‘Little emperors’</a:t>
            </a:r>
          </a:p>
          <a:p>
            <a:r>
              <a:rPr lang="en-GB" smtClean="0">
                <a:solidFill>
                  <a:srgbClr val="FFFF00"/>
                </a:solidFill>
              </a:rPr>
              <a:t>Concepts of aunt, uncle, cousin, sister and brother will have disappeared in some generations.</a:t>
            </a:r>
          </a:p>
          <a:p>
            <a:endParaRPr lang="en-GB" smtClean="0">
              <a:solidFill>
                <a:srgbClr val="FFFF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1376</Words>
  <Application>Microsoft Office PowerPoint</Application>
  <PresentationFormat>On-screen Show (4:3)</PresentationFormat>
  <Paragraphs>81</Paragraphs>
  <Slides>10</Slides>
  <Notes>9</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10</vt:i4>
      </vt:variant>
    </vt:vector>
  </HeadingPairs>
  <TitlesOfParts>
    <vt:vector size="14" baseType="lpstr">
      <vt:lpstr>Calibri</vt:lpstr>
      <vt:lpstr>Arial</vt:lpstr>
      <vt:lpstr>Wingdings</vt:lpstr>
      <vt:lpstr>Office Theme</vt:lpstr>
      <vt:lpstr>China Population Policy</vt:lpstr>
      <vt:lpstr>Anti-natalist</vt:lpstr>
      <vt:lpstr>History</vt:lpstr>
      <vt:lpstr>Factors that Helped in Reducing the Birth Rate</vt:lpstr>
      <vt:lpstr>Benefits that the Government gave to the people</vt:lpstr>
      <vt:lpstr>Punishments for those that do not Comply with the Policy</vt:lpstr>
      <vt:lpstr>Exceptions</vt:lpstr>
      <vt:lpstr>How to make sure families have one child only</vt:lpstr>
      <vt:lpstr>Problems with the one child policy</vt:lpstr>
      <vt:lpstr>Thank you for watching </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China Population Policy</dc:title>
  <dc:creator>ariadna.rodriguez</dc:creator>
  <cp:lastModifiedBy>Ariadna Elizabeth</cp:lastModifiedBy>
  <cp:revision>19</cp:revision>
  <dcterms:created xsi:type="dcterms:W3CDTF">2009-09-21T11:37:06Z</dcterms:created>
  <dcterms:modified xsi:type="dcterms:W3CDTF">2009-09-21T16:57:18Z</dcterms:modified>
</cp:coreProperties>
</file>