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2">
        <a:schemeClr val="bg2"/>
      </p:bgRef>
    </p:bg>
    <p:spTree>
      <p:nvGrpSpPr>
        <p:cNvPr id="1" name=""/>
        <p:cNvGrpSpPr/>
        <p:nvPr/>
      </p:nvGrpSpPr>
      <p:grpSpPr>
        <a:xfrm>
          <a:off x="0" y="0"/>
          <a:ext cx="0" cy="0"/>
          <a:chOff x="0" y="0"/>
          <a:chExt cx="0" cy="0"/>
        </a:xfrm>
      </p:grpSpPr>
      <p:sp>
        <p:nvSpPr>
          <p:cNvPr id="9" name="Rektangel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Rubrik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sv-SE" smtClean="0"/>
              <a:t>Klicka här för att ändra format</a:t>
            </a:r>
            <a:endParaRPr kumimoji="0" lang="en-US"/>
          </a:p>
        </p:txBody>
      </p:sp>
      <p:sp>
        <p:nvSpPr>
          <p:cNvPr id="3" name="Underrubrik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sv-SE" smtClean="0"/>
              <a:t>Klicka här för att ändra format på underrubrik i bakgrunden</a:t>
            </a:r>
            <a:endParaRPr kumimoji="0" lang="en-US"/>
          </a:p>
        </p:txBody>
      </p:sp>
      <p:sp>
        <p:nvSpPr>
          <p:cNvPr id="4" name="Platshållare för datum 3"/>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B564650-9E8F-48C7-BACB-2EE5165C7178}" type="slidenum">
              <a:rPr lang="sv-SE" smtClean="0"/>
              <a:pPr/>
              <a:t>‹#›</a:t>
            </a:fld>
            <a:endParaRPr lang="sv-SE"/>
          </a:p>
        </p:txBody>
      </p:sp>
      <p:sp>
        <p:nvSpPr>
          <p:cNvPr id="10" name="Rektangel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B564650-9E8F-48C7-BACB-2EE5165C7178}"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9" name="Rektangel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ktangel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Lodrät rubrik 1"/>
          <p:cNvSpPr>
            <a:spLocks noGrp="1"/>
          </p:cNvSpPr>
          <p:nvPr>
            <p:ph type="title" orient="vert"/>
          </p:nvPr>
        </p:nvSpPr>
        <p:spPr>
          <a:xfrm>
            <a:off x="6781800" y="274640"/>
            <a:ext cx="1905000" cy="5851525"/>
          </a:xfrm>
        </p:spPr>
        <p:txBody>
          <a:bodyPr vert="eaVe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304800"/>
            <a:ext cx="6019800" cy="5851525"/>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5" name="Platshållare för sidfot 4"/>
          <p:cNvSpPr>
            <a:spLocks noGrp="1"/>
          </p:cNvSpPr>
          <p:nvPr>
            <p:ph type="ftr" sz="quarter" idx="11"/>
          </p:nvPr>
        </p:nvSpPr>
        <p:spPr>
          <a:xfrm>
            <a:off x="2640597" y="6377459"/>
            <a:ext cx="3836404" cy="365125"/>
          </a:xfrm>
        </p:spPr>
        <p:txBody>
          <a:bodyPr/>
          <a:lstStyle/>
          <a:p>
            <a:endParaRPr lang="sv-SE"/>
          </a:p>
        </p:txBody>
      </p:sp>
      <p:sp>
        <p:nvSpPr>
          <p:cNvPr id="6" name="Platshållare för bildnummer 5"/>
          <p:cNvSpPr>
            <a:spLocks noGrp="1"/>
          </p:cNvSpPr>
          <p:nvPr>
            <p:ph type="sldNum" sz="quarter" idx="12"/>
          </p:nvPr>
        </p:nvSpPr>
        <p:spPr/>
        <p:txBody>
          <a:bodyPr/>
          <a:lstStyle/>
          <a:p>
            <a:fld id="{DB564650-9E8F-48C7-BACB-2EE5165C7178}"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155448"/>
            <a:ext cx="8229600" cy="1252728"/>
          </a:xfrm>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B564650-9E8F-48C7-BACB-2EE5165C7178}"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2">
        <a:schemeClr val="bg2"/>
      </p:bgRef>
    </p:bg>
    <p:spTree>
      <p:nvGrpSpPr>
        <p:cNvPr id="1" name=""/>
        <p:cNvGrpSpPr/>
        <p:nvPr/>
      </p:nvGrpSpPr>
      <p:grpSpPr>
        <a:xfrm>
          <a:off x="0" y="0"/>
          <a:ext cx="0" cy="0"/>
          <a:chOff x="0" y="0"/>
          <a:chExt cx="0" cy="0"/>
        </a:xfrm>
      </p:grpSpPr>
      <p:sp>
        <p:nvSpPr>
          <p:cNvPr id="9" name="Rektangel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ktangel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Rubrik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B564650-9E8F-48C7-BACB-2EE5165C7178}" type="slidenum">
              <a:rPr lang="sv-SE" smtClean="0"/>
              <a:pPr/>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B564650-9E8F-48C7-BACB-2EE5165C7178}"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v-SE" smtClean="0"/>
              <a:t>Klicka här för att ändra format på bakgrundstexten</a:t>
            </a:r>
          </a:p>
        </p:txBody>
      </p:sp>
      <p:sp>
        <p:nvSpPr>
          <p:cNvPr id="6" name="Platshållare för innehåll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B564650-9E8F-48C7-BACB-2EE5165C7178}"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B564650-9E8F-48C7-BACB-2EE5165C7178}"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B564650-9E8F-48C7-BACB-2EE5165C7178}"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sv-SE" smtClean="0"/>
              <a:t>Klicka här för att ändra format</a:t>
            </a:r>
            <a:endParaRPr kumimoji="0" lang="en-US"/>
          </a:p>
        </p:txBody>
      </p:sp>
      <p:sp>
        <p:nvSpPr>
          <p:cNvPr id="3" name="Platshållare för innehåll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7987E34E-8B37-472B-9FC8-3F744FDA627A}" type="datetimeFigureOut">
              <a:rPr lang="sv-SE" smtClean="0"/>
              <a:pPr/>
              <a:t>2011-02-03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B564650-9E8F-48C7-BACB-2EE5165C7178}" type="slidenum">
              <a:rPr lang="sv-SE" smtClean="0"/>
              <a:pPr/>
              <a:t>‹#›</a:t>
            </a:fld>
            <a:endParaRPr lang="sv-SE"/>
          </a:p>
        </p:txBody>
      </p:sp>
      <p:sp>
        <p:nvSpPr>
          <p:cNvPr id="12" name="Rektangel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ktangel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sv-SE" smtClean="0"/>
              <a:t>Klicka här för att ändra format</a:t>
            </a:r>
            <a:endParaRPr kumimoji="0" lang="en-US"/>
          </a:p>
        </p:txBody>
      </p:sp>
      <p:sp>
        <p:nvSpPr>
          <p:cNvPr id="3" name="Platshållare för bild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sv-SE" smtClean="0"/>
              <a:t>Klicka på ikonen för att lägga till en bild</a:t>
            </a:r>
            <a:endParaRPr kumimoji="0" lang="en-US" dirty="0"/>
          </a:p>
        </p:txBody>
      </p:sp>
      <p:sp>
        <p:nvSpPr>
          <p:cNvPr id="4" name="Platshållare för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a:xfrm>
            <a:off x="164592" y="1170432"/>
            <a:ext cx="2523744" cy="201168"/>
          </a:xfrm>
        </p:spPr>
        <p:txBody>
          <a:bodyPr/>
          <a:lstStyle/>
          <a:p>
            <a:fld id="{7987E34E-8B37-472B-9FC8-3F744FDA627A}" type="datetimeFigureOut">
              <a:rPr lang="sv-SE" smtClean="0"/>
              <a:pPr/>
              <a:t>2011-02-03</a:t>
            </a:fld>
            <a:endParaRPr lang="sv-SE"/>
          </a:p>
        </p:txBody>
      </p:sp>
      <p:sp>
        <p:nvSpPr>
          <p:cNvPr id="11" name="Rektangel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ktangel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Platshållare för sidfot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sv-SE"/>
          </a:p>
        </p:txBody>
      </p:sp>
      <p:sp>
        <p:nvSpPr>
          <p:cNvPr id="7" name="Platshållare för bildnummer 6"/>
          <p:cNvSpPr>
            <a:spLocks noGrp="1"/>
          </p:cNvSpPr>
          <p:nvPr>
            <p:ph type="sldNum" sz="quarter" idx="12"/>
          </p:nvPr>
        </p:nvSpPr>
        <p:spPr>
          <a:xfrm>
            <a:off x="8339328" y="1170432"/>
            <a:ext cx="733864" cy="201168"/>
          </a:xfrm>
        </p:spPr>
        <p:txBody>
          <a:bodyPr/>
          <a:lstStyle/>
          <a:p>
            <a:fld id="{DB564650-9E8F-48C7-BACB-2EE5165C7178}" type="slidenum">
              <a:rPr lang="sv-SE" smtClean="0"/>
              <a:pPr/>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ktangel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ktangel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Platshållare för rubrik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4" name="Platshållare för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987E34E-8B37-472B-9FC8-3F744FDA627A}" type="datetimeFigureOut">
              <a:rPr lang="sv-SE" smtClean="0"/>
              <a:pPr/>
              <a:t>2011-02-03</a:t>
            </a:fld>
            <a:endParaRPr lang="sv-SE"/>
          </a:p>
        </p:txBody>
      </p:sp>
      <p:sp>
        <p:nvSpPr>
          <p:cNvPr id="5" name="Platshållare för sidfot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sv-SE"/>
          </a:p>
        </p:txBody>
      </p:sp>
      <p:sp>
        <p:nvSpPr>
          <p:cNvPr id="6" name="Platshållare för bildnumm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B564650-9E8F-48C7-BACB-2EE5165C7178}"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ln>
            <a:solidFill>
              <a:srgbClr val="FF0000"/>
            </a:solidFill>
          </a:ln>
        </p:spPr>
        <p:txBody>
          <a:bodyPr/>
          <a:lstStyle/>
          <a:p>
            <a:r>
              <a:rPr lang="sv-SE" dirty="0" err="1" smtClean="0"/>
              <a:t>Drought</a:t>
            </a:r>
            <a:endParaRPr lang="sv-SE" dirty="0"/>
          </a:p>
        </p:txBody>
      </p:sp>
      <p:sp>
        <p:nvSpPr>
          <p:cNvPr id="3" name="Underrubrik 2"/>
          <p:cNvSpPr>
            <a:spLocks noGrp="1"/>
          </p:cNvSpPr>
          <p:nvPr>
            <p:ph type="subTitle" idx="1"/>
          </p:nvPr>
        </p:nvSpPr>
        <p:spPr/>
        <p:txBody>
          <a:bodyPr/>
          <a:lstStyle/>
          <a:p>
            <a:r>
              <a:rPr lang="sv-SE" dirty="0" smtClean="0"/>
              <a:t>Alice, Jeremy &amp; Thomas</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ln>
            <a:solidFill>
              <a:schemeClr val="accent2"/>
            </a:solidFill>
          </a:ln>
        </p:spPr>
        <p:txBody>
          <a:bodyPr/>
          <a:lstStyle/>
          <a:p>
            <a:r>
              <a:rPr lang="sv-SE" dirty="0" smtClean="0"/>
              <a:t>Botswana</a:t>
            </a:r>
            <a:endParaRPr lang="sv-SE" dirty="0"/>
          </a:p>
        </p:txBody>
      </p:sp>
      <p:sp>
        <p:nvSpPr>
          <p:cNvPr id="3" name="Platshållare för innehåll 2"/>
          <p:cNvSpPr>
            <a:spLocks noGrp="1"/>
          </p:cNvSpPr>
          <p:nvPr>
            <p:ph idx="1"/>
          </p:nvPr>
        </p:nvSpPr>
        <p:spPr/>
        <p:txBody>
          <a:bodyPr/>
          <a:lstStyle/>
          <a:p>
            <a:r>
              <a:rPr lang="en-US" dirty="0" smtClean="0">
                <a:solidFill>
                  <a:srgbClr val="FFFFFF"/>
                </a:solidFill>
              </a:rPr>
              <a:t>Drought makes existing problems even worse. Such problems include a scarcity of water, limited employment opportunities, poverty and low crop production. It impacts on just about every aspect of people's lives, but especially those people living in rural communities. About half the population live in the rural areas.</a:t>
            </a:r>
            <a:endParaRPr lang="sv-SE" dirty="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AUSTRALIA</a:t>
            </a:r>
            <a:endParaRPr lang="sv-SE" dirty="0"/>
          </a:p>
        </p:txBody>
      </p:sp>
      <p:sp>
        <p:nvSpPr>
          <p:cNvPr id="3" name="Platshållare för innehåll 2"/>
          <p:cNvSpPr>
            <a:spLocks noGrp="1"/>
          </p:cNvSpPr>
          <p:nvPr>
            <p:ph idx="1"/>
          </p:nvPr>
        </p:nvSpPr>
        <p:spPr>
          <a:xfrm>
            <a:off x="369258" y="2060849"/>
            <a:ext cx="3266638" cy="2880319"/>
          </a:xfrm>
          <a:ln>
            <a:solidFill>
              <a:srgbClr val="FF0000"/>
            </a:solidFill>
          </a:ln>
        </p:spPr>
        <p:txBody>
          <a:bodyPr>
            <a:normAutofit/>
          </a:bodyPr>
          <a:lstStyle/>
          <a:p>
            <a:r>
              <a:rPr lang="sv-SE" sz="2000" dirty="0" smtClean="0">
                <a:solidFill>
                  <a:srgbClr val="FFFFFF"/>
                </a:solidFill>
              </a:rPr>
              <a:t>MEDC</a:t>
            </a:r>
          </a:p>
          <a:p>
            <a:r>
              <a:rPr lang="sv-SE" sz="2000" dirty="0" smtClean="0">
                <a:solidFill>
                  <a:srgbClr val="FFFFFF"/>
                </a:solidFill>
              </a:rPr>
              <a:t>Oceania</a:t>
            </a:r>
          </a:p>
          <a:p>
            <a:r>
              <a:rPr lang="sv-SE" sz="2000" dirty="0" smtClean="0">
                <a:solidFill>
                  <a:srgbClr val="FFFFFF"/>
                </a:solidFill>
              </a:rPr>
              <a:t>Population:20,294,082</a:t>
            </a:r>
          </a:p>
          <a:p>
            <a:r>
              <a:rPr lang="sv-SE" sz="2000" dirty="0" err="1" smtClean="0">
                <a:solidFill>
                  <a:srgbClr val="FFFFFF"/>
                </a:solidFill>
              </a:rPr>
              <a:t>Average</a:t>
            </a:r>
            <a:r>
              <a:rPr lang="sv-SE" sz="2000" dirty="0" smtClean="0">
                <a:solidFill>
                  <a:srgbClr val="FFFFFF"/>
                </a:solidFill>
              </a:rPr>
              <a:t> life </a:t>
            </a:r>
            <a:r>
              <a:rPr lang="en-US" sz="2000" dirty="0" smtClean="0">
                <a:solidFill>
                  <a:srgbClr val="FFFFFF"/>
                </a:solidFill>
              </a:rPr>
              <a:t>expectancy</a:t>
            </a:r>
            <a:r>
              <a:rPr lang="sv-SE" sz="2000" dirty="0" smtClean="0">
                <a:solidFill>
                  <a:srgbClr val="FFFFFF"/>
                </a:solidFill>
              </a:rPr>
              <a:t> at </a:t>
            </a:r>
            <a:r>
              <a:rPr lang="sv-SE" sz="2000" dirty="0" err="1" smtClean="0">
                <a:solidFill>
                  <a:srgbClr val="FFFFFF"/>
                </a:solidFill>
              </a:rPr>
              <a:t>birth</a:t>
            </a:r>
            <a:r>
              <a:rPr lang="sv-SE" sz="2000" dirty="0" smtClean="0">
                <a:solidFill>
                  <a:srgbClr val="FFFFFF"/>
                </a:solidFill>
              </a:rPr>
              <a:t>: 78 </a:t>
            </a:r>
            <a:r>
              <a:rPr lang="sv-SE" sz="2000" dirty="0" err="1" smtClean="0">
                <a:solidFill>
                  <a:srgbClr val="FFFFFF"/>
                </a:solidFill>
              </a:rPr>
              <a:t>years</a:t>
            </a:r>
            <a:endParaRPr lang="sv-SE" sz="2000" dirty="0" smtClean="0">
              <a:solidFill>
                <a:srgbClr val="FFFFFF"/>
              </a:solidFill>
            </a:endParaRPr>
          </a:p>
          <a:p>
            <a:r>
              <a:rPr lang="sv-SE" sz="2000" dirty="0" smtClean="0">
                <a:solidFill>
                  <a:srgbClr val="FFFFFF"/>
                </a:solidFill>
              </a:rPr>
              <a:t>Infant </a:t>
            </a:r>
            <a:r>
              <a:rPr lang="sv-SE" sz="2000" dirty="0" err="1" smtClean="0">
                <a:solidFill>
                  <a:srgbClr val="FFFFFF"/>
                </a:solidFill>
              </a:rPr>
              <a:t>mortality</a:t>
            </a:r>
            <a:r>
              <a:rPr lang="sv-SE" sz="2000" dirty="0" smtClean="0">
                <a:solidFill>
                  <a:srgbClr val="FFFFFF"/>
                </a:solidFill>
              </a:rPr>
              <a:t> rate: 5</a:t>
            </a:r>
          </a:p>
          <a:p>
            <a:r>
              <a:rPr lang="en-US" sz="2000" dirty="0" smtClean="0">
                <a:solidFill>
                  <a:srgbClr val="FFFFFF"/>
                </a:solidFill>
              </a:rPr>
              <a:t>Average</a:t>
            </a:r>
            <a:r>
              <a:rPr lang="sv-SE" sz="2000" dirty="0" smtClean="0">
                <a:solidFill>
                  <a:srgbClr val="FFFFFF"/>
                </a:solidFill>
              </a:rPr>
              <a:t> </a:t>
            </a:r>
            <a:r>
              <a:rPr lang="sv-SE" sz="2000" dirty="0" err="1" smtClean="0">
                <a:solidFill>
                  <a:srgbClr val="FFFFFF"/>
                </a:solidFill>
              </a:rPr>
              <a:t>annual</a:t>
            </a:r>
            <a:r>
              <a:rPr lang="sv-SE" sz="2000" dirty="0" smtClean="0">
                <a:solidFill>
                  <a:srgbClr val="FFFFFF"/>
                </a:solidFill>
              </a:rPr>
              <a:t> population </a:t>
            </a:r>
            <a:r>
              <a:rPr lang="sv-SE" sz="2000" dirty="0" err="1" smtClean="0">
                <a:solidFill>
                  <a:srgbClr val="FFFFFF"/>
                </a:solidFill>
              </a:rPr>
              <a:t>growth</a:t>
            </a:r>
            <a:r>
              <a:rPr lang="sv-SE" sz="2000" dirty="0" smtClean="0">
                <a:solidFill>
                  <a:srgbClr val="FFFFFF"/>
                </a:solidFill>
              </a:rPr>
              <a:t>: 1.2%</a:t>
            </a:r>
          </a:p>
        </p:txBody>
      </p:sp>
      <p:pic>
        <p:nvPicPr>
          <p:cNvPr id="2052" name="Picture 4" descr="http://blog.martinbaart.de/wp-content/uploads/2010/01/flag.jpg"/>
          <p:cNvPicPr>
            <a:picLocks noChangeAspect="1" noChangeArrowheads="1"/>
          </p:cNvPicPr>
          <p:nvPr/>
        </p:nvPicPr>
        <p:blipFill>
          <a:blip r:embed="rId2" cstate="print"/>
          <a:srcRect/>
          <a:stretch>
            <a:fillRect/>
          </a:stretch>
        </p:blipFill>
        <p:spPr bwMode="auto">
          <a:xfrm rot="824477">
            <a:off x="4281729" y="2182038"/>
            <a:ext cx="4405722" cy="2937149"/>
          </a:xfrm>
          <a:prstGeom prst="ellipse">
            <a:avLst/>
          </a:prstGeom>
          <a:ln w="1905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ln>
            <a:solidFill>
              <a:srgbClr val="FF0000"/>
            </a:solidFill>
          </a:ln>
        </p:spPr>
        <p:txBody>
          <a:bodyPr/>
          <a:lstStyle/>
          <a:p>
            <a:r>
              <a:rPr lang="sv-SE" dirty="0" smtClean="0"/>
              <a:t>AUSTRALIA</a:t>
            </a:r>
            <a:endParaRPr lang="sv-SE" dirty="0"/>
          </a:p>
        </p:txBody>
      </p:sp>
      <p:sp>
        <p:nvSpPr>
          <p:cNvPr id="3" name="Platshållare för innehåll 2"/>
          <p:cNvSpPr>
            <a:spLocks noGrp="1"/>
          </p:cNvSpPr>
          <p:nvPr>
            <p:ph idx="1"/>
          </p:nvPr>
        </p:nvSpPr>
        <p:spPr/>
        <p:txBody>
          <a:bodyPr/>
          <a:lstStyle/>
          <a:p>
            <a:r>
              <a:rPr lang="en-US" dirty="0" smtClean="0">
                <a:solidFill>
                  <a:srgbClr val="FFFFFF"/>
                </a:solidFill>
              </a:rPr>
              <a:t>The summer of 2009, was one of </a:t>
            </a:r>
            <a:r>
              <a:rPr lang="en-US" dirty="0" smtClean="0">
                <a:solidFill>
                  <a:srgbClr val="FFFFFF"/>
                </a:solidFill>
              </a:rPr>
              <a:t>A</a:t>
            </a:r>
            <a:r>
              <a:rPr lang="en-US" dirty="0" smtClean="0">
                <a:solidFill>
                  <a:srgbClr val="FFFFFF"/>
                </a:solidFill>
              </a:rPr>
              <a:t>ustralia’s </a:t>
            </a:r>
            <a:r>
              <a:rPr lang="en-US" dirty="0" smtClean="0">
                <a:solidFill>
                  <a:srgbClr val="FFFFFF"/>
                </a:solidFill>
              </a:rPr>
              <a:t>driest summers.</a:t>
            </a:r>
          </a:p>
          <a:p>
            <a:r>
              <a:rPr lang="en-US" dirty="0" smtClean="0">
                <a:solidFill>
                  <a:srgbClr val="FFFFFF"/>
                </a:solidFill>
              </a:rPr>
              <a:t>The amount of precipitation had decreased about 25-30% compared to the summer of 2008</a:t>
            </a:r>
            <a:r>
              <a:rPr lang="sv-SE" dirty="0" smtClean="0">
                <a:solidFill>
                  <a:srgbClr val="FFFFFF"/>
                </a:solidFill>
              </a:rPr>
              <a:t>.</a:t>
            </a:r>
            <a:endParaRPr lang="sv-SE" dirty="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ln>
            <a:solidFill>
              <a:srgbClr val="FF0000"/>
            </a:solidFill>
          </a:ln>
        </p:spPr>
        <p:txBody>
          <a:bodyPr/>
          <a:lstStyle/>
          <a:p>
            <a:r>
              <a:rPr lang="sv-SE" dirty="0" smtClean="0"/>
              <a:t>AUSTRALIA</a:t>
            </a:r>
            <a:endParaRPr lang="sv-SE" dirty="0"/>
          </a:p>
        </p:txBody>
      </p:sp>
      <p:sp>
        <p:nvSpPr>
          <p:cNvPr id="3" name="Platshållare för innehåll 2"/>
          <p:cNvSpPr>
            <a:spLocks noGrp="1"/>
          </p:cNvSpPr>
          <p:nvPr>
            <p:ph idx="1"/>
          </p:nvPr>
        </p:nvSpPr>
        <p:spPr/>
        <p:txBody>
          <a:bodyPr/>
          <a:lstStyle/>
          <a:p>
            <a:r>
              <a:rPr lang="sv-SE" dirty="0" err="1" smtClean="0">
                <a:solidFill>
                  <a:srgbClr val="FFFFFF"/>
                </a:solidFill>
              </a:rPr>
              <a:t>Drought</a:t>
            </a:r>
            <a:r>
              <a:rPr lang="sv-SE" dirty="0" smtClean="0">
                <a:solidFill>
                  <a:srgbClr val="FFFFFF"/>
                </a:solidFill>
              </a:rPr>
              <a:t> is </a:t>
            </a:r>
            <a:r>
              <a:rPr lang="sv-SE" dirty="0" err="1" smtClean="0">
                <a:solidFill>
                  <a:srgbClr val="FFFFFF"/>
                </a:solidFill>
              </a:rPr>
              <a:t>occuring</a:t>
            </a:r>
            <a:r>
              <a:rPr lang="sv-SE" dirty="0" smtClean="0">
                <a:solidFill>
                  <a:srgbClr val="FFFFFF"/>
                </a:solidFill>
              </a:rPr>
              <a:t> in Australia </a:t>
            </a:r>
            <a:r>
              <a:rPr lang="sv-SE" dirty="0" err="1" smtClean="0">
                <a:solidFill>
                  <a:srgbClr val="FFFFFF"/>
                </a:solidFill>
              </a:rPr>
              <a:t>due</a:t>
            </a:r>
            <a:r>
              <a:rPr lang="sv-SE" dirty="0" smtClean="0">
                <a:solidFill>
                  <a:srgbClr val="FFFFFF"/>
                </a:solidFill>
              </a:rPr>
              <a:t> to </a:t>
            </a:r>
            <a:r>
              <a:rPr lang="sv-SE" dirty="0" err="1" smtClean="0">
                <a:solidFill>
                  <a:srgbClr val="FFFFFF"/>
                </a:solidFill>
              </a:rPr>
              <a:t>climate</a:t>
            </a:r>
            <a:r>
              <a:rPr lang="sv-SE" dirty="0" smtClean="0">
                <a:solidFill>
                  <a:srgbClr val="FFFFFF"/>
                </a:solidFill>
              </a:rPr>
              <a:t> </a:t>
            </a:r>
            <a:r>
              <a:rPr lang="sv-SE" dirty="0" err="1" smtClean="0">
                <a:solidFill>
                  <a:srgbClr val="FFFFFF"/>
                </a:solidFill>
              </a:rPr>
              <a:t>changes</a:t>
            </a:r>
            <a:r>
              <a:rPr lang="sv-SE" dirty="0" smtClean="0">
                <a:solidFill>
                  <a:srgbClr val="FFFFFF"/>
                </a:solidFill>
              </a:rPr>
              <a:t> and extreme </a:t>
            </a:r>
            <a:r>
              <a:rPr lang="sv-SE" dirty="0" err="1" smtClean="0">
                <a:solidFill>
                  <a:srgbClr val="FFFFFF"/>
                </a:solidFill>
              </a:rPr>
              <a:t>changes</a:t>
            </a:r>
            <a:r>
              <a:rPr lang="sv-SE" dirty="0" smtClean="0">
                <a:solidFill>
                  <a:srgbClr val="FFFFFF"/>
                </a:solidFill>
              </a:rPr>
              <a:t> in </a:t>
            </a:r>
            <a:r>
              <a:rPr lang="sv-SE" dirty="0" err="1" smtClean="0">
                <a:solidFill>
                  <a:srgbClr val="FFFFFF"/>
                </a:solidFill>
              </a:rPr>
              <a:t>average</a:t>
            </a:r>
            <a:r>
              <a:rPr lang="sv-SE" dirty="0" smtClean="0">
                <a:solidFill>
                  <a:srgbClr val="FFFFFF"/>
                </a:solidFill>
              </a:rPr>
              <a:t> </a:t>
            </a:r>
            <a:r>
              <a:rPr lang="sv-SE" dirty="0" err="1" smtClean="0">
                <a:solidFill>
                  <a:srgbClr val="FFFFFF"/>
                </a:solidFill>
              </a:rPr>
              <a:t>temperatures</a:t>
            </a:r>
            <a:r>
              <a:rPr lang="sv-SE" dirty="0" smtClean="0">
                <a:solidFill>
                  <a:srgbClr val="FFFFFF"/>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ln>
            <a:solidFill>
              <a:srgbClr val="FF0000"/>
            </a:solidFill>
          </a:ln>
        </p:spPr>
        <p:txBody>
          <a:bodyPr/>
          <a:lstStyle/>
          <a:p>
            <a:r>
              <a:rPr lang="sv-SE" dirty="0" smtClean="0"/>
              <a:t>AUSTRALIA</a:t>
            </a:r>
            <a:endParaRPr lang="sv-SE" dirty="0"/>
          </a:p>
        </p:txBody>
      </p:sp>
      <p:sp>
        <p:nvSpPr>
          <p:cNvPr id="3" name="Platshållare för innehåll 2"/>
          <p:cNvSpPr>
            <a:spLocks noGrp="1"/>
          </p:cNvSpPr>
          <p:nvPr>
            <p:ph idx="1"/>
          </p:nvPr>
        </p:nvSpPr>
        <p:spPr/>
        <p:txBody>
          <a:bodyPr/>
          <a:lstStyle/>
          <a:p>
            <a:pPr>
              <a:buNone/>
            </a:pPr>
            <a:r>
              <a:rPr lang="sv-SE" dirty="0" smtClean="0">
                <a:solidFill>
                  <a:srgbClr val="FFFFFF"/>
                </a:solidFill>
              </a:rPr>
              <a:t>This </a:t>
            </a:r>
            <a:r>
              <a:rPr lang="sv-SE" dirty="0" err="1" smtClean="0">
                <a:solidFill>
                  <a:srgbClr val="FFFFFF"/>
                </a:solidFill>
              </a:rPr>
              <a:t>results</a:t>
            </a:r>
            <a:r>
              <a:rPr lang="sv-SE" dirty="0" smtClean="0">
                <a:solidFill>
                  <a:srgbClr val="FFFFFF"/>
                </a:solidFill>
              </a:rPr>
              <a:t> in:</a:t>
            </a:r>
          </a:p>
          <a:p>
            <a:r>
              <a:rPr lang="sv-SE" dirty="0" smtClean="0">
                <a:solidFill>
                  <a:srgbClr val="FFFFFF"/>
                </a:solidFill>
              </a:rPr>
              <a:t>Fires</a:t>
            </a:r>
          </a:p>
          <a:p>
            <a:r>
              <a:rPr lang="sv-SE" dirty="0" err="1" smtClean="0">
                <a:solidFill>
                  <a:srgbClr val="FFFFFF"/>
                </a:solidFill>
              </a:rPr>
              <a:t>Since</a:t>
            </a:r>
            <a:r>
              <a:rPr lang="sv-SE" dirty="0" smtClean="0">
                <a:solidFill>
                  <a:srgbClr val="FFFFFF"/>
                </a:solidFill>
              </a:rPr>
              <a:t> Australias population is </a:t>
            </a:r>
            <a:r>
              <a:rPr lang="sv-SE" dirty="0" err="1" smtClean="0">
                <a:solidFill>
                  <a:srgbClr val="FFFFFF"/>
                </a:solidFill>
              </a:rPr>
              <a:t>growing</a:t>
            </a:r>
            <a:r>
              <a:rPr lang="sv-SE" dirty="0" smtClean="0">
                <a:solidFill>
                  <a:srgbClr val="FFFFFF"/>
                </a:solidFill>
              </a:rPr>
              <a:t> </a:t>
            </a:r>
            <a:r>
              <a:rPr lang="sv-SE" dirty="0" err="1" smtClean="0">
                <a:solidFill>
                  <a:srgbClr val="FFFFFF"/>
                </a:solidFill>
              </a:rPr>
              <a:t>quite</a:t>
            </a:r>
            <a:r>
              <a:rPr lang="sv-SE" dirty="0" smtClean="0">
                <a:solidFill>
                  <a:srgbClr val="FFFFFF"/>
                </a:solidFill>
              </a:rPr>
              <a:t> </a:t>
            </a:r>
            <a:r>
              <a:rPr lang="sv-SE" dirty="0" err="1" smtClean="0">
                <a:solidFill>
                  <a:srgbClr val="FFFFFF"/>
                </a:solidFill>
              </a:rPr>
              <a:t>rapidly</a:t>
            </a:r>
            <a:r>
              <a:rPr lang="sv-SE" dirty="0" smtClean="0">
                <a:solidFill>
                  <a:srgbClr val="FFFFFF"/>
                </a:solidFill>
              </a:rPr>
              <a:t> and the </a:t>
            </a:r>
            <a:r>
              <a:rPr lang="sv-SE" dirty="0" err="1" smtClean="0">
                <a:solidFill>
                  <a:srgbClr val="FFFFFF"/>
                </a:solidFill>
              </a:rPr>
              <a:t>amount</a:t>
            </a:r>
            <a:r>
              <a:rPr lang="sv-SE" dirty="0" smtClean="0">
                <a:solidFill>
                  <a:srgbClr val="FFFFFF"/>
                </a:solidFill>
              </a:rPr>
              <a:t> of water </a:t>
            </a:r>
            <a:r>
              <a:rPr lang="sv-SE" dirty="0" err="1" smtClean="0">
                <a:solidFill>
                  <a:srgbClr val="FFFFFF"/>
                </a:solidFill>
              </a:rPr>
              <a:t>sources</a:t>
            </a:r>
            <a:r>
              <a:rPr lang="sv-SE" dirty="0" smtClean="0">
                <a:solidFill>
                  <a:srgbClr val="FFFFFF"/>
                </a:solidFill>
              </a:rPr>
              <a:t> are </a:t>
            </a:r>
            <a:r>
              <a:rPr lang="sv-SE" dirty="0" err="1" smtClean="0">
                <a:solidFill>
                  <a:srgbClr val="FFFFFF"/>
                </a:solidFill>
              </a:rPr>
              <a:t>decreasing</a:t>
            </a:r>
            <a:r>
              <a:rPr lang="sv-SE" dirty="0" smtClean="0">
                <a:solidFill>
                  <a:srgbClr val="FFFFFF"/>
                </a:solidFill>
              </a:rPr>
              <a:t>, lack of water </a:t>
            </a:r>
            <a:r>
              <a:rPr lang="sv-SE" dirty="0" err="1" smtClean="0">
                <a:solidFill>
                  <a:srgbClr val="FFFFFF"/>
                </a:solidFill>
              </a:rPr>
              <a:t>will</a:t>
            </a:r>
            <a:r>
              <a:rPr lang="sv-SE" dirty="0" smtClean="0">
                <a:solidFill>
                  <a:srgbClr val="FFFFFF"/>
                </a:solidFill>
              </a:rPr>
              <a:t> be </a:t>
            </a:r>
            <a:r>
              <a:rPr lang="sv-SE" dirty="0" err="1" smtClean="0">
                <a:solidFill>
                  <a:srgbClr val="FFFFFF"/>
                </a:solidFill>
              </a:rPr>
              <a:t>eventually</a:t>
            </a:r>
            <a:r>
              <a:rPr lang="sv-SE" dirty="0" smtClean="0">
                <a:solidFill>
                  <a:srgbClr val="FFFFFF"/>
                </a:solidFill>
              </a:rPr>
              <a:t> </a:t>
            </a:r>
            <a:r>
              <a:rPr lang="sv-SE" dirty="0" err="1" smtClean="0">
                <a:solidFill>
                  <a:srgbClr val="FFFFFF"/>
                </a:solidFill>
              </a:rPr>
              <a:t>become</a:t>
            </a:r>
            <a:r>
              <a:rPr lang="sv-SE" dirty="0" smtClean="0">
                <a:solidFill>
                  <a:srgbClr val="FFFFFF"/>
                </a:solidFill>
              </a:rPr>
              <a:t> a </a:t>
            </a:r>
            <a:r>
              <a:rPr lang="sv-SE" dirty="0" err="1" smtClean="0">
                <a:solidFill>
                  <a:srgbClr val="FFFFFF"/>
                </a:solidFill>
              </a:rPr>
              <a:t>serious</a:t>
            </a:r>
            <a:r>
              <a:rPr lang="sv-SE" dirty="0" smtClean="0">
                <a:solidFill>
                  <a:srgbClr val="FFFFFF"/>
                </a:solidFill>
              </a:rPr>
              <a:t> </a:t>
            </a:r>
            <a:r>
              <a:rPr lang="sv-SE" dirty="0" err="1" smtClean="0">
                <a:solidFill>
                  <a:srgbClr val="FFFFFF"/>
                </a:solidFill>
              </a:rPr>
              <a:t>issue</a:t>
            </a:r>
            <a:r>
              <a:rPr lang="sv-SE" dirty="0" smtClean="0">
                <a:solidFill>
                  <a:srgbClr val="FFFFFF"/>
                </a:solidFill>
              </a:rPr>
              <a:t>.</a:t>
            </a:r>
          </a:p>
          <a:p>
            <a:endParaRPr lang="sv-SE" dirty="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pic>
        <p:nvPicPr>
          <p:cNvPr id="28674" name="Picture 2" descr="The Spectre of Drought - Four droughts (1954, 1979/1980, 1982/1983, 1991/1995)"/>
          <p:cNvPicPr>
            <a:picLocks noChangeAspect="1" noChangeArrowheads="1"/>
          </p:cNvPicPr>
          <p:nvPr/>
        </p:nvPicPr>
        <p:blipFill>
          <a:blip r:embed="rId2" cstate="print"/>
          <a:srcRect/>
          <a:stretch>
            <a:fillRect/>
          </a:stretch>
        </p:blipFill>
        <p:spPr bwMode="auto">
          <a:xfrm>
            <a:off x="1547664" y="476672"/>
            <a:ext cx="5472608" cy="6005467"/>
          </a:xfrm>
          <a:prstGeom prst="rect">
            <a:avLst/>
          </a:prstGeom>
          <a:noFill/>
          <a:ln>
            <a:solidFill>
              <a:srgbClr val="FF0000"/>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ln>
            <a:solidFill>
              <a:srgbClr val="FF0000"/>
            </a:solidFill>
          </a:ln>
        </p:spPr>
        <p:txBody>
          <a:bodyPr/>
          <a:lstStyle/>
          <a:p>
            <a:r>
              <a:rPr lang="sv-SE" dirty="0" smtClean="0"/>
              <a:t>AUSTRALIA</a:t>
            </a:r>
            <a:endParaRPr lang="sv-SE" dirty="0"/>
          </a:p>
        </p:txBody>
      </p:sp>
      <p:sp>
        <p:nvSpPr>
          <p:cNvPr id="3" name="Platshållare för innehåll 2"/>
          <p:cNvSpPr>
            <a:spLocks noGrp="1"/>
          </p:cNvSpPr>
          <p:nvPr>
            <p:ph idx="1"/>
          </p:nvPr>
        </p:nvSpPr>
        <p:spPr/>
        <p:txBody>
          <a:bodyPr/>
          <a:lstStyle/>
          <a:p>
            <a:r>
              <a:rPr lang="sv-SE" dirty="0" smtClean="0">
                <a:solidFill>
                  <a:srgbClr val="FFFFFF"/>
                </a:solidFill>
              </a:rPr>
              <a:t>The </a:t>
            </a:r>
            <a:r>
              <a:rPr lang="sv-SE" dirty="0" err="1" smtClean="0">
                <a:solidFill>
                  <a:srgbClr val="FFFFFF"/>
                </a:solidFill>
              </a:rPr>
              <a:t>government</a:t>
            </a:r>
            <a:r>
              <a:rPr lang="sv-SE" dirty="0" smtClean="0">
                <a:solidFill>
                  <a:srgbClr val="FFFFFF"/>
                </a:solidFill>
              </a:rPr>
              <a:t> </a:t>
            </a:r>
            <a:r>
              <a:rPr lang="sv-SE" dirty="0" err="1" smtClean="0">
                <a:solidFill>
                  <a:srgbClr val="FFFFFF"/>
                </a:solidFill>
              </a:rPr>
              <a:t>have</a:t>
            </a:r>
            <a:r>
              <a:rPr lang="sv-SE" dirty="0" smtClean="0">
                <a:solidFill>
                  <a:srgbClr val="FFFFFF"/>
                </a:solidFill>
              </a:rPr>
              <a:t> </a:t>
            </a:r>
            <a:r>
              <a:rPr lang="sv-SE" dirty="0" err="1" smtClean="0">
                <a:solidFill>
                  <a:srgbClr val="FFFFFF"/>
                </a:solidFill>
              </a:rPr>
              <a:t>decided</a:t>
            </a:r>
            <a:r>
              <a:rPr lang="sv-SE" dirty="0" smtClean="0">
                <a:solidFill>
                  <a:srgbClr val="FFFFFF"/>
                </a:solidFill>
              </a:rPr>
              <a:t> to </a:t>
            </a:r>
            <a:r>
              <a:rPr lang="sv-SE" dirty="0" err="1" smtClean="0">
                <a:solidFill>
                  <a:srgbClr val="FFFFFF"/>
                </a:solidFill>
              </a:rPr>
              <a:t>collect</a:t>
            </a:r>
            <a:r>
              <a:rPr lang="sv-SE" dirty="0" smtClean="0">
                <a:solidFill>
                  <a:srgbClr val="FFFFFF"/>
                </a:solidFill>
              </a:rPr>
              <a:t> and </a:t>
            </a:r>
            <a:r>
              <a:rPr lang="sv-SE" dirty="0" err="1" smtClean="0">
                <a:solidFill>
                  <a:srgbClr val="FFFFFF"/>
                </a:solidFill>
              </a:rPr>
              <a:t>save</a:t>
            </a:r>
            <a:r>
              <a:rPr lang="sv-SE" dirty="0" smtClean="0">
                <a:solidFill>
                  <a:srgbClr val="FFFFFF"/>
                </a:solidFill>
              </a:rPr>
              <a:t> </a:t>
            </a:r>
            <a:r>
              <a:rPr lang="sv-SE" dirty="0" err="1" smtClean="0">
                <a:solidFill>
                  <a:srgbClr val="FFFFFF"/>
                </a:solidFill>
              </a:rPr>
              <a:t>rain</a:t>
            </a:r>
            <a:r>
              <a:rPr lang="sv-SE" dirty="0" smtClean="0">
                <a:solidFill>
                  <a:srgbClr val="FFFFFF"/>
                </a:solidFill>
              </a:rPr>
              <a:t> water as </a:t>
            </a:r>
            <a:r>
              <a:rPr lang="sv-SE" dirty="0" err="1" smtClean="0">
                <a:solidFill>
                  <a:srgbClr val="FFFFFF"/>
                </a:solidFill>
              </a:rPr>
              <a:t>well</a:t>
            </a:r>
            <a:r>
              <a:rPr lang="sv-SE" dirty="0" smtClean="0">
                <a:solidFill>
                  <a:srgbClr val="FFFFFF"/>
                </a:solidFill>
              </a:rPr>
              <a:t> as </a:t>
            </a:r>
            <a:r>
              <a:rPr lang="sv-SE" dirty="0" err="1" smtClean="0">
                <a:solidFill>
                  <a:srgbClr val="FFFFFF"/>
                </a:solidFill>
              </a:rPr>
              <a:t>recycle</a:t>
            </a:r>
            <a:r>
              <a:rPr lang="sv-SE" dirty="0" smtClean="0">
                <a:solidFill>
                  <a:srgbClr val="FFFFFF"/>
                </a:solidFill>
              </a:rPr>
              <a:t> water and </a:t>
            </a:r>
            <a:r>
              <a:rPr lang="sv-SE" dirty="0" err="1" smtClean="0">
                <a:solidFill>
                  <a:srgbClr val="FFFFFF"/>
                </a:solidFill>
              </a:rPr>
              <a:t>protect</a:t>
            </a:r>
            <a:r>
              <a:rPr lang="sv-SE" dirty="0" smtClean="0">
                <a:solidFill>
                  <a:srgbClr val="FFFFFF"/>
                </a:solidFill>
              </a:rPr>
              <a:t> underground water </a:t>
            </a:r>
            <a:r>
              <a:rPr lang="sv-SE" dirty="0" err="1" smtClean="0">
                <a:solidFill>
                  <a:srgbClr val="FFFFFF"/>
                </a:solidFill>
              </a:rPr>
              <a:t>resources</a:t>
            </a:r>
            <a:r>
              <a:rPr lang="sv-SE" dirty="0" smtClean="0">
                <a:solidFill>
                  <a:srgbClr val="FFFFFF"/>
                </a:solidFill>
              </a:rPr>
              <a:t>.</a:t>
            </a:r>
            <a:br>
              <a:rPr lang="sv-SE" dirty="0" smtClean="0">
                <a:solidFill>
                  <a:srgbClr val="FFFFFF"/>
                </a:solidFill>
              </a:rPr>
            </a:br>
            <a:endParaRPr lang="sv-SE" dirty="0">
              <a:solidFill>
                <a:srgbClr val="FFFFFF"/>
              </a:solidFill>
            </a:endParaRPr>
          </a:p>
        </p:txBody>
      </p:sp>
      <p:pic>
        <p:nvPicPr>
          <p:cNvPr id="31746" name="Picture 2" descr="http://www.fatcow.com.au/odin/images/266800/Rainwater-Harvesting-Solutions-from-Flexitank-266800.jpg"/>
          <p:cNvPicPr>
            <a:picLocks noChangeAspect="1" noChangeArrowheads="1"/>
          </p:cNvPicPr>
          <p:nvPr/>
        </p:nvPicPr>
        <p:blipFill>
          <a:blip r:embed="rId2" cstate="print"/>
          <a:srcRect/>
          <a:stretch>
            <a:fillRect/>
          </a:stretch>
        </p:blipFill>
        <p:spPr bwMode="auto">
          <a:xfrm>
            <a:off x="3131840" y="3645024"/>
            <a:ext cx="2428875" cy="2428875"/>
          </a:xfrm>
          <a:prstGeom prst="rect">
            <a:avLst/>
          </a:prstGeom>
          <a:ln w="1905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ln>
            <a:solidFill>
              <a:schemeClr val="accent2"/>
            </a:solidFill>
          </a:ln>
        </p:spPr>
        <p:txBody>
          <a:bodyPr/>
          <a:lstStyle/>
          <a:p>
            <a:r>
              <a:rPr lang="sv-SE" dirty="0" smtClean="0"/>
              <a:t>Botswana</a:t>
            </a:r>
            <a:endParaRPr lang="sv-SE" dirty="0"/>
          </a:p>
        </p:txBody>
      </p:sp>
      <p:sp>
        <p:nvSpPr>
          <p:cNvPr id="3" name="Platshållare för innehåll 2"/>
          <p:cNvSpPr>
            <a:spLocks noGrp="1"/>
          </p:cNvSpPr>
          <p:nvPr>
            <p:ph idx="1"/>
          </p:nvPr>
        </p:nvSpPr>
        <p:spPr>
          <a:xfrm>
            <a:off x="457200" y="1775191"/>
            <a:ext cx="2602632" cy="4390113"/>
          </a:xfrm>
          <a:ln>
            <a:solidFill>
              <a:schemeClr val="accent2"/>
            </a:solidFill>
          </a:ln>
        </p:spPr>
        <p:txBody>
          <a:bodyPr>
            <a:normAutofit fontScale="70000" lnSpcReduction="20000"/>
          </a:bodyPr>
          <a:lstStyle/>
          <a:p>
            <a:r>
              <a:rPr lang="sv-SE" dirty="0" smtClean="0">
                <a:solidFill>
                  <a:srgbClr val="FFFFFF"/>
                </a:solidFill>
              </a:rPr>
              <a:t>LEDC</a:t>
            </a:r>
          </a:p>
          <a:p>
            <a:r>
              <a:rPr lang="sv-SE" dirty="0" smtClean="0">
                <a:solidFill>
                  <a:srgbClr val="FFFFFF"/>
                </a:solidFill>
              </a:rPr>
              <a:t>Africa</a:t>
            </a:r>
          </a:p>
          <a:p>
            <a:r>
              <a:rPr lang="sv-SE" dirty="0" smtClean="0">
                <a:solidFill>
                  <a:srgbClr val="FFFFFF"/>
                </a:solidFill>
              </a:rPr>
              <a:t>Population:1,576,000</a:t>
            </a:r>
          </a:p>
          <a:p>
            <a:r>
              <a:rPr lang="sv-SE" dirty="0" err="1" smtClean="0">
                <a:solidFill>
                  <a:srgbClr val="FFFFFF"/>
                </a:solidFill>
              </a:rPr>
              <a:t>Average</a:t>
            </a:r>
            <a:r>
              <a:rPr lang="sv-SE" dirty="0" smtClean="0">
                <a:solidFill>
                  <a:srgbClr val="FFFFFF"/>
                </a:solidFill>
              </a:rPr>
              <a:t> life </a:t>
            </a:r>
            <a:r>
              <a:rPr lang="en-US" dirty="0" smtClean="0">
                <a:solidFill>
                  <a:srgbClr val="FFFFFF"/>
                </a:solidFill>
              </a:rPr>
              <a:t>expectancy</a:t>
            </a:r>
            <a:r>
              <a:rPr lang="sv-SE" dirty="0" smtClean="0">
                <a:solidFill>
                  <a:srgbClr val="FFFFFF"/>
                </a:solidFill>
              </a:rPr>
              <a:t> at </a:t>
            </a:r>
            <a:r>
              <a:rPr lang="sv-SE" dirty="0" err="1" smtClean="0">
                <a:solidFill>
                  <a:srgbClr val="FFFFFF"/>
                </a:solidFill>
              </a:rPr>
              <a:t>birth</a:t>
            </a:r>
            <a:r>
              <a:rPr lang="sv-SE" dirty="0" smtClean="0">
                <a:solidFill>
                  <a:srgbClr val="FFFFFF"/>
                </a:solidFill>
              </a:rPr>
              <a:t>: 47 </a:t>
            </a:r>
            <a:r>
              <a:rPr lang="sv-SE" dirty="0" err="1" smtClean="0">
                <a:solidFill>
                  <a:srgbClr val="FFFFFF"/>
                </a:solidFill>
              </a:rPr>
              <a:t>years</a:t>
            </a:r>
            <a:endParaRPr lang="sv-SE" dirty="0" smtClean="0">
              <a:solidFill>
                <a:srgbClr val="FFFFFF"/>
              </a:solidFill>
            </a:endParaRPr>
          </a:p>
          <a:p>
            <a:r>
              <a:rPr lang="sv-SE" dirty="0" smtClean="0">
                <a:solidFill>
                  <a:srgbClr val="FFFFFF"/>
                </a:solidFill>
              </a:rPr>
              <a:t>Infant </a:t>
            </a:r>
            <a:r>
              <a:rPr lang="sv-SE" dirty="0" err="1" smtClean="0">
                <a:solidFill>
                  <a:srgbClr val="FFFFFF"/>
                </a:solidFill>
              </a:rPr>
              <a:t>mortality</a:t>
            </a:r>
            <a:r>
              <a:rPr lang="sv-SE" dirty="0" smtClean="0">
                <a:solidFill>
                  <a:srgbClr val="FFFFFF"/>
                </a:solidFill>
              </a:rPr>
              <a:t> rate: 58</a:t>
            </a:r>
          </a:p>
          <a:p>
            <a:r>
              <a:rPr lang="en-US" dirty="0" smtClean="0">
                <a:solidFill>
                  <a:srgbClr val="FFFFFF"/>
                </a:solidFill>
              </a:rPr>
              <a:t>Average</a:t>
            </a:r>
            <a:r>
              <a:rPr lang="sv-SE" dirty="0" smtClean="0">
                <a:solidFill>
                  <a:srgbClr val="FFFFFF"/>
                </a:solidFill>
              </a:rPr>
              <a:t> </a:t>
            </a:r>
            <a:r>
              <a:rPr lang="sv-SE" dirty="0" err="1" smtClean="0">
                <a:solidFill>
                  <a:srgbClr val="FFFFFF"/>
                </a:solidFill>
              </a:rPr>
              <a:t>annual</a:t>
            </a:r>
            <a:r>
              <a:rPr lang="sv-SE" dirty="0" smtClean="0">
                <a:solidFill>
                  <a:srgbClr val="FFFFFF"/>
                </a:solidFill>
              </a:rPr>
              <a:t> population </a:t>
            </a:r>
            <a:r>
              <a:rPr lang="sv-SE" dirty="0" err="1" smtClean="0">
                <a:solidFill>
                  <a:srgbClr val="FFFFFF"/>
                </a:solidFill>
              </a:rPr>
              <a:t>growth</a:t>
            </a:r>
            <a:r>
              <a:rPr lang="sv-SE" dirty="0" smtClean="0">
                <a:solidFill>
                  <a:srgbClr val="FFFFFF"/>
                </a:solidFill>
              </a:rPr>
              <a:t>: 2.6%</a:t>
            </a:r>
          </a:p>
          <a:p>
            <a:endParaRPr lang="sv-SE" dirty="0"/>
          </a:p>
        </p:txBody>
      </p:sp>
      <p:pic>
        <p:nvPicPr>
          <p:cNvPr id="33794" name="Picture 2" descr="http://upload.wikimedia.org/wikipedia/commons/2/2c/Animated-Flag-Botswana.gif"/>
          <p:cNvPicPr>
            <a:picLocks noChangeAspect="1" noChangeArrowheads="1" noCrop="1"/>
          </p:cNvPicPr>
          <p:nvPr/>
        </p:nvPicPr>
        <p:blipFill>
          <a:blip r:embed="rId2" cstate="print"/>
          <a:srcRect/>
          <a:stretch>
            <a:fillRect/>
          </a:stretch>
        </p:blipFill>
        <p:spPr bwMode="auto">
          <a:xfrm>
            <a:off x="4283968" y="2780928"/>
            <a:ext cx="2647950" cy="1743076"/>
          </a:xfrm>
          <a:prstGeom prst="rect">
            <a:avLst/>
          </a:prstGeom>
          <a:noFill/>
          <a:ln w="19050">
            <a:solidFill>
              <a:schemeClr val="accent2"/>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Botswana</a:t>
            </a:r>
            <a:endParaRPr lang="sv-SE" dirty="0"/>
          </a:p>
        </p:txBody>
      </p:sp>
      <p:sp>
        <p:nvSpPr>
          <p:cNvPr id="3" name="Platshållare för innehåll 2"/>
          <p:cNvSpPr>
            <a:spLocks noGrp="1"/>
          </p:cNvSpPr>
          <p:nvPr>
            <p:ph idx="1"/>
          </p:nvPr>
        </p:nvSpPr>
        <p:spPr/>
        <p:txBody>
          <a:bodyPr/>
          <a:lstStyle/>
          <a:p>
            <a:r>
              <a:rPr lang="en-US" dirty="0" smtClean="0">
                <a:solidFill>
                  <a:srgbClr val="FFFFFF"/>
                </a:solidFill>
              </a:rPr>
              <a:t>Botswana is a generally dry country with a low and variable rainfall which averages 250mm in the extreme south west and 650mm in the extreme north.</a:t>
            </a:r>
          </a:p>
          <a:p>
            <a:r>
              <a:rPr lang="en-US" dirty="0" smtClean="0">
                <a:solidFill>
                  <a:srgbClr val="FFFFFF"/>
                </a:solidFill>
              </a:rPr>
              <a:t>More than three-quarters of Botswana is covered with the </a:t>
            </a:r>
            <a:r>
              <a:rPr lang="en-US" dirty="0" err="1" smtClean="0">
                <a:solidFill>
                  <a:srgbClr val="FFFFFF"/>
                </a:solidFill>
              </a:rPr>
              <a:t>Kgalagadi</a:t>
            </a:r>
            <a:r>
              <a:rPr lang="en-US" dirty="0" smtClean="0">
                <a:solidFill>
                  <a:srgbClr val="FFFFFF"/>
                </a:solidFill>
              </a:rPr>
              <a:t> (Kalahari) desert.</a:t>
            </a:r>
            <a:r>
              <a:rPr lang="en-US" dirty="0" smtClean="0"/>
              <a:t> </a:t>
            </a:r>
            <a:r>
              <a:rPr lang="en-US" dirty="0" smtClean="0">
                <a:solidFill>
                  <a:srgbClr val="FFFFFF"/>
                </a:solidFill>
              </a:rPr>
              <a:t>This desert absorbs all of the rainfall without any run-off.</a:t>
            </a:r>
            <a:endParaRPr lang="sv-SE" dirty="0">
              <a:solidFill>
                <a:srgbClr val="FFFFFF"/>
              </a:solidFill>
            </a:endParaRPr>
          </a:p>
        </p:txBody>
      </p:sp>
      <p:pic>
        <p:nvPicPr>
          <p:cNvPr id="32770" name="Picture 2" descr="http://www.capuchinhivaidsservices.org/images/botswana_flag.jpg"/>
          <p:cNvPicPr>
            <a:picLocks noChangeAspect="1" noChangeArrowheads="1"/>
          </p:cNvPicPr>
          <p:nvPr/>
        </p:nvPicPr>
        <p:blipFill>
          <a:blip r:embed="rId2" cstate="print"/>
          <a:srcRect/>
          <a:stretch>
            <a:fillRect/>
          </a:stretch>
        </p:blipFill>
        <p:spPr bwMode="auto">
          <a:xfrm rot="20641846">
            <a:off x="-101618" y="-3851157"/>
            <a:ext cx="3456087" cy="2628804"/>
          </a:xfrm>
          <a:prstGeom prst="rect">
            <a:avLst/>
          </a:prstGeom>
          <a:noFill/>
          <a:ln>
            <a:solidFill>
              <a:schemeClr val="accent2"/>
            </a:solidFill>
          </a:ln>
          <a:effectLst>
            <a:reflection blurRad="6350" stA="50000" endA="300" endPos="90000" dir="5400000" sy="-100000" algn="bl" rotWithShape="0"/>
            <a:softEdge rad="6350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Anpassat 2">
      <a:dk1>
        <a:sysClr val="windowText" lastClr="000000"/>
      </a:dk1>
      <a:lt1>
        <a:srgbClr val="000000"/>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107</TotalTime>
  <Words>265</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vt:lpstr>
      <vt:lpstr>Drought</vt:lpstr>
      <vt:lpstr>AUSTRALIA</vt:lpstr>
      <vt:lpstr>AUSTRALIA</vt:lpstr>
      <vt:lpstr>AUSTRALIA</vt:lpstr>
      <vt:lpstr>AUSTRALIA</vt:lpstr>
      <vt:lpstr>Slide 6</vt:lpstr>
      <vt:lpstr>AUSTRALIA</vt:lpstr>
      <vt:lpstr>Botswana</vt:lpstr>
      <vt:lpstr>Botswana</vt:lpstr>
      <vt:lpstr>Botswana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Drought</dc:title>
  <dc:creator>Alice</dc:creator>
  <cp:lastModifiedBy>christine.evensen</cp:lastModifiedBy>
  <cp:revision>9</cp:revision>
  <dcterms:created xsi:type="dcterms:W3CDTF">2010-10-17T15:53:04Z</dcterms:created>
  <dcterms:modified xsi:type="dcterms:W3CDTF">2011-02-03T16:46:48Z</dcterms:modified>
</cp:coreProperties>
</file>