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63" r:id="rId2"/>
    <p:sldId id="292" r:id="rId3"/>
    <p:sldId id="294" r:id="rId4"/>
    <p:sldId id="269" r:id="rId5"/>
    <p:sldId id="268" r:id="rId6"/>
    <p:sldId id="282" r:id="rId7"/>
    <p:sldId id="285" r:id="rId8"/>
    <p:sldId id="296" r:id="rId9"/>
    <p:sldId id="297" r:id="rId10"/>
    <p:sldId id="283" r:id="rId11"/>
    <p:sldId id="295" r:id="rId12"/>
    <p:sldId id="298" r:id="rId13"/>
    <p:sldId id="287" r:id="rId14"/>
    <p:sldId id="288" r:id="rId15"/>
    <p:sldId id="290" r:id="rId16"/>
    <p:sldId id="291" r:id="rId17"/>
    <p:sldId id="289" r:id="rId18"/>
    <p:sldId id="271" r:id="rId19"/>
    <p:sldId id="278" r:id="rId20"/>
    <p:sldId id="270" r:id="rId21"/>
    <p:sldId id="276" r:id="rId22"/>
    <p:sldId id="280" r:id="rId23"/>
    <p:sldId id="281" r:id="rId24"/>
    <p:sldId id="277" r:id="rId25"/>
    <p:sldId id="279" r:id="rId26"/>
    <p:sldId id="272" r:id="rId27"/>
    <p:sldId id="274" r:id="rId28"/>
    <p:sldId id="275" r:id="rId29"/>
    <p:sldId id="273" r:id="rId30"/>
    <p:sldId id="256" r:id="rId31"/>
    <p:sldId id="259" r:id="rId32"/>
    <p:sldId id="260" r:id="rId33"/>
    <p:sldId id="262" r:id="rId34"/>
    <p:sldId id="257" r:id="rId35"/>
    <p:sldId id="258" r:id="rId36"/>
    <p:sldId id="261" r:id="rId37"/>
    <p:sldId id="299" r:id="rId38"/>
    <p:sldId id="300" r:id="rId39"/>
    <p:sldId id="26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8" autoAdjust="0"/>
    <p:restoredTop sz="94660"/>
  </p:normalViewPr>
  <p:slideViewPr>
    <p:cSldViewPr>
      <p:cViewPr varScale="1">
        <p:scale>
          <a:sx n="98" d="100"/>
          <a:sy n="98" d="100"/>
        </p:scale>
        <p:origin x="-3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3C096-0E5C-4C4A-9417-73E097A38812}" type="datetimeFigureOut">
              <a:rPr lang="en-GB" smtClean="0"/>
              <a:pPr/>
              <a:t>08/11/2011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7E256-B383-4678-BCF8-7211983B872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7AF92-51CD-4A22-BD7C-D46C6909A381}" type="datetimeFigureOut">
              <a:rPr lang="en-GB" smtClean="0"/>
              <a:pPr/>
              <a:t>08/11/2011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E84D40-51BD-41B8-812E-ED605E5E37B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7AF92-51CD-4A22-BD7C-D46C6909A381}" type="datetimeFigureOut">
              <a:rPr lang="en-GB" smtClean="0"/>
              <a:pPr/>
              <a:t>08/11/2011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84D40-51BD-41B8-812E-ED605E5E37B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uwsp.edu/geo/faculty/ritter/geog101/textbook/circulation/6-cell-model_nasa_jpl_large.jpg" TargetMode="Externa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8/88/Steigungsregen.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upload.wikimedia.org/wikipedia/commons/0/06/Corrientes-oceanicas.gi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pmel.noaa.gov/tao/elnino/la-nina-story.html" TargetMode="External"/><Relationship Id="rId2" Type="http://schemas.openxmlformats.org/officeDocument/2006/relationships/hyperlink" Target="http://www.pmel.noaa.gov/tao/elnino/el-nino-story.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5/5b/Mignard_vierge_raisins.jpg" TargetMode="External"/><Relationship Id="rId2" Type="http://schemas.openxmlformats.org/officeDocument/2006/relationships/hyperlink" Target="http://www.usatoday.com/weather/tg/wetnino/wetnino.htm" TargetMode="Externa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Nd_t_uY0bU4&amp;feature=player_embedded#at=24"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ZpvxGc8EHIA&amp;feature=player_embedded"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environment.gov.au/water/locations/murray-darling-basin/index.html" TargetMode="External"/><Relationship Id="rId2" Type="http://schemas.openxmlformats.org/officeDocument/2006/relationships/hyperlink" Target="http://www.waterforgood.sa.gov.au/rivers-reservoirs-aquifers/river-murray/drought-in-the-murray-darling-basin/" TargetMode="External"/><Relationship Id="rId1" Type="http://schemas.openxmlformats.org/officeDocument/2006/relationships/slideLayout" Target="../slideLayouts/slideLayout1.xml"/><Relationship Id="rId5" Type="http://schemas.openxmlformats.org/officeDocument/2006/relationships/hyperlink" Target="http://articles.latimes.com/2009/oct/25/world/fg-climate-refugees25" TargetMode="External"/><Relationship Id="rId4" Type="http://schemas.openxmlformats.org/officeDocument/2006/relationships/hyperlink" Target="http://www.earthtimes.org/climate/predicted-long-term-drought-horn-africa/276/"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drought.mssl.ucl.ac.uk/drought.html?map=/www/drought/web_pages/drought.map&amp;program=/cgi-bin/mapserv&amp;root=/www/drought2/&amp;map_web_imagepath=/tmp/&amp;map_web_imageurl=/tmp/&amp;map_web_template=/drought.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1844824"/>
            <a:ext cx="7772400" cy="1470025"/>
          </a:xfrm>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descr="http://www.chinasmack.com/wp-content/uploads/2010/03/china-yunnan-drought-06.jpg"/>
          <p:cNvPicPr>
            <a:picLocks noChangeAspect="1" noChangeArrowheads="1"/>
          </p:cNvPicPr>
          <p:nvPr/>
        </p:nvPicPr>
        <p:blipFill>
          <a:blip r:embed="rId2" cstate="print"/>
          <a:srcRect/>
          <a:stretch>
            <a:fillRect/>
          </a:stretch>
        </p:blipFill>
        <p:spPr bwMode="auto">
          <a:xfrm>
            <a:off x="0" y="0"/>
            <a:ext cx="5852160" cy="6858000"/>
          </a:xfrm>
          <a:prstGeom prst="rect">
            <a:avLst/>
          </a:prstGeom>
          <a:noFill/>
        </p:spPr>
      </p:pic>
      <p:pic>
        <p:nvPicPr>
          <p:cNvPr id="1028" name="Picture 4" descr="http://www.accessnorthga.com/img/stories/205103/drought-drip_medium.jpg"/>
          <p:cNvPicPr>
            <a:picLocks noChangeAspect="1" noChangeArrowheads="1"/>
          </p:cNvPicPr>
          <p:nvPr/>
        </p:nvPicPr>
        <p:blipFill>
          <a:blip r:embed="rId3" cstate="print"/>
          <a:srcRect/>
          <a:stretch>
            <a:fillRect/>
          </a:stretch>
        </p:blipFill>
        <p:spPr bwMode="auto">
          <a:xfrm>
            <a:off x="6049838" y="148605"/>
            <a:ext cx="2914650" cy="22002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39942" name="Picture 6" descr="http://www.newmediastudio.org/DataDiscovery/Hurr_ED_Center/Easterly_Waves/Trade_Winds/Trade_Winds_fig02.jpg"/>
          <p:cNvPicPr>
            <a:picLocks noChangeAspect="1" noChangeArrowheads="1"/>
          </p:cNvPicPr>
          <p:nvPr/>
        </p:nvPicPr>
        <p:blipFill>
          <a:blip r:embed="rId2" cstate="print"/>
          <a:srcRect/>
          <a:stretch>
            <a:fillRect/>
          </a:stretch>
        </p:blipFill>
        <p:spPr bwMode="auto">
          <a:xfrm>
            <a:off x="2555776" y="1124744"/>
            <a:ext cx="4010025" cy="457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403648" y="692696"/>
            <a:ext cx="6400800" cy="1752600"/>
          </a:xfrm>
        </p:spPr>
        <p:txBody>
          <a:bodyPr/>
          <a:lstStyle/>
          <a:p>
            <a:r>
              <a:rPr lang="en-GB" dirty="0" smtClean="0"/>
              <a:t>20-30°N</a:t>
            </a:r>
          </a:p>
        </p:txBody>
      </p:sp>
      <p:pic>
        <p:nvPicPr>
          <p:cNvPr id="4" name="Picture 4" descr="global circulation">
            <a:hlinkClick r:id="rId2"/>
          </p:cNvPr>
          <p:cNvPicPr>
            <a:picLocks noChangeAspect="1" noChangeArrowheads="1"/>
          </p:cNvPicPr>
          <p:nvPr/>
        </p:nvPicPr>
        <p:blipFill>
          <a:blip r:embed="rId3" cstate="print"/>
          <a:srcRect/>
          <a:stretch>
            <a:fillRect/>
          </a:stretch>
        </p:blipFill>
        <p:spPr bwMode="auto">
          <a:xfrm>
            <a:off x="5154488" y="1988840"/>
            <a:ext cx="3810000" cy="2933701"/>
          </a:xfrm>
          <a:prstGeom prst="rect">
            <a:avLst/>
          </a:prstGeom>
          <a:noFill/>
        </p:spPr>
      </p:pic>
      <p:pic>
        <p:nvPicPr>
          <p:cNvPr id="6" name="Picture 2" descr="http://www.newmediastudio.org/DataDiscovery/Hurr_ED_Center/Easterly_Waves/Trade_Winds/Trade_Winds_fig03.jpg"/>
          <p:cNvPicPr>
            <a:picLocks noChangeAspect="1" noChangeArrowheads="1"/>
          </p:cNvPicPr>
          <p:nvPr/>
        </p:nvPicPr>
        <p:blipFill>
          <a:blip r:embed="rId4" cstate="print"/>
          <a:srcRect/>
          <a:stretch>
            <a:fillRect/>
          </a:stretch>
        </p:blipFill>
        <p:spPr bwMode="auto">
          <a:xfrm>
            <a:off x="179512" y="1340768"/>
            <a:ext cx="4733925" cy="43053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356992"/>
            <a:ext cx="7772400" cy="1470025"/>
          </a:xfrm>
        </p:spPr>
        <p:txBody>
          <a:bodyPr/>
          <a:lstStyle/>
          <a:p>
            <a:r>
              <a:rPr lang="en-GB" b="1" dirty="0" smtClean="0"/>
              <a:t>effects</a:t>
            </a:r>
            <a:endParaRPr lang="en-GB" b="1" dirty="0"/>
          </a:p>
        </p:txBody>
      </p:sp>
      <p:sp>
        <p:nvSpPr>
          <p:cNvPr id="3" name="Subtitle 2"/>
          <p:cNvSpPr>
            <a:spLocks noGrp="1"/>
          </p:cNvSpPr>
          <p:nvPr>
            <p:ph type="subTitle" idx="1"/>
          </p:nvPr>
        </p:nvSpPr>
        <p:spPr>
          <a:xfrm>
            <a:off x="1331640" y="4869160"/>
            <a:ext cx="6400800" cy="1752600"/>
          </a:xfrm>
        </p:spPr>
        <p:txBody>
          <a:bodyPr/>
          <a:lstStyle/>
          <a:p>
            <a:endParaRPr lang="en-GB" dirty="0"/>
          </a:p>
        </p:txBody>
      </p:sp>
      <p:pic>
        <p:nvPicPr>
          <p:cNvPr id="4" name="Picture 6" descr="Rain Shadow on ABC TV"/>
          <p:cNvPicPr>
            <a:picLocks noChangeAspect="1" noChangeArrowheads="1"/>
          </p:cNvPicPr>
          <p:nvPr/>
        </p:nvPicPr>
        <p:blipFill>
          <a:blip r:embed="rId2" cstate="print"/>
          <a:srcRect/>
          <a:stretch>
            <a:fillRect/>
          </a:stretch>
        </p:blipFill>
        <p:spPr bwMode="auto">
          <a:xfrm>
            <a:off x="2051720" y="836712"/>
            <a:ext cx="4608512" cy="261629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470025"/>
          </a:xfrm>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5060" name="Picture 4" descr="File:Steigungsregen.jpg">
            <a:hlinkClick r:id="rId2"/>
          </p:cNvPr>
          <p:cNvPicPr>
            <a:picLocks noChangeAspect="1" noChangeArrowheads="1"/>
          </p:cNvPicPr>
          <p:nvPr/>
        </p:nvPicPr>
        <p:blipFill>
          <a:blip r:embed="rId3" cstate="print"/>
          <a:srcRect/>
          <a:stretch>
            <a:fillRect/>
          </a:stretch>
        </p:blipFill>
        <p:spPr bwMode="auto">
          <a:xfrm>
            <a:off x="1691680" y="1268760"/>
            <a:ext cx="5829300" cy="43243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8130" name="Picture 2" descr="http://vufa.tdsb.on.ca/~danielle.skuy/Media/rain.jpg"/>
          <p:cNvPicPr>
            <a:picLocks noChangeAspect="1" noChangeArrowheads="1"/>
          </p:cNvPicPr>
          <p:nvPr/>
        </p:nvPicPr>
        <p:blipFill>
          <a:blip r:embed="rId2" cstate="print"/>
          <a:srcRect/>
          <a:stretch>
            <a:fillRect/>
          </a:stretch>
        </p:blipFill>
        <p:spPr bwMode="auto">
          <a:xfrm>
            <a:off x="0" y="0"/>
            <a:ext cx="6588224" cy="3573646"/>
          </a:xfrm>
          <a:prstGeom prst="rect">
            <a:avLst/>
          </a:prstGeom>
          <a:noFill/>
        </p:spPr>
      </p:pic>
      <p:pic>
        <p:nvPicPr>
          <p:cNvPr id="48132" name="Picture 4" descr="http://www.hknature.net/glossary/images/glossary/G5_4%20Rain%20shadow.gif"/>
          <p:cNvPicPr>
            <a:picLocks noChangeAspect="1" noChangeArrowheads="1"/>
          </p:cNvPicPr>
          <p:nvPr/>
        </p:nvPicPr>
        <p:blipFill>
          <a:blip r:embed="rId3" cstate="print"/>
          <a:srcRect/>
          <a:stretch>
            <a:fillRect/>
          </a:stretch>
        </p:blipFill>
        <p:spPr bwMode="auto">
          <a:xfrm>
            <a:off x="3923928" y="3556570"/>
            <a:ext cx="5202434" cy="31127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470025"/>
          </a:xfrm>
        </p:spPr>
        <p:txBody>
          <a:bodyPr/>
          <a:lstStyle/>
          <a:p>
            <a:r>
              <a:rPr lang="en-GB" b="1" dirty="0" err="1" smtClean="0"/>
              <a:t>Continentality</a:t>
            </a:r>
            <a:r>
              <a:rPr lang="en-GB" dirty="0" smtClean="0"/>
              <a:t> (</a:t>
            </a:r>
            <a:r>
              <a:rPr lang="en-GB" sz="3200" dirty="0" smtClean="0"/>
              <a:t>distance from the sea)</a:t>
            </a:r>
            <a:endParaRPr lang="en-GB" sz="3200" dirty="0"/>
          </a:p>
        </p:txBody>
      </p:sp>
      <p:sp>
        <p:nvSpPr>
          <p:cNvPr id="3" name="Subtitle 2"/>
          <p:cNvSpPr>
            <a:spLocks noGrp="1"/>
          </p:cNvSpPr>
          <p:nvPr>
            <p:ph type="subTitle" idx="1"/>
          </p:nvPr>
        </p:nvSpPr>
        <p:spPr/>
        <p:txBody>
          <a:bodyPr/>
          <a:lstStyle/>
          <a:p>
            <a:endParaRPr lang="en-GB"/>
          </a:p>
        </p:txBody>
      </p:sp>
      <p:pic>
        <p:nvPicPr>
          <p:cNvPr id="50180" name="Picture 4" descr="http://maximos62.files.wordpress.com/2011/01/australia-rainfall.jpg"/>
          <p:cNvPicPr>
            <a:picLocks noChangeAspect="1" noChangeArrowheads="1"/>
          </p:cNvPicPr>
          <p:nvPr/>
        </p:nvPicPr>
        <p:blipFill>
          <a:blip r:embed="rId2" cstate="print"/>
          <a:srcRect/>
          <a:stretch>
            <a:fillRect/>
          </a:stretch>
        </p:blipFill>
        <p:spPr bwMode="auto">
          <a:xfrm>
            <a:off x="1979712" y="1556792"/>
            <a:ext cx="5629275" cy="49434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1202" name="Picture 2" descr="http://fc05.deviantart.net/fs71/i/2010/200/6/8/Arid_and_Semi_Arid_Regions_by_R1p_c0rd.jpg"/>
          <p:cNvPicPr>
            <a:picLocks noChangeAspect="1" noChangeArrowheads="1"/>
          </p:cNvPicPr>
          <p:nvPr/>
        </p:nvPicPr>
        <p:blipFill>
          <a:blip r:embed="rId2" cstate="print"/>
          <a:srcRect/>
          <a:stretch>
            <a:fillRect/>
          </a:stretch>
        </p:blipFill>
        <p:spPr bwMode="auto">
          <a:xfrm>
            <a:off x="-684584" y="836712"/>
            <a:ext cx="10693696" cy="899403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7772400" cy="1470025"/>
          </a:xfrm>
        </p:spPr>
        <p:txBody>
          <a:bodyPr/>
          <a:lstStyle/>
          <a:p>
            <a:r>
              <a:rPr lang="en-GB" b="1" dirty="0" smtClean="0"/>
              <a:t>Cold offshore currents</a:t>
            </a:r>
            <a:endParaRPr lang="en-GB" b="1" dirty="0"/>
          </a:p>
        </p:txBody>
      </p:sp>
      <p:sp>
        <p:nvSpPr>
          <p:cNvPr id="3" name="Subtitle 2"/>
          <p:cNvSpPr>
            <a:spLocks noGrp="1"/>
          </p:cNvSpPr>
          <p:nvPr>
            <p:ph type="subTitle" idx="1"/>
          </p:nvPr>
        </p:nvSpPr>
        <p:spPr/>
        <p:txBody>
          <a:bodyPr/>
          <a:lstStyle/>
          <a:p>
            <a:endParaRPr lang="en-GB"/>
          </a:p>
        </p:txBody>
      </p:sp>
      <p:pic>
        <p:nvPicPr>
          <p:cNvPr id="49156" name="Picture 4" descr="http://www.agc.army.mil/publications/elnino/Fig1.gif"/>
          <p:cNvPicPr>
            <a:picLocks noChangeAspect="1" noChangeArrowheads="1"/>
          </p:cNvPicPr>
          <p:nvPr/>
        </p:nvPicPr>
        <p:blipFill>
          <a:blip r:embed="rId2" cstate="print"/>
          <a:srcRect/>
          <a:stretch>
            <a:fillRect/>
          </a:stretch>
        </p:blipFill>
        <p:spPr bwMode="auto">
          <a:xfrm>
            <a:off x="-36512" y="1880320"/>
            <a:ext cx="6048672" cy="4536504"/>
          </a:xfrm>
          <a:prstGeom prst="rect">
            <a:avLst/>
          </a:prstGeom>
          <a:noFill/>
        </p:spPr>
      </p:pic>
      <p:pic>
        <p:nvPicPr>
          <p:cNvPr id="6" name="Picture 2" descr="http://vufa.tdsb.on.ca/~danielle.skuy/Media/cold.jpg"/>
          <p:cNvPicPr>
            <a:picLocks noChangeAspect="1" noChangeArrowheads="1"/>
          </p:cNvPicPr>
          <p:nvPr/>
        </p:nvPicPr>
        <p:blipFill>
          <a:blip r:embed="rId3" cstate="print"/>
          <a:srcRect/>
          <a:stretch>
            <a:fillRect/>
          </a:stretch>
        </p:blipFill>
        <p:spPr bwMode="auto">
          <a:xfrm>
            <a:off x="6012571" y="3284984"/>
            <a:ext cx="3145070" cy="3127251"/>
          </a:xfrm>
          <a:prstGeom prst="rect">
            <a:avLst/>
          </a:prstGeom>
          <a:noFill/>
        </p:spPr>
      </p:pic>
      <p:pic>
        <p:nvPicPr>
          <p:cNvPr id="49158" name="Picture 6" descr="http://wpcontent.answcdn.com/wikipedia/commons/thumb/5/54/South_America_-_Blue_Marble_orthographic.jpg/220px-South_America_-_Blue_Marble_orthographic.jpg"/>
          <p:cNvPicPr>
            <a:picLocks noChangeAspect="1" noChangeArrowheads="1"/>
          </p:cNvPicPr>
          <p:nvPr/>
        </p:nvPicPr>
        <p:blipFill>
          <a:blip r:embed="rId4" cstate="print"/>
          <a:srcRect/>
          <a:stretch>
            <a:fillRect/>
          </a:stretch>
        </p:blipFill>
        <p:spPr bwMode="auto">
          <a:xfrm>
            <a:off x="6868988" y="188640"/>
            <a:ext cx="2095500" cy="29146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28674" name="Picture 2" descr="http://www.pmel.noaa.gov/images/el-nino.jpg"/>
          <p:cNvPicPr>
            <a:picLocks noChangeAspect="1" noChangeArrowheads="1"/>
          </p:cNvPicPr>
          <p:nvPr/>
        </p:nvPicPr>
        <p:blipFill>
          <a:blip r:embed="rId2" cstate="print"/>
          <a:srcRect/>
          <a:stretch>
            <a:fillRect/>
          </a:stretch>
        </p:blipFill>
        <p:spPr bwMode="auto">
          <a:xfrm>
            <a:off x="2195736" y="980728"/>
            <a:ext cx="4286250" cy="32194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34818" name="Picture 2" descr="File:Corrientes-oceanicas.gif">
            <a:hlinkClick r:id="rId2"/>
          </p:cNvPr>
          <p:cNvPicPr>
            <a:picLocks noChangeAspect="1" noChangeArrowheads="1"/>
          </p:cNvPicPr>
          <p:nvPr/>
        </p:nvPicPr>
        <p:blipFill>
          <a:blip r:embed="rId3" cstate="print"/>
          <a:srcRect/>
          <a:stretch>
            <a:fillRect/>
          </a:stretch>
        </p:blipFill>
        <p:spPr bwMode="auto">
          <a:xfrm>
            <a:off x="755576" y="1052736"/>
            <a:ext cx="7620000" cy="3981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Drought</a:t>
            </a:r>
            <a:endParaRPr lang="en-GB" dirty="0"/>
          </a:p>
        </p:txBody>
      </p:sp>
      <p:sp>
        <p:nvSpPr>
          <p:cNvPr id="3" name="Subtitle 2"/>
          <p:cNvSpPr>
            <a:spLocks noGrp="1"/>
          </p:cNvSpPr>
          <p:nvPr>
            <p:ph type="subTitle" idx="1"/>
          </p:nvPr>
        </p:nvSpPr>
        <p:spPr/>
        <p:txBody>
          <a:bodyPr>
            <a:normAutofit fontScale="70000" lnSpcReduction="20000"/>
          </a:bodyPr>
          <a:lstStyle/>
          <a:p>
            <a:r>
              <a:rPr lang="en-GB" dirty="0" smtClean="0"/>
              <a:t>A drought is an extended period of dry weather leading to extremely dry conditions. </a:t>
            </a:r>
          </a:p>
          <a:p>
            <a:endParaRPr lang="en-GB" dirty="0"/>
          </a:p>
          <a:p>
            <a:r>
              <a:rPr lang="en-GB" dirty="0" smtClean="0"/>
              <a:t>The definition of drought depends on the culture defining it. </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7650" name="Picture 2" descr="http://topex-www.jpl.nasa.gov/files/archive/science-elnino/el-nino-la-nina.jpg"/>
          <p:cNvPicPr>
            <a:picLocks noChangeAspect="1" noChangeArrowheads="1"/>
          </p:cNvPicPr>
          <p:nvPr/>
        </p:nvPicPr>
        <p:blipFill>
          <a:blip r:embed="rId2" cstate="print"/>
          <a:srcRect/>
          <a:stretch>
            <a:fillRect/>
          </a:stretch>
        </p:blipFill>
        <p:spPr bwMode="auto">
          <a:xfrm>
            <a:off x="2627784" y="836712"/>
            <a:ext cx="4114800" cy="4762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nvGraphicFramePr>
        <p:xfrm>
          <a:off x="1475656" y="1268760"/>
          <a:ext cx="6096000" cy="1463040"/>
        </p:xfrm>
        <a:graphic>
          <a:graphicData uri="http://schemas.openxmlformats.org/drawingml/2006/table">
            <a:tbl>
              <a:tblPr/>
              <a:tblGrid>
                <a:gridCol w="3048000"/>
                <a:gridCol w="3048000"/>
              </a:tblGrid>
              <a:tr h="0">
                <a:tc>
                  <a:txBody>
                    <a:bodyPr/>
                    <a:lstStyle/>
                    <a:p>
                      <a:endParaRPr lang="en-GB" dirty="0"/>
                    </a:p>
                  </a:txBody>
                  <a:tcPr anchor="ctr">
                    <a:lnL>
                      <a:noFill/>
                    </a:lnL>
                    <a:lnR>
                      <a:noFill/>
                    </a:lnR>
                    <a:lnT>
                      <a:noFill/>
                    </a:lnT>
                    <a:lnB>
                      <a:noFill/>
                    </a:lnB>
                    <a:solidFill>
                      <a:srgbClr val="FFFFFF"/>
                    </a:solidFill>
                  </a:tcPr>
                </a:tc>
                <a:tc>
                  <a:txBody>
                    <a:bodyPr/>
                    <a:lstStyle/>
                    <a:p>
                      <a:r>
                        <a:rPr lang="en-US" i="1" dirty="0"/>
                        <a:t/>
                      </a:r>
                      <a:br>
                        <a:rPr lang="en-US" i="1" dirty="0"/>
                      </a:br>
                      <a:r>
                        <a:rPr lang="en-US" b="1" i="1" dirty="0">
                          <a:hlinkClick r:id="rId2"/>
                        </a:rPr>
                        <a:t>El Niño</a:t>
                      </a:r>
                      <a:r>
                        <a:rPr lang="en-US" i="1" dirty="0"/>
                        <a:t> is characterized by unusually warm ocean </a:t>
                      </a:r>
                      <a:r>
                        <a:rPr lang="en-US" i="1" dirty="0" err="1"/>
                        <a:t>temperatues</a:t>
                      </a:r>
                      <a:r>
                        <a:rPr lang="en-US" i="1" dirty="0"/>
                        <a:t> in the </a:t>
                      </a:r>
                      <a:endParaRPr lang="en-US" i="1" dirty="0" smtClean="0"/>
                    </a:p>
                    <a:p>
                      <a:r>
                        <a:rPr lang="en-US" i="1" dirty="0" smtClean="0"/>
                        <a:t>equatorial </a:t>
                      </a:r>
                      <a:r>
                        <a:rPr lang="en-US" i="1" dirty="0"/>
                        <a:t>Pacific Ocean.</a:t>
                      </a:r>
                      <a:r>
                        <a:rPr lang="en-US" dirty="0"/>
                        <a:t> </a:t>
                      </a:r>
                    </a:p>
                  </a:txBody>
                  <a:tcPr>
                    <a:lnL>
                      <a:noFill/>
                    </a:lnL>
                    <a:lnR>
                      <a:noFill/>
                    </a:lnR>
                    <a:lnT>
                      <a:noFill/>
                    </a:lnT>
                    <a:lnB>
                      <a:noFill/>
                    </a:lnB>
                    <a:solidFill>
                      <a:srgbClr val="FFFFFF"/>
                    </a:solidFill>
                  </a:tcPr>
                </a:tc>
              </a:tr>
            </a:tbl>
          </a:graphicData>
        </a:graphic>
      </p:graphicFrame>
      <p:sp>
        <p:nvSpPr>
          <p:cNvPr id="6" name="Rectangle 5"/>
          <p:cNvSpPr/>
          <p:nvPr/>
        </p:nvSpPr>
        <p:spPr>
          <a:xfrm>
            <a:off x="971600" y="3933056"/>
            <a:ext cx="4572000" cy="923330"/>
          </a:xfrm>
          <a:prstGeom prst="rect">
            <a:avLst/>
          </a:prstGeom>
        </p:spPr>
        <p:txBody>
          <a:bodyPr>
            <a:spAutoFit/>
          </a:bodyPr>
          <a:lstStyle/>
          <a:p>
            <a:pPr algn="ctr"/>
            <a:r>
              <a:rPr lang="en-US" b="1" i="1" dirty="0" smtClean="0">
                <a:hlinkClick r:id="rId3"/>
              </a:rPr>
              <a:t>La Niña</a:t>
            </a:r>
            <a:r>
              <a:rPr lang="en-US" i="1" dirty="0" smtClean="0"/>
              <a:t> is characterized by unusually cold ocean temperatures in the</a:t>
            </a:r>
            <a:r>
              <a:rPr lang="en-US" i="1" baseline="0" dirty="0" smtClean="0"/>
              <a:t> e</a:t>
            </a:r>
            <a:r>
              <a:rPr lang="en-US" i="1" dirty="0" smtClean="0"/>
              <a:t>quatorial Pacific Ocean.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normAutofit fontScale="92500" lnSpcReduction="10000"/>
          </a:bodyPr>
          <a:lstStyle/>
          <a:p>
            <a:r>
              <a:rPr lang="en-US" dirty="0" smtClean="0"/>
              <a:t>What causes the Southern Oscillation cycle, which has a direct relationship to the El Nino - La Nina event cycle is still unknown.</a:t>
            </a:r>
            <a:endParaRPr lang="en-GB" dirty="0" smtClean="0"/>
          </a:p>
          <a:p>
            <a:endParaRPr lang="en-GB" dirty="0"/>
          </a:p>
        </p:txBody>
      </p:sp>
      <p:sp>
        <p:nvSpPr>
          <p:cNvPr id="4" name="Rectangle 3"/>
          <p:cNvSpPr/>
          <p:nvPr/>
        </p:nvSpPr>
        <p:spPr>
          <a:xfrm>
            <a:off x="2123728" y="620688"/>
            <a:ext cx="4572000" cy="2862322"/>
          </a:xfrm>
          <a:prstGeom prst="rect">
            <a:avLst/>
          </a:prstGeom>
        </p:spPr>
        <p:txBody>
          <a:bodyPr>
            <a:spAutoFit/>
          </a:bodyPr>
          <a:lstStyle/>
          <a:p>
            <a:r>
              <a:rPr lang="en-US" b="1" i="1" dirty="0" smtClean="0"/>
              <a:t>What causes these fluctuations?</a:t>
            </a:r>
            <a:r>
              <a:rPr lang="en-US" b="1" dirty="0" smtClean="0"/>
              <a:t> </a:t>
            </a:r>
          </a:p>
          <a:p>
            <a:r>
              <a:rPr lang="en-US" dirty="0" smtClean="0"/>
              <a:t>They are connected with the climate phenomenon called the Southern Oscillation, a major air pressure shift between the Asian and east Pacific regions whose best-known extremes are El Niño events. The Southern Oscillation (strength and direction) is measured by a simple index, the SOI. </a:t>
            </a:r>
          </a:p>
          <a:p>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395536" y="1268760"/>
            <a:ext cx="4572000" cy="2585323"/>
          </a:xfrm>
          <a:prstGeom prst="rect">
            <a:avLst/>
          </a:prstGeom>
        </p:spPr>
        <p:txBody>
          <a:bodyPr>
            <a:spAutoFit/>
          </a:bodyPr>
          <a:lstStyle/>
          <a:p>
            <a:r>
              <a:rPr lang="en-US" dirty="0" smtClean="0"/>
              <a:t>Rural productivity, especially in Queensland and New South Wales, is linked to the </a:t>
            </a:r>
            <a:r>
              <a:rPr lang="en-US" dirty="0" err="1" smtClean="0"/>
              <a:t>behaviour</a:t>
            </a:r>
            <a:r>
              <a:rPr lang="en-US" dirty="0" smtClean="0"/>
              <a:t> of the Southern Oscillation. The graph opposite shows how Australia's wheat yield, (</a:t>
            </a:r>
            <a:r>
              <a:rPr lang="en-US" i="1" dirty="0" smtClean="0"/>
              <a:t>with the trend over time removed</a:t>
            </a:r>
            <a:r>
              <a:rPr lang="en-US" dirty="0" smtClean="0"/>
              <a:t>), has fluctuated with variations in the Southern Oscillation. Negative phases in the oscillation (drier periods) tend to have been linked with reduced wheat crops, and vice versa. </a:t>
            </a:r>
            <a:endParaRPr lang="en-GB" dirty="0"/>
          </a:p>
        </p:txBody>
      </p:sp>
      <p:pic>
        <p:nvPicPr>
          <p:cNvPr id="37890" name="Picture 2" descr="southern oscillation graph"/>
          <p:cNvPicPr>
            <a:picLocks noChangeAspect="1" noChangeArrowheads="1"/>
          </p:cNvPicPr>
          <p:nvPr/>
        </p:nvPicPr>
        <p:blipFill>
          <a:blip r:embed="rId2" cstate="print"/>
          <a:srcRect/>
          <a:stretch>
            <a:fillRect/>
          </a:stretch>
        </p:blipFill>
        <p:spPr bwMode="auto">
          <a:xfrm>
            <a:off x="4860032" y="1484784"/>
            <a:ext cx="3821823" cy="2735958"/>
          </a:xfrm>
          <a:prstGeom prst="rect">
            <a:avLst/>
          </a:prstGeom>
          <a:noFill/>
        </p:spPr>
      </p:pic>
      <p:sp>
        <p:nvSpPr>
          <p:cNvPr id="6" name="Rectangle 5"/>
          <p:cNvSpPr/>
          <p:nvPr/>
        </p:nvSpPr>
        <p:spPr>
          <a:xfrm>
            <a:off x="539552" y="4437112"/>
            <a:ext cx="4572000" cy="646331"/>
          </a:xfrm>
          <a:prstGeom prst="rect">
            <a:avLst/>
          </a:prstGeom>
        </p:spPr>
        <p:txBody>
          <a:bodyPr>
            <a:spAutoFit/>
          </a:bodyPr>
          <a:lstStyle/>
          <a:p>
            <a:r>
              <a:rPr lang="en-US" dirty="0" smtClean="0"/>
              <a:t>Tourism is another industry vulnerable to large swings in seasonal climate. </a:t>
            </a:r>
            <a:endParaRPr lang="en-GB" dirty="0"/>
          </a:p>
        </p:txBody>
      </p:sp>
      <p:sp>
        <p:nvSpPr>
          <p:cNvPr id="7" name="Rectangle 6"/>
          <p:cNvSpPr/>
          <p:nvPr/>
        </p:nvSpPr>
        <p:spPr>
          <a:xfrm>
            <a:off x="683568" y="5517232"/>
            <a:ext cx="4572000" cy="923330"/>
          </a:xfrm>
          <a:prstGeom prst="rect">
            <a:avLst/>
          </a:prstGeom>
        </p:spPr>
        <p:txBody>
          <a:bodyPr>
            <a:spAutoFit/>
          </a:bodyPr>
          <a:lstStyle/>
          <a:p>
            <a:r>
              <a:rPr lang="en-US" dirty="0" smtClean="0"/>
              <a:t>What causes the Southern Oscillation cycle, which has a direct relationship to the El Nino - La Nina event cycle is still unknown.</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988840"/>
            <a:ext cx="7772400" cy="1470025"/>
          </a:xfrm>
        </p:spPr>
        <p:txBody>
          <a:bodyPr/>
          <a:lstStyle/>
          <a:p>
            <a:r>
              <a:rPr lang="en-GB" dirty="0" smtClean="0">
                <a:hlinkClick r:id="rId2"/>
              </a:rPr>
              <a:t>El Niño</a:t>
            </a:r>
            <a:endParaRPr lang="en-GB" dirty="0"/>
          </a:p>
        </p:txBody>
      </p:sp>
      <p:sp>
        <p:nvSpPr>
          <p:cNvPr id="3" name="Subtitle 2"/>
          <p:cNvSpPr>
            <a:spLocks noGrp="1"/>
          </p:cNvSpPr>
          <p:nvPr>
            <p:ph type="subTitle" idx="1"/>
          </p:nvPr>
        </p:nvSpPr>
        <p:spPr/>
        <p:txBody>
          <a:bodyPr/>
          <a:lstStyle/>
          <a:p>
            <a:endParaRPr lang="en-GB" dirty="0"/>
          </a:p>
        </p:txBody>
      </p:sp>
      <p:pic>
        <p:nvPicPr>
          <p:cNvPr id="5" name="Picture 2" descr="File:Mignard vierge raisins.jpg">
            <a:hlinkClick r:id="rId3"/>
          </p:cNvPr>
          <p:cNvPicPr>
            <a:picLocks noChangeAspect="1" noChangeArrowheads="1"/>
          </p:cNvPicPr>
          <p:nvPr/>
        </p:nvPicPr>
        <p:blipFill>
          <a:blip r:embed="rId4" cstate="print"/>
          <a:srcRect/>
          <a:stretch>
            <a:fillRect/>
          </a:stretch>
        </p:blipFill>
        <p:spPr bwMode="auto">
          <a:xfrm>
            <a:off x="179512" y="0"/>
            <a:ext cx="4267200" cy="57054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36866" name="Picture 2" descr="global effected by El Nino"/>
          <p:cNvPicPr>
            <a:picLocks noChangeAspect="1" noChangeArrowheads="1"/>
          </p:cNvPicPr>
          <p:nvPr/>
        </p:nvPicPr>
        <p:blipFill>
          <a:blip r:embed="rId2" cstate="print"/>
          <a:srcRect/>
          <a:stretch>
            <a:fillRect/>
          </a:stretch>
        </p:blipFill>
        <p:spPr bwMode="auto">
          <a:xfrm>
            <a:off x="4211960" y="3068960"/>
            <a:ext cx="3181350" cy="1847851"/>
          </a:xfrm>
          <a:prstGeom prst="rect">
            <a:avLst/>
          </a:prstGeom>
          <a:noFill/>
        </p:spPr>
      </p:pic>
      <p:pic>
        <p:nvPicPr>
          <p:cNvPr id="36868" name="Picture 4" descr="home of El Nino"/>
          <p:cNvPicPr>
            <a:picLocks noChangeAspect="1" noChangeArrowheads="1"/>
          </p:cNvPicPr>
          <p:nvPr/>
        </p:nvPicPr>
        <p:blipFill>
          <a:blip r:embed="rId3" cstate="print"/>
          <a:srcRect/>
          <a:stretch>
            <a:fillRect/>
          </a:stretch>
        </p:blipFill>
        <p:spPr bwMode="auto">
          <a:xfrm>
            <a:off x="1691680" y="1124744"/>
            <a:ext cx="1504950" cy="22860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1043608" y="620688"/>
            <a:ext cx="7056784" cy="4401205"/>
          </a:xfrm>
          <a:prstGeom prst="rect">
            <a:avLst/>
          </a:prstGeom>
        </p:spPr>
        <p:txBody>
          <a:bodyPr wrap="square">
            <a:spAutoFit/>
          </a:bodyPr>
          <a:lstStyle/>
          <a:p>
            <a:r>
              <a:rPr lang="en-US" sz="2800" dirty="0" smtClean="0"/>
              <a:t>El Niño refers to the irregular warming in the sea surface temperatures from the coasts of Peru and Ecuador to the equatorial central Pacific. This causes a disruption of the ocean-atmosphere system in the tropical Pacific having important consequences for weather around the globe. This phenomenon is not totally predictable but on average occurs once every four years. It usually lasts for about 18 months after it begins. </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371600" y="1124744"/>
            <a:ext cx="6400800" cy="4514056"/>
          </a:xfrm>
        </p:spPr>
        <p:txBody>
          <a:bodyPr>
            <a:normAutofit fontScale="85000" lnSpcReduction="10000"/>
          </a:bodyPr>
          <a:lstStyle/>
          <a:p>
            <a:r>
              <a:rPr lang="en-US" dirty="0" smtClean="0"/>
              <a:t>Among these consequences are increased rainfall across the southern tier of the US and in Peru, which has caused destructive flooding, and drought in the West Pacific, sometimes associated with devastating brush fires in Australia. </a:t>
            </a:r>
          </a:p>
          <a:p>
            <a:endParaRPr lang="en-US" dirty="0"/>
          </a:p>
          <a:p>
            <a:r>
              <a:rPr lang="en-US" dirty="0" smtClean="0"/>
              <a:t>Observations of conditions in the tropical Pacific are considered essential for the prediction of short term (a few months to 1 year) climate variations.</a:t>
            </a:r>
            <a:endParaRPr lang="en-GB" dirty="0"/>
          </a:p>
        </p:txBody>
      </p:sp>
      <p:sp>
        <p:nvSpPr>
          <p:cNvPr id="4" name="Rectangle 3"/>
          <p:cNvSpPr/>
          <p:nvPr/>
        </p:nvSpPr>
        <p:spPr>
          <a:xfrm>
            <a:off x="2267744" y="1196752"/>
            <a:ext cx="4572000" cy="646331"/>
          </a:xfrm>
          <a:prstGeom prst="rect">
            <a:avLst/>
          </a:prstGeom>
        </p:spPr>
        <p:txBody>
          <a:bodyPr>
            <a:spAutoFit/>
          </a:bodyPr>
          <a:lstStyle/>
          <a:p>
            <a:endParaRPr lang="en-US" dirty="0"/>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2856"/>
            <a:ext cx="7772400" cy="1470025"/>
          </a:xfrm>
        </p:spPr>
        <p:txBody>
          <a:bodyPr>
            <a:noAutofit/>
          </a:bodyPr>
          <a:lstStyle/>
          <a:p>
            <a:r>
              <a:rPr lang="en-US" sz="3200" dirty="0"/>
              <a:t>A</a:t>
            </a:r>
            <a:r>
              <a:rPr lang="en-US" sz="3200" dirty="0" smtClean="0"/>
              <a:t> network of buoys </a:t>
            </a:r>
            <a:br>
              <a:rPr lang="en-US" sz="3200" dirty="0" smtClean="0"/>
            </a:br>
            <a:r>
              <a:rPr lang="en-US" sz="3200" dirty="0" smtClean="0"/>
              <a:t>which measure </a:t>
            </a:r>
            <a:br>
              <a:rPr lang="en-US" sz="3200" dirty="0" smtClean="0"/>
            </a:br>
            <a:r>
              <a:rPr lang="en-US" sz="3200" dirty="0" smtClean="0"/>
              <a:t>temperature, </a:t>
            </a:r>
            <a:br>
              <a:rPr lang="en-US" sz="3200" dirty="0" smtClean="0"/>
            </a:br>
            <a:r>
              <a:rPr lang="en-US" sz="3200" dirty="0" smtClean="0"/>
              <a:t>currents and winds in the equatorial band provide necessary data. </a:t>
            </a:r>
            <a:br>
              <a:rPr lang="en-US" sz="3200" dirty="0" smtClean="0"/>
            </a:br>
            <a:r>
              <a:rPr lang="en-US" sz="3200" dirty="0" smtClean="0"/>
              <a:t/>
            </a:r>
            <a:br>
              <a:rPr lang="en-US" sz="3200" dirty="0" smtClean="0"/>
            </a:br>
            <a:r>
              <a:rPr lang="en-US" sz="3200" dirty="0" smtClean="0"/>
              <a:t>These buoys daily transmit data which are available to researchers and forecasters around the world in real time.</a:t>
            </a:r>
            <a:endParaRPr lang="en-GB" sz="3200" dirty="0"/>
          </a:p>
        </p:txBody>
      </p:sp>
      <p:sp>
        <p:nvSpPr>
          <p:cNvPr id="3" name="Subtitle 2"/>
          <p:cNvSpPr>
            <a:spLocks noGrp="1"/>
          </p:cNvSpPr>
          <p:nvPr>
            <p:ph type="subTitle" idx="1"/>
          </p:nvPr>
        </p:nvSpPr>
        <p:spPr>
          <a:xfrm>
            <a:off x="2123728" y="3933056"/>
            <a:ext cx="6400800" cy="1752600"/>
          </a:xfrm>
        </p:spPr>
        <p:txBody>
          <a:bodyPr/>
          <a:lstStyle/>
          <a:p>
            <a:endParaRPr lang="en-GB" dirty="0"/>
          </a:p>
        </p:txBody>
      </p:sp>
      <p:pic>
        <p:nvPicPr>
          <p:cNvPr id="30722" name="Picture 2" descr="http://www.getitdeveloped.com/wp-content/uploads/2011/04/buoys_portfolio.jpg"/>
          <p:cNvPicPr>
            <a:picLocks noChangeAspect="1" noChangeArrowheads="1"/>
          </p:cNvPicPr>
          <p:nvPr/>
        </p:nvPicPr>
        <p:blipFill>
          <a:blip r:embed="rId2" cstate="print"/>
          <a:srcRect/>
          <a:stretch>
            <a:fillRect/>
          </a:stretch>
        </p:blipFill>
        <p:spPr bwMode="auto">
          <a:xfrm>
            <a:off x="5580112" y="332656"/>
            <a:ext cx="3394662" cy="15841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3568" y="404664"/>
            <a:ext cx="7704856" cy="5693866"/>
          </a:xfrm>
          <a:prstGeom prst="rect">
            <a:avLst/>
          </a:prstGeom>
        </p:spPr>
        <p:txBody>
          <a:bodyPr wrap="square">
            <a:spAutoFit/>
          </a:bodyPr>
          <a:lstStyle/>
          <a:p>
            <a:r>
              <a:rPr lang="en-US" sz="2800" dirty="0" smtClean="0"/>
              <a:t>The El Niño of 1982-83 was responsible for the loss of nearly 2,000 lives and displacement of hundreds of thousands from their homes. </a:t>
            </a:r>
          </a:p>
          <a:p>
            <a:endParaRPr lang="en-US" sz="2800" dirty="0"/>
          </a:p>
          <a:p>
            <a:r>
              <a:rPr lang="en-US" sz="2800" dirty="0" smtClean="0"/>
              <a:t>The losses were caused by droughts and fires in Australia, Southern Africa, Central America, Indonesia, the Philippines, South America and India. </a:t>
            </a:r>
          </a:p>
          <a:p>
            <a:endParaRPr lang="en-US" sz="2800" dirty="0"/>
          </a:p>
          <a:p>
            <a:r>
              <a:rPr lang="en-US" sz="2800" dirty="0" smtClean="0"/>
              <a:t>There were floods in the USA, Gulf of Mexico, Peru, Ecuador, Bolivia and Cuba. </a:t>
            </a:r>
          </a:p>
          <a:p>
            <a:endParaRPr lang="en-US" sz="2800" dirty="0"/>
          </a:p>
          <a:p>
            <a:r>
              <a:rPr lang="en-US" sz="2800" dirty="0" smtClean="0"/>
              <a:t>More hurricanes than usual affected  Hawaii and Tahiti.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836712"/>
            <a:ext cx="7772400" cy="1470025"/>
          </a:xfrm>
        </p:spPr>
        <p:txBody>
          <a:bodyPr/>
          <a:lstStyle/>
          <a:p>
            <a:r>
              <a:rPr lang="en-GB" dirty="0" smtClean="0"/>
              <a:t>In the UK</a:t>
            </a:r>
            <a:endParaRPr lang="en-GB" dirty="0"/>
          </a:p>
        </p:txBody>
      </p:sp>
      <p:sp>
        <p:nvSpPr>
          <p:cNvPr id="3" name="Subtitle 2"/>
          <p:cNvSpPr>
            <a:spLocks noGrp="1"/>
          </p:cNvSpPr>
          <p:nvPr>
            <p:ph type="subTitle" idx="1"/>
          </p:nvPr>
        </p:nvSpPr>
        <p:spPr>
          <a:xfrm>
            <a:off x="1331640" y="2780928"/>
            <a:ext cx="6400800" cy="2497832"/>
          </a:xfrm>
        </p:spPr>
        <p:txBody>
          <a:bodyPr>
            <a:normAutofit fontScale="70000" lnSpcReduction="20000"/>
          </a:bodyPr>
          <a:lstStyle/>
          <a:p>
            <a:r>
              <a:rPr lang="en-GB" dirty="0" smtClean="0">
                <a:solidFill>
                  <a:schemeClr val="tx1"/>
                </a:solidFill>
              </a:rPr>
              <a:t>Absolute drought</a:t>
            </a:r>
            <a:r>
              <a:rPr lang="en-GB" dirty="0" smtClean="0"/>
              <a:t>: A period of at least 15 consecutive days with less than 0.2 mm of rainfall.</a:t>
            </a:r>
          </a:p>
          <a:p>
            <a:endParaRPr lang="en-GB" dirty="0" smtClean="0"/>
          </a:p>
          <a:p>
            <a:r>
              <a:rPr lang="en-GB" dirty="0" smtClean="0">
                <a:solidFill>
                  <a:schemeClr val="tx1"/>
                </a:solidFill>
              </a:rPr>
              <a:t>Partial drought</a:t>
            </a:r>
            <a:r>
              <a:rPr lang="en-GB" dirty="0" smtClean="0"/>
              <a:t>: A period of at least 29 consecutive days with less than 0.2 mm days during which the average daily rainfall does not exceed 0.2 mm. </a:t>
            </a:r>
            <a:endParaRPr lang="en-GB" dirty="0"/>
          </a:p>
        </p:txBody>
      </p:sp>
      <p:pic>
        <p:nvPicPr>
          <p:cNvPr id="52226" name="Picture 2" descr="http://assets.knowledge.allianz.com/img/uk_profile_drought_9970.jpg"/>
          <p:cNvPicPr>
            <a:picLocks noChangeAspect="1" noChangeArrowheads="1"/>
          </p:cNvPicPr>
          <p:nvPr/>
        </p:nvPicPr>
        <p:blipFill>
          <a:blip r:embed="rId2" cstate="print"/>
          <a:srcRect/>
          <a:stretch>
            <a:fillRect/>
          </a:stretch>
        </p:blipFill>
        <p:spPr bwMode="auto">
          <a:xfrm>
            <a:off x="0" y="0"/>
            <a:ext cx="3240360" cy="2080966"/>
          </a:xfrm>
          <a:prstGeom prst="rect">
            <a:avLst/>
          </a:prstGeom>
          <a:noFill/>
        </p:spPr>
      </p:pic>
      <p:pic>
        <p:nvPicPr>
          <p:cNvPr id="52228" name="Picture 4" descr="http://www.independent.co.uk/multimedia/dynamic/00606/drought_606702s.jpg"/>
          <p:cNvPicPr>
            <a:picLocks noChangeAspect="1" noChangeArrowheads="1"/>
          </p:cNvPicPr>
          <p:nvPr/>
        </p:nvPicPr>
        <p:blipFill>
          <a:blip r:embed="rId3" cstate="print"/>
          <a:srcRect/>
          <a:stretch>
            <a:fillRect/>
          </a:stretch>
        </p:blipFill>
        <p:spPr bwMode="auto">
          <a:xfrm>
            <a:off x="5868144" y="0"/>
            <a:ext cx="3275856" cy="223885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Drought in the Horn of Africa</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Horn of Africa Drought</a:t>
            </a:r>
            <a:endParaRPr lang="en-GB" dirty="0"/>
          </a:p>
        </p:txBody>
      </p:sp>
      <p:sp>
        <p:nvSpPr>
          <p:cNvPr id="3" name="Subtitle 2"/>
          <p:cNvSpPr>
            <a:spLocks noGrp="1"/>
          </p:cNvSpPr>
          <p:nvPr>
            <p:ph type="subTitle" idx="1"/>
          </p:nvPr>
        </p:nvSpPr>
        <p:spPr>
          <a:xfrm>
            <a:off x="1371600" y="3886200"/>
            <a:ext cx="6400800" cy="2063080"/>
          </a:xfrm>
        </p:spPr>
        <p:txBody>
          <a:bodyPr>
            <a:normAutofit fontScale="47500" lnSpcReduction="20000"/>
          </a:bodyPr>
          <a:lstStyle/>
          <a:p>
            <a:r>
              <a:rPr lang="en-US" dirty="0" smtClean="0"/>
              <a:t>Drought exists as a chronic long-term problem within the Horn of Africa.  Countries such as Ethiopia, Kenya, and Somalia, have severed from regular and repeated drought for the last 30 years. As a result many suffer from hunger and malnutrition and up to 17 million rely on daily food aid just to survive. Regular famine disasters hit the area affecting millions. The persistent drought also contributes significantly to the lack of development and poverty within the region, but the picture is complex with many interconnected factors.</a:t>
            </a:r>
            <a:r>
              <a:rPr lang="en-US" b="1" dirty="0" smtClean="0"/>
              <a:t/>
            </a:r>
            <a:br>
              <a:rPr lang="en-US" b="1" dirty="0" smtClean="0"/>
            </a:br>
            <a:r>
              <a:rPr lang="en-US" dirty="0" smtClean="0"/>
              <a:t/>
            </a:r>
            <a:br>
              <a:rPr lang="en-US" dirty="0" smtClean="0"/>
            </a:br>
            <a:r>
              <a:rPr lang="en-US" dirty="0" smtClean="0"/>
              <a:t> </a:t>
            </a:r>
            <a:r>
              <a:rPr lang="en-GB" b="1" dirty="0" smtClean="0"/>
              <a:t/>
            </a:r>
            <a:br>
              <a:rPr lang="en-GB" b="1" dirty="0" smtClean="0"/>
            </a:b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467544" y="2996952"/>
            <a:ext cx="8064896" cy="4370040"/>
          </a:xfrm>
        </p:spPr>
        <p:txBody>
          <a:bodyPr>
            <a:normAutofit lnSpcReduction="10000"/>
          </a:bodyPr>
          <a:lstStyle/>
          <a:p>
            <a:r>
              <a:rPr lang="en-US" dirty="0" smtClean="0"/>
              <a:t>The Horn of Africa drought is a good example the consequences of a natural event can be exacerbated by the inability of a people and region to cope; the people of the Horn of Africa are among the most vulnerable in the world. In addition, we can also see how human actions, particularly those linked to climate change, can worsen the magnitude of natural disasters.</a:t>
            </a:r>
            <a:r>
              <a:rPr lang="en-US" b="1" dirty="0" smtClean="0"/>
              <a:t/>
            </a:r>
            <a:br>
              <a:rPr lang="en-US" b="1" dirty="0" smtClean="0"/>
            </a:br>
            <a:endParaRPr lang="en-GB" dirty="0"/>
          </a:p>
        </p:txBody>
      </p:sp>
      <p:pic>
        <p:nvPicPr>
          <p:cNvPr id="4098" name="Picture 2" descr="http://www.ndmc.gov.za/Portals/0/images/SiteImages/drought.gif"/>
          <p:cNvPicPr>
            <a:picLocks noChangeAspect="1" noChangeArrowheads="1"/>
          </p:cNvPicPr>
          <p:nvPr/>
        </p:nvPicPr>
        <p:blipFill>
          <a:blip r:embed="rId2" cstate="print"/>
          <a:srcRect/>
          <a:stretch>
            <a:fillRect/>
          </a:stretch>
        </p:blipFill>
        <p:spPr bwMode="auto">
          <a:xfrm>
            <a:off x="3203848" y="0"/>
            <a:ext cx="2628900" cy="298132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475656" y="548680"/>
            <a:ext cx="6400800" cy="3960440"/>
          </a:xfrm>
        </p:spPr>
        <p:txBody>
          <a:bodyPr>
            <a:normAutofit fontScale="77500" lnSpcReduction="20000"/>
          </a:bodyPr>
          <a:lstStyle/>
          <a:p>
            <a:r>
              <a:rPr lang="en-US" i="1" dirty="0" smtClean="0"/>
              <a:t>The MDB case study provides a good contrast to drought in the Horn of Africa because, whilst the effects are undeniably significant, the widespread famine disasters associated with the Horn of Africa are not a problem in Australia. Basically the people are less vulnerable and much better able to manage the risks. However, through the attempts made to manage water resources within the MDB people have frequently exacerbated the problems.</a:t>
            </a:r>
            <a:r>
              <a:rPr lang="en-US" b="1" dirty="0" smtClean="0"/>
              <a:t/>
            </a:r>
            <a:br>
              <a:rPr lang="en-US" b="1" dirty="0" smtClean="0"/>
            </a:br>
            <a:endParaRPr lang="en-GB" dirty="0"/>
          </a:p>
        </p:txBody>
      </p:sp>
      <p:pic>
        <p:nvPicPr>
          <p:cNvPr id="2050" name="Picture 2" descr="http://bjmirror0810.files.wordpress.com/2010/07/drought3.jpg"/>
          <p:cNvPicPr>
            <a:picLocks noChangeAspect="1" noChangeArrowheads="1"/>
          </p:cNvPicPr>
          <p:nvPr/>
        </p:nvPicPr>
        <p:blipFill>
          <a:blip r:embed="rId2" cstate="print"/>
          <a:srcRect/>
          <a:stretch>
            <a:fillRect/>
          </a:stretch>
        </p:blipFill>
        <p:spPr bwMode="auto">
          <a:xfrm>
            <a:off x="4355976" y="4077072"/>
            <a:ext cx="3810000" cy="2105026"/>
          </a:xfrm>
          <a:prstGeom prst="rect">
            <a:avLst/>
          </a:prstGeom>
          <a:noFill/>
        </p:spPr>
      </p:pic>
      <p:pic>
        <p:nvPicPr>
          <p:cNvPr id="2054" name="Picture 6" descr="http://us.123rf.com/400wm/400/400/megnomad/megnomad1005/megnomad100500015/6972583-an-illustration-depicting-drought-in-australia.jpg"/>
          <p:cNvPicPr>
            <a:picLocks noChangeAspect="1" noChangeArrowheads="1"/>
          </p:cNvPicPr>
          <p:nvPr/>
        </p:nvPicPr>
        <p:blipFill>
          <a:blip r:embed="rId3" cstate="print"/>
          <a:srcRect/>
          <a:stretch>
            <a:fillRect/>
          </a:stretch>
        </p:blipFill>
        <p:spPr bwMode="auto">
          <a:xfrm>
            <a:off x="827584" y="3789040"/>
            <a:ext cx="3096344" cy="263189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hlinkClick r:id="rId2"/>
              </a:rPr>
              <a:t>Australian drought hits food bowl (the Murray-Darling Basin)</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smtClean="0"/>
              <a:t>Australian officials have warned the El Nino weather pattern could worsen the drought in an area known as the country's food bowl.</a:t>
            </a:r>
            <a:br>
              <a:rPr lang="en-US" sz="3100" dirty="0" smtClean="0"/>
            </a:br>
            <a:r>
              <a:rPr lang="en-US" sz="3100" dirty="0" smtClean="0"/>
              <a:t> </a:t>
            </a:r>
            <a:br>
              <a:rPr lang="en-US" sz="3100" dirty="0" smtClean="0"/>
            </a:br>
            <a:r>
              <a:rPr lang="en-US" sz="3100" dirty="0" smtClean="0"/>
              <a:t>The Murray Darling basin, which produces 40 per cent of Australia's food, has suffered from a drought for nine years. </a:t>
            </a:r>
            <a:r>
              <a:rPr lang="en-US" dirty="0" smtClean="0"/>
              <a:t/>
            </a:r>
            <a:br>
              <a:rPr lang="en-US" dirty="0" smtClean="0"/>
            </a:br>
            <a:r>
              <a:rPr lang="en-US" dirty="0" smtClean="0"/>
              <a:t/>
            </a:r>
            <a:br>
              <a:rPr lang="en-US" dirty="0" smtClean="0"/>
            </a:br>
            <a:endParaRPr lang="en-GB" dirty="0"/>
          </a:p>
        </p:txBody>
      </p:sp>
      <p:sp>
        <p:nvSpPr>
          <p:cNvPr id="3" name="Subtitle 2"/>
          <p:cNvSpPr>
            <a:spLocks noGrp="1"/>
          </p:cNvSpPr>
          <p:nvPr>
            <p:ph type="subTitle" idx="1"/>
          </p:nvPr>
        </p:nvSpPr>
        <p:spPr/>
        <p:txBody>
          <a:bodyPr/>
          <a:lstStyle/>
          <a:p>
            <a:endParaRPr lang="en-GB" dirty="0"/>
          </a:p>
        </p:txBody>
      </p:sp>
      <p:pic>
        <p:nvPicPr>
          <p:cNvPr id="6146" name="Picture 2" descr="SchNEWS 2020 Vision: Climate Dundee explains name change - &quot;The crocs have all croaked...&quot;"/>
          <p:cNvPicPr>
            <a:picLocks noChangeAspect="1" noChangeArrowheads="1"/>
          </p:cNvPicPr>
          <p:nvPr/>
        </p:nvPicPr>
        <p:blipFill>
          <a:blip r:embed="rId2" cstate="print"/>
          <a:srcRect/>
          <a:stretch>
            <a:fillRect/>
          </a:stretch>
        </p:blipFill>
        <p:spPr bwMode="auto">
          <a:xfrm>
            <a:off x="3275856" y="4102571"/>
            <a:ext cx="2857500" cy="19907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normAutofit/>
          </a:bodyPr>
          <a:lstStyle/>
          <a:p>
            <a:r>
              <a:rPr lang="en-GB" b="1" dirty="0" smtClean="0"/>
              <a:t>Murray-Darling Basin Drought</a:t>
            </a:r>
            <a:br>
              <a:rPr lang="en-GB" b="1" dirty="0" smtClean="0"/>
            </a:br>
            <a:endParaRPr lang="en-GB" dirty="0"/>
          </a:p>
        </p:txBody>
      </p:sp>
      <p:sp>
        <p:nvSpPr>
          <p:cNvPr id="3" name="Subtitle 2"/>
          <p:cNvSpPr>
            <a:spLocks noGrp="1"/>
          </p:cNvSpPr>
          <p:nvPr>
            <p:ph type="subTitle" idx="1"/>
          </p:nvPr>
        </p:nvSpPr>
        <p:spPr>
          <a:xfrm>
            <a:off x="611560" y="1340768"/>
            <a:ext cx="7920880" cy="2857872"/>
          </a:xfrm>
        </p:spPr>
        <p:txBody>
          <a:bodyPr>
            <a:normAutofit fontScale="70000" lnSpcReduction="20000"/>
          </a:bodyPr>
          <a:lstStyle/>
          <a:p>
            <a:r>
              <a:rPr lang="en-US" dirty="0" smtClean="0"/>
              <a:t>By mid 2008 the BBC were describing the drought in the Murray-Darling Basin (known as </a:t>
            </a:r>
            <a:r>
              <a:rPr lang="en-US" dirty="0" err="1" smtClean="0"/>
              <a:t>Australias</a:t>
            </a:r>
            <a:r>
              <a:rPr lang="en-US" dirty="0" smtClean="0"/>
              <a:t> food-bowl) as the worst in 100 years. The issues are complex with climate change cited as a major cause. However decades of mismanagement mean that the water within the rivers is over-allocated at 130%, even in a good year. The impacts are evident, with farming communities devastated, frequent wildfires and valuable ecosystems on the brink of environmental collapse.</a:t>
            </a:r>
            <a:r>
              <a:rPr lang="en-US" b="1" dirty="0" smtClean="0"/>
              <a:t/>
            </a:r>
            <a:br>
              <a:rPr lang="en-US" b="1" dirty="0" smtClean="0"/>
            </a:br>
            <a:r>
              <a:rPr lang="en-US" b="1" dirty="0" smtClean="0"/>
              <a:t/>
            </a:r>
            <a:br>
              <a:rPr lang="en-US" b="1" dirty="0" smtClean="0"/>
            </a:br>
            <a:endParaRPr lang="en-GB" dirty="0"/>
          </a:p>
        </p:txBody>
      </p:sp>
      <p:pic>
        <p:nvPicPr>
          <p:cNvPr id="4" name="Picture 4" descr="http://www.schnews.org.uk/images/568-aussie-large.jpg"/>
          <p:cNvPicPr>
            <a:picLocks noChangeAspect="1" noChangeArrowheads="1"/>
          </p:cNvPicPr>
          <p:nvPr/>
        </p:nvPicPr>
        <p:blipFill>
          <a:blip r:embed="rId2" cstate="print"/>
          <a:srcRect/>
          <a:stretch>
            <a:fillRect/>
          </a:stretch>
        </p:blipFill>
        <p:spPr bwMode="auto">
          <a:xfrm>
            <a:off x="2555776" y="3573016"/>
            <a:ext cx="4320480" cy="312587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755576" y="335846"/>
            <a:ext cx="7704856" cy="5940088"/>
          </a:xfrm>
          <a:prstGeom prst="rect">
            <a:avLst/>
          </a:prstGeom>
        </p:spPr>
        <p:txBody>
          <a:bodyPr wrap="square">
            <a:spAutoFit/>
          </a:bodyPr>
          <a:lstStyle/>
          <a:p>
            <a:r>
              <a:rPr lang="en-US" sz="2000" b="1" dirty="0" smtClean="0"/>
              <a:t>Is climate change to blame? </a:t>
            </a:r>
          </a:p>
          <a:p>
            <a:endParaRPr lang="en-US" sz="2000" b="1" dirty="0" smtClean="0"/>
          </a:p>
          <a:p>
            <a:r>
              <a:rPr lang="en-US" sz="2000" dirty="0" smtClean="0"/>
              <a:t>According to the Bureau of Meteorology “Australia and the globe are experiencing rapid climate change. Since the middle of the 20th century, Australian temperatures have, on average, risen by about 1°C with an increase in the frequency of </a:t>
            </a:r>
            <a:r>
              <a:rPr lang="en-US" sz="2000" dirty="0" err="1" smtClean="0"/>
              <a:t>heatwaves</a:t>
            </a:r>
            <a:r>
              <a:rPr lang="en-US" sz="2000" dirty="0" smtClean="0"/>
              <a:t> and a decrease in the numbers of frosts and cold days. Rainfall patterns have also changed — the northwest has seen an increase in rainfall over the last 50 years while much of eastern Australia and the far southwest have experienced a decline.”</a:t>
            </a:r>
          </a:p>
          <a:p>
            <a:endParaRPr lang="en-US" sz="2000" dirty="0" smtClean="0"/>
          </a:p>
          <a:p>
            <a:r>
              <a:rPr lang="en-US" sz="2000" dirty="0" smtClean="0"/>
              <a:t>It should be noted, however, that inflows in the first half of the twentieth century were generally less than in the second half and average inflows to the Murray in the last decade have been similar to the Federation and 1940’s droughts.</a:t>
            </a:r>
          </a:p>
          <a:p>
            <a:endParaRPr lang="en-US" sz="2000" dirty="0" smtClean="0"/>
          </a:p>
          <a:p>
            <a:r>
              <a:rPr lang="en-GB" sz="2000" dirty="0" smtClean="0"/>
              <a:t>The Murray-Darling Basin Commission</a:t>
            </a:r>
            <a:r>
              <a:rPr lang="en-US" sz="2000" dirty="0" smtClean="0"/>
              <a:t> is collaborating with the Bureau and other agencies in a three year $7 million project looking at the potential impacts of climate change on the Murray-Darling Basin.</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normAutofit fontScale="90000"/>
          </a:bodyPr>
          <a:lstStyle/>
          <a:p>
            <a:r>
              <a:rPr lang="en-GB" dirty="0" smtClean="0"/>
              <a:t/>
            </a:r>
            <a:br>
              <a:rPr lang="en-GB" dirty="0" smtClean="0"/>
            </a:br>
            <a:r>
              <a:rPr lang="en-GB" dirty="0" smtClean="0"/>
              <a:t>What are some of the reasons for and consequences of these droughts? </a:t>
            </a:r>
            <a:br>
              <a:rPr lang="en-GB" dirty="0" smtClean="0"/>
            </a:br>
            <a:r>
              <a:rPr lang="en-GB" dirty="0" smtClean="0"/>
              <a:t/>
            </a:r>
            <a:br>
              <a:rPr lang="en-GB" dirty="0" smtClean="0"/>
            </a:br>
            <a:r>
              <a:rPr lang="en-GB" dirty="0" smtClean="0"/>
              <a:t>Summarise the two case studies.  </a:t>
            </a:r>
            <a:endParaRPr lang="en-GB" dirty="0"/>
          </a:p>
        </p:txBody>
      </p:sp>
      <p:sp>
        <p:nvSpPr>
          <p:cNvPr id="3" name="Subtitle 2"/>
          <p:cNvSpPr>
            <a:spLocks noGrp="1"/>
          </p:cNvSpPr>
          <p:nvPr>
            <p:ph type="subTitle" idx="1"/>
          </p:nvPr>
        </p:nvSpPr>
        <p:spPr/>
        <p:txBody>
          <a:bodyPr>
            <a:normAutofit fontScale="32500" lnSpcReduction="20000"/>
          </a:bodyPr>
          <a:lstStyle/>
          <a:p>
            <a:r>
              <a:rPr lang="en-GB" dirty="0" smtClean="0">
                <a:hlinkClick r:id="rId2"/>
              </a:rPr>
              <a:t>http://www.waterforgood.sa.gov.au/rivers-reservoirs-aquifers/river-murray/drought-in-the-murray-darling-basin/</a:t>
            </a:r>
            <a:endParaRPr lang="en-GB" dirty="0" smtClean="0"/>
          </a:p>
          <a:p>
            <a:endParaRPr lang="en-GB" dirty="0" smtClean="0"/>
          </a:p>
          <a:p>
            <a:endParaRPr lang="en-GB" dirty="0" smtClean="0">
              <a:hlinkClick r:id="rId3"/>
            </a:endParaRPr>
          </a:p>
          <a:p>
            <a:endParaRPr lang="en-GB" dirty="0" smtClean="0">
              <a:hlinkClick r:id="rId3"/>
            </a:endParaRPr>
          </a:p>
          <a:p>
            <a:r>
              <a:rPr lang="en-GB" dirty="0" smtClean="0">
                <a:hlinkClick r:id="rId3"/>
              </a:rPr>
              <a:t>http://www.environment.gov.au/water/locations/murray-darling-basin/index.html</a:t>
            </a:r>
            <a:endParaRPr lang="en-GB" dirty="0" smtClean="0"/>
          </a:p>
          <a:p>
            <a:endParaRPr lang="en-GB" dirty="0" smtClean="0"/>
          </a:p>
          <a:p>
            <a:endParaRPr lang="en-GB" dirty="0" smtClean="0"/>
          </a:p>
          <a:p>
            <a:r>
              <a:rPr lang="en-GB" dirty="0" smtClean="0">
                <a:hlinkClick r:id="rId4"/>
              </a:rPr>
              <a:t>http://www.earthtimes.org/climate/predicted-long-term-drought-horn-africa/276/</a:t>
            </a:r>
            <a:endParaRPr lang="en-GB" dirty="0" smtClean="0"/>
          </a:p>
          <a:p>
            <a:endParaRPr lang="en-GB" dirty="0" smtClean="0"/>
          </a:p>
          <a:p>
            <a:endParaRPr lang="en-GB" dirty="0" smtClean="0"/>
          </a:p>
          <a:p>
            <a:r>
              <a:rPr lang="en-GB" dirty="0" smtClean="0">
                <a:hlinkClick r:id="rId5"/>
              </a:rPr>
              <a:t>http://articles.latimes.com/2009/oct/25/world/fg-climate-refugees25</a:t>
            </a:r>
            <a:endParaRPr lang="en-GB" dirty="0" smtClean="0"/>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22531" name="Picture 3"/>
          <p:cNvPicPr>
            <a:picLocks noChangeAspect="1" noChangeArrowheads="1"/>
          </p:cNvPicPr>
          <p:nvPr/>
        </p:nvPicPr>
        <p:blipFill>
          <a:blip r:embed="rId2" cstate="print"/>
          <a:srcRect/>
          <a:stretch>
            <a:fillRect/>
          </a:stretch>
        </p:blipFill>
        <p:spPr bwMode="auto">
          <a:xfrm>
            <a:off x="133350" y="290513"/>
            <a:ext cx="8877300" cy="627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23554" name="Picture 2" descr="http://www.drought.unl.edu/whatis/images/climvar.gif"/>
          <p:cNvPicPr>
            <a:picLocks noChangeAspect="1" noChangeArrowheads="1"/>
          </p:cNvPicPr>
          <p:nvPr/>
        </p:nvPicPr>
        <p:blipFill>
          <a:blip r:embed="rId2" cstate="print"/>
          <a:srcRect/>
          <a:stretch>
            <a:fillRect/>
          </a:stretch>
        </p:blipFill>
        <p:spPr bwMode="auto">
          <a:xfrm>
            <a:off x="2411760" y="1340768"/>
            <a:ext cx="4524375" cy="4029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628800"/>
            <a:ext cx="7772400" cy="1470025"/>
          </a:xfrm>
        </p:spPr>
        <p:txBody>
          <a:bodyPr/>
          <a:lstStyle/>
          <a:p>
            <a:r>
              <a:rPr lang="en-GB" dirty="0" smtClean="0">
                <a:hlinkClick r:id="rId2"/>
              </a:rPr>
              <a:t>Global Drought Monitor</a:t>
            </a:r>
            <a:endParaRPr lang="en-GB" dirty="0"/>
          </a:p>
        </p:txBody>
      </p:sp>
      <p:sp>
        <p:nvSpPr>
          <p:cNvPr id="3" name="Subtitle 2"/>
          <p:cNvSpPr>
            <a:spLocks noGrp="1"/>
          </p:cNvSpPr>
          <p:nvPr>
            <p:ph type="subTitle" idx="1"/>
          </p:nvPr>
        </p:nvSpPr>
        <p:spPr/>
        <p:txBody>
          <a:bodyPr/>
          <a:lstStyle/>
          <a:p>
            <a:endParaRPr lang="en-GB" dirty="0"/>
          </a:p>
        </p:txBody>
      </p:sp>
      <p:pic>
        <p:nvPicPr>
          <p:cNvPr id="24578" name="Picture 2" descr="http://www.stormdebris.net/raingauge.jpg"/>
          <p:cNvPicPr>
            <a:picLocks noChangeAspect="1" noChangeArrowheads="1"/>
          </p:cNvPicPr>
          <p:nvPr/>
        </p:nvPicPr>
        <p:blipFill>
          <a:blip r:embed="rId3" cstate="print"/>
          <a:srcRect/>
          <a:stretch>
            <a:fillRect/>
          </a:stretch>
        </p:blipFill>
        <p:spPr bwMode="auto">
          <a:xfrm>
            <a:off x="6300192" y="3284984"/>
            <a:ext cx="2647950" cy="3333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noAutofit/>
          </a:bodyPr>
          <a:lstStyle/>
          <a:p>
            <a:r>
              <a:rPr lang="en-GB" sz="5400" b="1" dirty="0" smtClean="0">
                <a:solidFill>
                  <a:srgbClr val="7030A0"/>
                </a:solidFill>
              </a:rPr>
              <a:t>Arid conditions are caused by a number of factors:</a:t>
            </a:r>
            <a:endParaRPr lang="en-GB" sz="5400" b="1" dirty="0">
              <a:solidFill>
                <a:srgbClr val="7030A0"/>
              </a:solidFill>
            </a:endParaRPr>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3010" name="Picture 2" descr="http://web.gccaz.edu/~lnewman/gph111/topic_units/Pressure_winds/pressure/high_low_vertical.jpg"/>
          <p:cNvPicPr>
            <a:picLocks noChangeAspect="1" noChangeArrowheads="1"/>
          </p:cNvPicPr>
          <p:nvPr/>
        </p:nvPicPr>
        <p:blipFill>
          <a:blip r:embed="rId2" cstate="print"/>
          <a:srcRect/>
          <a:stretch>
            <a:fillRect/>
          </a:stretch>
        </p:blipFill>
        <p:spPr bwMode="auto">
          <a:xfrm>
            <a:off x="3409950" y="2971799"/>
            <a:ext cx="5734050" cy="3886201"/>
          </a:xfrm>
          <a:prstGeom prst="rect">
            <a:avLst/>
          </a:prstGeom>
          <a:noFill/>
        </p:spPr>
      </p:pic>
      <p:pic>
        <p:nvPicPr>
          <p:cNvPr id="43012" name="Picture 4" descr="RDH Diagram of Cold Room With Fireplace, Hot Air Rises, Cold Air Sinks"/>
          <p:cNvPicPr>
            <a:picLocks noChangeAspect="1" noChangeArrowheads="1"/>
          </p:cNvPicPr>
          <p:nvPr/>
        </p:nvPicPr>
        <p:blipFill>
          <a:blip r:embed="rId3" cstate="print"/>
          <a:srcRect/>
          <a:stretch>
            <a:fillRect/>
          </a:stretch>
        </p:blipFill>
        <p:spPr bwMode="auto">
          <a:xfrm>
            <a:off x="0" y="0"/>
            <a:ext cx="4152900" cy="28860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4" descr="http://www.cotf.edu/ete/images/modules/elnino/crfig8.GIF"/>
          <p:cNvPicPr>
            <a:picLocks noChangeAspect="1" noChangeArrowheads="1"/>
          </p:cNvPicPr>
          <p:nvPr/>
        </p:nvPicPr>
        <p:blipFill>
          <a:blip r:embed="rId2" cstate="print"/>
          <a:srcRect/>
          <a:stretch>
            <a:fillRect/>
          </a:stretch>
        </p:blipFill>
        <p:spPr bwMode="auto">
          <a:xfrm>
            <a:off x="3851920" y="2204864"/>
            <a:ext cx="2181225" cy="2571751"/>
          </a:xfrm>
          <a:prstGeom prst="rect">
            <a:avLst/>
          </a:prstGeom>
          <a:noFill/>
        </p:spPr>
      </p:pic>
      <p:pic>
        <p:nvPicPr>
          <p:cNvPr id="5" name="Picture 4" descr="http://images.intellicast.com/App_Images/Resources/ElNino/hadley.gif"/>
          <p:cNvPicPr>
            <a:picLocks noChangeAspect="1" noChangeArrowheads="1"/>
          </p:cNvPicPr>
          <p:nvPr/>
        </p:nvPicPr>
        <p:blipFill>
          <a:blip r:embed="rId3" cstate="print"/>
          <a:srcRect/>
          <a:stretch>
            <a:fillRect/>
          </a:stretch>
        </p:blipFill>
        <p:spPr bwMode="auto">
          <a:xfrm>
            <a:off x="611560" y="1772816"/>
            <a:ext cx="1771650" cy="1333501"/>
          </a:xfrm>
          <a:prstGeom prst="rect">
            <a:avLst/>
          </a:prstGeom>
          <a:noFill/>
        </p:spPr>
      </p:pic>
      <p:sp>
        <p:nvSpPr>
          <p:cNvPr id="6" name="Rectangle 5"/>
          <p:cNvSpPr/>
          <p:nvPr/>
        </p:nvSpPr>
        <p:spPr>
          <a:xfrm>
            <a:off x="1043608" y="692696"/>
            <a:ext cx="7416824" cy="769441"/>
          </a:xfrm>
          <a:prstGeom prst="rect">
            <a:avLst/>
          </a:prstGeom>
        </p:spPr>
        <p:txBody>
          <a:bodyPr wrap="square">
            <a:spAutoFit/>
          </a:bodyPr>
          <a:lstStyle/>
          <a:p>
            <a:r>
              <a:rPr lang="en-GB" sz="4400" b="1" dirty="0" smtClean="0"/>
              <a:t>Subtropical high-pressure belt</a:t>
            </a:r>
            <a:endParaRPr lang="en-GB" sz="4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2" descr="http://home.comcast.net/~rhaberlin/images/pwpptgc.gif"/>
          <p:cNvPicPr>
            <a:picLocks noChangeAspect="1" noChangeArrowheads="1"/>
          </p:cNvPicPr>
          <p:nvPr/>
        </p:nvPicPr>
        <p:blipFill>
          <a:blip r:embed="rId2" cstate="print"/>
          <a:srcRect/>
          <a:stretch>
            <a:fillRect/>
          </a:stretch>
        </p:blipFill>
        <p:spPr bwMode="auto">
          <a:xfrm>
            <a:off x="2627784" y="1268760"/>
            <a:ext cx="3790950" cy="38004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TotalTime>
  <Words>1003</Words>
  <Application>Microsoft Office PowerPoint</Application>
  <PresentationFormat>On-screen Show (4:3)</PresentationFormat>
  <Paragraphs>65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Drought</vt:lpstr>
      <vt:lpstr>In the UK</vt:lpstr>
      <vt:lpstr>Slide 4</vt:lpstr>
      <vt:lpstr>Global Drought Monitor</vt:lpstr>
      <vt:lpstr>Arid conditions are caused by a number of factors:</vt:lpstr>
      <vt:lpstr>Slide 7</vt:lpstr>
      <vt:lpstr>Slide 8</vt:lpstr>
      <vt:lpstr>Slide 9</vt:lpstr>
      <vt:lpstr>Slide 10</vt:lpstr>
      <vt:lpstr>Slide 11</vt:lpstr>
      <vt:lpstr>effects</vt:lpstr>
      <vt:lpstr>Slide 13</vt:lpstr>
      <vt:lpstr>Slide 14</vt:lpstr>
      <vt:lpstr>Continentality (distance from the sea)</vt:lpstr>
      <vt:lpstr>Slide 16</vt:lpstr>
      <vt:lpstr>Cold offshore currents</vt:lpstr>
      <vt:lpstr>Slide 18</vt:lpstr>
      <vt:lpstr>Slide 19</vt:lpstr>
      <vt:lpstr>Slide 20</vt:lpstr>
      <vt:lpstr>Slide 21</vt:lpstr>
      <vt:lpstr>Slide 22</vt:lpstr>
      <vt:lpstr>Slide 23</vt:lpstr>
      <vt:lpstr>El Niño</vt:lpstr>
      <vt:lpstr>Slide 25</vt:lpstr>
      <vt:lpstr>Slide 26</vt:lpstr>
      <vt:lpstr>Slide 27</vt:lpstr>
      <vt:lpstr>A network of buoys  which measure  temperature,  currents and winds in the equatorial band provide necessary data.   These buoys daily transmit data which are available to researchers and forecasters around the world in real time.</vt:lpstr>
      <vt:lpstr>Slide 29</vt:lpstr>
      <vt:lpstr>Drought in the Horn of Africa</vt:lpstr>
      <vt:lpstr>Horn of Africa Drought</vt:lpstr>
      <vt:lpstr>Slide 32</vt:lpstr>
      <vt:lpstr>Slide 33</vt:lpstr>
      <vt:lpstr>Australian drought hits food bowl (the Murray-Darling Basin)</vt:lpstr>
      <vt:lpstr>Australian officials have warned the El Nino weather pattern could worsen the drought in an area known as the country's food bowl.   The Murray Darling basin, which produces 40 per cent of Australia's food, has suffered from a drought for nine years.   </vt:lpstr>
      <vt:lpstr>Murray-Darling Basin Drought </vt:lpstr>
      <vt:lpstr>Slide 37</vt:lpstr>
      <vt:lpstr> What are some of the reasons for and consequences of these droughts?   Summarise the two case studies.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Drought in the Horn of Africa</dc:title>
  <dc:creator>christine.evensen</dc:creator>
  <cp:lastModifiedBy>christine.evensen</cp:lastModifiedBy>
  <cp:revision>70</cp:revision>
  <dcterms:created xsi:type="dcterms:W3CDTF">2011-05-18T12:36:45Z</dcterms:created>
  <dcterms:modified xsi:type="dcterms:W3CDTF">2011-11-08T17:44:56Z</dcterms:modified>
</cp:coreProperties>
</file>