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7" r:id="rId2"/>
    <p:sldId id="262" r:id="rId3"/>
    <p:sldId id="258" r:id="rId4"/>
    <p:sldId id="259" r:id="rId5"/>
    <p:sldId id="260" r:id="rId6"/>
    <p:sldId id="261" r:id="rId7"/>
    <p:sldId id="256" r:id="rId8"/>
    <p:sldId id="263" r:id="rId9"/>
    <p:sldId id="264" r:id="rId10"/>
    <p:sldId id="265" r:id="rId11"/>
    <p:sldId id="266" r:id="rId12"/>
    <p:sldId id="267" r:id="rId13"/>
    <p:sldId id="268" r:id="rId14"/>
    <p:sldId id="269" r:id="rId15"/>
    <p:sldId id="271" r:id="rId16"/>
    <p:sldId id="294" r:id="rId17"/>
    <p:sldId id="270" r:id="rId18"/>
    <p:sldId id="272" r:id="rId19"/>
    <p:sldId id="273" r:id="rId20"/>
    <p:sldId id="274" r:id="rId21"/>
    <p:sldId id="275" r:id="rId22"/>
    <p:sldId id="276" r:id="rId23"/>
    <p:sldId id="277" r:id="rId24"/>
    <p:sldId id="278" r:id="rId25"/>
    <p:sldId id="280" r:id="rId26"/>
    <p:sldId id="279" r:id="rId27"/>
    <p:sldId id="295"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69" autoAdjust="0"/>
    <p:restoredTop sz="94660"/>
  </p:normalViewPr>
  <p:slideViewPr>
    <p:cSldViewPr>
      <p:cViewPr varScale="1">
        <p:scale>
          <a:sx n="82" d="100"/>
          <a:sy n="82" d="100"/>
        </p:scale>
        <p:origin x="-40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54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B0FE3C2-2291-4501-9205-9E46E5956DFA}" type="datetimeFigureOut">
              <a:rPr lang="en-US" smtClean="0"/>
              <a:pPr/>
              <a:t>10/21/2008</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BE487D6-B047-4164-96DC-035137E58263}"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BE487D6-B047-4164-96DC-035137E58263}"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BE487D6-B047-4164-96DC-035137E58263}"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BE487D6-B047-4164-96DC-035137E58263}"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BE487D6-B047-4164-96DC-035137E58263}"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BE487D6-B047-4164-96DC-035137E58263}"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BE487D6-B047-4164-96DC-035137E5826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BE487D6-B047-4164-96DC-035137E58263}"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B0FE3C2-2291-4501-9205-9E46E5956DFA}" type="datetimeFigureOut">
              <a:rPr lang="en-US" smtClean="0"/>
              <a:pPr/>
              <a:t>10/21/2008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BE487D6-B047-4164-96DC-035137E58263}"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B0FE3C2-2291-4501-9205-9E46E5956DFA}" type="datetimeFigureOut">
              <a:rPr lang="en-US" smtClean="0"/>
              <a:pPr/>
              <a:t>10/21/2008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BE487D6-B047-4164-96DC-035137E58263}"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B0FE3C2-2291-4501-9205-9E46E5956DFA}" type="datetimeFigureOut">
              <a:rPr lang="en-US" smtClean="0"/>
              <a:pPr/>
              <a:t>10/21/2008</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BE487D6-B047-4164-96DC-035137E58263}"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B0FE3C2-2291-4501-9205-9E46E5956DFA}" type="datetimeFigureOut">
              <a:rPr lang="en-US" smtClean="0"/>
              <a:pPr/>
              <a:t>10/21/2008</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BE487D6-B047-4164-96DC-035137E582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gi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ECOSYSTEMS </a:t>
            </a:r>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0"/>
            <a:ext cx="7772400" cy="1470025"/>
          </a:xfrm>
        </p:spPr>
        <p:txBody>
          <a:bodyPr/>
          <a:lstStyle/>
          <a:p>
            <a:pPr algn="ctr"/>
            <a:r>
              <a:rPr lang="en-GB" dirty="0" smtClean="0">
                <a:solidFill>
                  <a:schemeClr val="accent2">
                    <a:lumMod val="60000"/>
                    <a:lumOff val="40000"/>
                  </a:schemeClr>
                </a:solidFill>
              </a:rPr>
              <a:t>community</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1285852" y="1571612"/>
            <a:ext cx="6400800" cy="1752600"/>
          </a:xfrm>
        </p:spPr>
        <p:txBody>
          <a:bodyPr>
            <a:normAutofit fontScale="92500" lnSpcReduction="20000"/>
          </a:bodyPr>
          <a:lstStyle/>
          <a:p>
            <a:pPr algn="ctr"/>
            <a:r>
              <a:rPr lang="en-GB" dirty="0" smtClean="0"/>
              <a:t>All of the different populations of organisms which live together for example the grasses, trees, insects, deer and birds which live in a part of a wood. </a:t>
            </a:r>
            <a:endParaRPr lang="en-GB" dirty="0"/>
          </a:p>
        </p:txBody>
      </p:sp>
      <p:pic>
        <p:nvPicPr>
          <p:cNvPr id="22530" name="Picture 2" descr="http://www.lakelandcc.edu/academic/sh/biol/bio_home.jpg"/>
          <p:cNvPicPr>
            <a:picLocks noChangeAspect="1" noChangeArrowheads="1"/>
          </p:cNvPicPr>
          <p:nvPr/>
        </p:nvPicPr>
        <p:blipFill>
          <a:blip r:embed="rId2"/>
          <a:srcRect/>
          <a:stretch>
            <a:fillRect/>
          </a:stretch>
        </p:blipFill>
        <p:spPr bwMode="auto">
          <a:xfrm>
            <a:off x="7000892" y="2857496"/>
            <a:ext cx="1905000" cy="20288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42918"/>
            <a:ext cx="7772400" cy="1829761"/>
          </a:xfrm>
        </p:spPr>
        <p:txBody>
          <a:bodyPr/>
          <a:lstStyle/>
          <a:p>
            <a:r>
              <a:rPr lang="en-GB" dirty="0" smtClean="0">
                <a:solidFill>
                  <a:schemeClr val="accent2">
                    <a:lumMod val="60000"/>
                    <a:lumOff val="40000"/>
                  </a:schemeClr>
                </a:solidFill>
              </a:rPr>
              <a:t>biota or the biotic factors</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642910" y="3071810"/>
            <a:ext cx="7772400" cy="1199704"/>
          </a:xfrm>
        </p:spPr>
        <p:txBody>
          <a:bodyPr>
            <a:normAutofit/>
          </a:bodyPr>
          <a:lstStyle/>
          <a:p>
            <a:pPr algn="ctr"/>
            <a:r>
              <a:rPr lang="en-GB" dirty="0" smtClean="0"/>
              <a:t>The living organisms in an ecosystem – the plants, animals, and micro-organisms.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14356"/>
            <a:ext cx="7772400" cy="1829761"/>
          </a:xfrm>
        </p:spPr>
        <p:txBody>
          <a:bodyPr/>
          <a:lstStyle/>
          <a:p>
            <a:pPr algn="ctr"/>
            <a:r>
              <a:rPr lang="en-GB" dirty="0" err="1" smtClean="0">
                <a:solidFill>
                  <a:schemeClr val="accent2">
                    <a:lumMod val="60000"/>
                    <a:lumOff val="40000"/>
                  </a:schemeClr>
                </a:solidFill>
              </a:rPr>
              <a:t>abiotic</a:t>
            </a:r>
            <a:r>
              <a:rPr lang="en-GB" dirty="0" smtClean="0">
                <a:solidFill>
                  <a:schemeClr val="accent2">
                    <a:lumMod val="60000"/>
                    <a:lumOff val="40000"/>
                  </a:schemeClr>
                </a:solidFill>
              </a:rPr>
              <a:t> factors</a:t>
            </a:r>
            <a:endParaRPr lang="en-GB" dirty="0">
              <a:solidFill>
                <a:schemeClr val="accent2">
                  <a:lumMod val="60000"/>
                  <a:lumOff val="40000"/>
                </a:schemeClr>
              </a:solidFill>
            </a:endParaRPr>
          </a:p>
        </p:txBody>
      </p:sp>
      <p:sp>
        <p:nvSpPr>
          <p:cNvPr id="3" name="Subtitle 2"/>
          <p:cNvSpPr>
            <a:spLocks noGrp="1"/>
          </p:cNvSpPr>
          <p:nvPr>
            <p:ph type="subTitle" idx="1"/>
          </p:nvPr>
        </p:nvSpPr>
        <p:spPr/>
        <p:txBody>
          <a:bodyPr>
            <a:normAutofit/>
          </a:bodyPr>
          <a:lstStyle/>
          <a:p>
            <a:pPr algn="ctr"/>
            <a:r>
              <a:rPr lang="en-GB" dirty="0" smtClean="0"/>
              <a:t>The non-living chemical and physical parts of the environment.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470025"/>
          </a:xfrm>
        </p:spPr>
        <p:txBody>
          <a:bodyPr/>
          <a:lstStyle/>
          <a:p>
            <a:pPr algn="ctr"/>
            <a:r>
              <a:rPr lang="en-GB" dirty="0" smtClean="0">
                <a:solidFill>
                  <a:schemeClr val="accent2">
                    <a:lumMod val="60000"/>
                    <a:lumOff val="40000"/>
                  </a:schemeClr>
                </a:solidFill>
              </a:rPr>
              <a:t>producers</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2643238" y="3929066"/>
            <a:ext cx="11572956" cy="1752600"/>
          </a:xfrm>
        </p:spPr>
        <p:txBody>
          <a:bodyPr/>
          <a:lstStyle/>
          <a:p>
            <a:r>
              <a:rPr lang="en-GB" dirty="0" smtClean="0"/>
              <a:t>sun’s energy +                               = carbohydrates  </a:t>
            </a:r>
            <a:endParaRPr lang="en-GB" dirty="0"/>
          </a:p>
        </p:txBody>
      </p:sp>
      <p:pic>
        <p:nvPicPr>
          <p:cNvPr id="23554" name="Picture 2"/>
          <p:cNvPicPr>
            <a:picLocks noChangeAspect="1" noChangeArrowheads="1"/>
          </p:cNvPicPr>
          <p:nvPr/>
        </p:nvPicPr>
        <p:blipFill>
          <a:blip r:embed="rId2"/>
          <a:srcRect/>
          <a:stretch>
            <a:fillRect/>
          </a:stretch>
        </p:blipFill>
        <p:spPr bwMode="auto">
          <a:xfrm>
            <a:off x="3286116" y="1428736"/>
            <a:ext cx="2609850" cy="4200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470025"/>
          </a:xfrm>
        </p:spPr>
        <p:txBody>
          <a:bodyPr/>
          <a:lstStyle/>
          <a:p>
            <a:pPr algn="ctr"/>
            <a:r>
              <a:rPr lang="en-GB" dirty="0" smtClean="0">
                <a:solidFill>
                  <a:schemeClr val="accent2">
                    <a:lumMod val="60000"/>
                    <a:lumOff val="40000"/>
                  </a:schemeClr>
                </a:solidFill>
              </a:rPr>
              <a:t>consumers</a:t>
            </a:r>
            <a:endParaRPr lang="en-GB" dirty="0">
              <a:solidFill>
                <a:schemeClr val="accent2">
                  <a:lumMod val="60000"/>
                  <a:lumOff val="40000"/>
                </a:schemeClr>
              </a:solidFill>
            </a:endParaRPr>
          </a:p>
        </p:txBody>
      </p:sp>
      <p:sp>
        <p:nvSpPr>
          <p:cNvPr id="3" name="Subtitle 2"/>
          <p:cNvSpPr>
            <a:spLocks noGrp="1"/>
          </p:cNvSpPr>
          <p:nvPr>
            <p:ph type="subTitle" idx="1"/>
          </p:nvPr>
        </p:nvSpPr>
        <p:spPr/>
        <p:txBody>
          <a:bodyPr/>
          <a:lstStyle/>
          <a:p>
            <a:endParaRPr lang="en-GB" dirty="0"/>
          </a:p>
        </p:txBody>
      </p:sp>
      <p:pic>
        <p:nvPicPr>
          <p:cNvPr id="24578" name="Picture 2"/>
          <p:cNvPicPr>
            <a:picLocks noChangeAspect="1" noChangeArrowheads="1"/>
          </p:cNvPicPr>
          <p:nvPr/>
        </p:nvPicPr>
        <p:blipFill>
          <a:blip r:embed="rId2" cstate="print"/>
          <a:srcRect/>
          <a:stretch>
            <a:fillRect/>
          </a:stretch>
        </p:blipFill>
        <p:spPr bwMode="auto">
          <a:xfrm>
            <a:off x="3786182" y="19073922"/>
            <a:ext cx="3143272" cy="2095398"/>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2071670" y="1428736"/>
            <a:ext cx="5229225" cy="3495675"/>
          </a:xfrm>
          <a:prstGeom prst="rect">
            <a:avLst/>
          </a:prstGeom>
          <a:noFill/>
          <a:ln w="9525">
            <a:noFill/>
            <a:miter lim="800000"/>
            <a:headEnd/>
            <a:tailEnd/>
          </a:ln>
          <a:effectLst/>
        </p:spPr>
      </p:pic>
      <p:pic>
        <p:nvPicPr>
          <p:cNvPr id="24580" name="Picture 4" descr="Bird singing"/>
          <p:cNvPicPr>
            <a:picLocks noChangeAspect="1" noChangeArrowheads="1"/>
          </p:cNvPicPr>
          <p:nvPr/>
        </p:nvPicPr>
        <p:blipFill>
          <a:blip r:embed="rId4"/>
          <a:srcRect/>
          <a:stretch>
            <a:fillRect/>
          </a:stretch>
        </p:blipFill>
        <p:spPr bwMode="auto">
          <a:xfrm>
            <a:off x="7572396" y="500042"/>
            <a:ext cx="1238250" cy="1276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338"/>
            <a:ext cx="8429652" cy="1470025"/>
          </a:xfrm>
        </p:spPr>
        <p:txBody>
          <a:bodyPr>
            <a:normAutofit fontScale="90000"/>
          </a:bodyPr>
          <a:lstStyle/>
          <a:p>
            <a:pPr algn="l"/>
            <a:r>
              <a:rPr lang="en-GB" dirty="0" err="1" smtClean="0">
                <a:solidFill>
                  <a:schemeClr val="accent2">
                    <a:lumMod val="60000"/>
                    <a:lumOff val="40000"/>
                  </a:schemeClr>
                </a:solidFill>
              </a:rPr>
              <a:t>detritivores</a:t>
            </a:r>
            <a:r>
              <a:rPr lang="en-GB" dirty="0" smtClean="0">
                <a:solidFill>
                  <a:schemeClr val="accent2">
                    <a:lumMod val="60000"/>
                    <a:lumOff val="40000"/>
                  </a:schemeClr>
                </a:solidFill>
              </a:rPr>
              <a:t> and decomposers </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1357290" y="1214422"/>
            <a:ext cx="6400800" cy="1824038"/>
          </a:xfrm>
        </p:spPr>
        <p:txBody>
          <a:bodyPr>
            <a:normAutofit fontScale="25000" lnSpcReduction="20000"/>
          </a:bodyPr>
          <a:lstStyle/>
          <a:p>
            <a:pPr algn="ctr"/>
            <a:r>
              <a:rPr lang="en-US" sz="9600" b="1" dirty="0" err="1" smtClean="0">
                <a:solidFill>
                  <a:schemeClr val="bg2">
                    <a:lumMod val="50000"/>
                  </a:schemeClr>
                </a:solidFill>
              </a:rPr>
              <a:t>Detritivores</a:t>
            </a:r>
            <a:r>
              <a:rPr lang="en-US" sz="9600" dirty="0" smtClean="0"/>
              <a:t> digest the organic matter internally after ingesting it. They speed up decay by shredding the dead matter, thereby increasing the surface area for attack by the </a:t>
            </a:r>
            <a:r>
              <a:rPr lang="en-US" sz="9600" b="1" dirty="0" smtClean="0">
                <a:solidFill>
                  <a:schemeClr val="bg2">
                    <a:lumMod val="50000"/>
                  </a:schemeClr>
                </a:solidFill>
              </a:rPr>
              <a:t>decomposers</a:t>
            </a:r>
            <a:r>
              <a:rPr lang="en-US" sz="9600" dirty="0" smtClean="0">
                <a:solidFill>
                  <a:schemeClr val="bg2">
                    <a:lumMod val="50000"/>
                  </a:schemeClr>
                </a:solidFill>
              </a:rPr>
              <a:t> </a:t>
            </a:r>
            <a:r>
              <a:rPr lang="en-US" sz="9600" dirty="0" smtClean="0"/>
              <a:t>- bacteria and fungi (e.g., mushrooms). </a:t>
            </a:r>
          </a:p>
          <a:p>
            <a:pPr algn="ctr"/>
            <a:endParaRPr lang="en-US" sz="9600" dirty="0"/>
          </a:p>
          <a:p>
            <a:pPr algn="ctr"/>
            <a:r>
              <a:rPr lang="en-US" sz="9600" dirty="0" smtClean="0"/>
              <a:t>Both bacteria and fungi have the capacity to release enzymes that break apart the organic molecules, thereby releasing the inorganic elements into the environment (e.g., soil or water). This process is called </a:t>
            </a:r>
            <a:r>
              <a:rPr lang="en-US" sz="9600" b="1" dirty="0" smtClean="0"/>
              <a:t>decomposition</a:t>
            </a:r>
            <a:r>
              <a:rPr lang="en-US" sz="9600" dirty="0" smtClean="0"/>
              <a:t>. </a:t>
            </a:r>
          </a:p>
          <a:p>
            <a:pPr algn="ctr"/>
            <a:endParaRPr lang="en-US" sz="7200" dirty="0"/>
          </a:p>
          <a:p>
            <a:endParaRPr lang="en-GB" dirty="0"/>
          </a:p>
        </p:txBody>
      </p:sp>
      <p:pic>
        <p:nvPicPr>
          <p:cNvPr id="26625" name="Picture 1"/>
          <p:cNvPicPr>
            <a:picLocks noChangeAspect="1" noChangeArrowheads="1"/>
          </p:cNvPicPr>
          <p:nvPr/>
        </p:nvPicPr>
        <p:blipFill>
          <a:blip r:embed="rId2"/>
          <a:srcRect/>
          <a:stretch>
            <a:fillRect/>
          </a:stretch>
        </p:blipFill>
        <p:spPr bwMode="auto">
          <a:xfrm>
            <a:off x="6429388" y="2714620"/>
            <a:ext cx="1071569" cy="41373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2786058"/>
            <a:ext cx="7772400" cy="1829761"/>
          </a:xfrm>
        </p:spPr>
        <p:txBody>
          <a:bodyPr>
            <a:normAutofit fontScale="90000"/>
          </a:bodyPr>
          <a:lstStyle/>
          <a:p>
            <a:pPr algn="l"/>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
            </a:r>
            <a:br>
              <a:rPr lang="en-US" sz="2700" dirty="0" smtClean="0"/>
            </a:br>
            <a:r>
              <a:rPr lang="en-US" sz="2700" dirty="0" smtClean="0"/>
              <a:t>Some of these elements are then taken inside the bacteria or fungus to provide them with nutrients, as well as energy; those that are not taken in may be absorbed by plants and are eventually passed to herbivores and carnivores in the food chain. </a:t>
            </a:r>
            <a:br>
              <a:rPr lang="en-US" sz="2700" dirty="0" smtClean="0"/>
            </a:br>
            <a:r>
              <a:rPr lang="en-US" sz="2700" dirty="0" smtClean="0"/>
              <a:t/>
            </a:r>
            <a:br>
              <a:rPr lang="en-US" sz="2700" dirty="0" smtClean="0"/>
            </a:br>
            <a:r>
              <a:rPr lang="en-US" sz="2700" dirty="0" smtClean="0"/>
              <a:t>Nutrient cycling within an ecosystem is not a perfect process because some nutrients may be lost from the ecosystem as a result of soil erosion.</a:t>
            </a:r>
            <a:r>
              <a:rPr lang="en-US" dirty="0" smtClean="0"/>
              <a:t/>
            </a:r>
            <a:br>
              <a:rPr lang="en-US" dirty="0" smtClean="0"/>
            </a:b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5602" name="Picture 2"/>
          <p:cNvPicPr>
            <a:picLocks noChangeAspect="1" noChangeArrowheads="1"/>
          </p:cNvPicPr>
          <p:nvPr/>
        </p:nvPicPr>
        <p:blipFill>
          <a:blip r:embed="rId2"/>
          <a:srcRect/>
          <a:stretch>
            <a:fillRect/>
          </a:stretch>
        </p:blipFill>
        <p:spPr bwMode="auto">
          <a:xfrm>
            <a:off x="1142976" y="357166"/>
            <a:ext cx="6858048" cy="560019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29698" name="Picture 2"/>
          <p:cNvPicPr>
            <a:picLocks noChangeAspect="1" noChangeArrowheads="1"/>
          </p:cNvPicPr>
          <p:nvPr/>
        </p:nvPicPr>
        <p:blipFill>
          <a:blip r:embed="rId2"/>
          <a:srcRect/>
          <a:stretch>
            <a:fillRect/>
          </a:stretch>
        </p:blipFill>
        <p:spPr bwMode="auto">
          <a:xfrm>
            <a:off x="285720" y="428604"/>
            <a:ext cx="8548967" cy="545308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4786322"/>
            <a:ext cx="7772400" cy="1829761"/>
          </a:xfrm>
        </p:spPr>
        <p:txBody>
          <a:bodyPr>
            <a:normAutofit fontScale="90000"/>
          </a:bodyPr>
          <a:lstStyle/>
          <a:p>
            <a:r>
              <a:rPr lang="en-US" sz="2000" dirty="0" smtClean="0"/>
              <a:t/>
            </a:r>
            <a:br>
              <a:rPr lang="en-US" sz="2000" dirty="0" smtClean="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a:t/>
            </a:r>
            <a:br>
              <a:rPr lang="en-US" sz="2000" dirty="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b="1" dirty="0" smtClean="0">
                <a:solidFill>
                  <a:schemeClr val="tx2">
                    <a:lumMod val="75000"/>
                  </a:schemeClr>
                </a:solidFill>
              </a:rPr>
              <a:t>Detritus</a:t>
            </a:r>
            <a:r>
              <a:rPr lang="en-US" sz="2000" dirty="0" smtClean="0">
                <a:solidFill>
                  <a:schemeClr val="tx2">
                    <a:lumMod val="75000"/>
                  </a:schemeClr>
                </a:solidFill>
              </a:rPr>
              <a:t> - Dead </a:t>
            </a:r>
            <a:r>
              <a:rPr lang="en-US" sz="2000" dirty="0" smtClean="0"/>
              <a:t>organic matter. It includes the dead bodies of all organisms, as well as fecal matter and shed body parts (e.g., snake skin, outer shell of crayfish after it is molted).</a:t>
            </a:r>
            <a:br>
              <a:rPr lang="en-US" sz="2000" dirty="0" smtClean="0"/>
            </a:br>
            <a:r>
              <a:rPr lang="en-US" sz="2000" dirty="0" smtClean="0"/>
              <a:t/>
            </a:r>
            <a:br>
              <a:rPr lang="en-US" sz="2000" dirty="0" smtClean="0"/>
            </a:br>
            <a:r>
              <a:rPr lang="en-US" sz="2000" b="1" dirty="0" err="1" smtClean="0">
                <a:solidFill>
                  <a:srgbClr val="00B0F0"/>
                </a:solidFill>
              </a:rPr>
              <a:t>Detritivore</a:t>
            </a:r>
            <a:r>
              <a:rPr lang="en-US" sz="2000" dirty="0" smtClean="0"/>
              <a:t> - Organism that eats detritus. These are important in decomposition, but they are not decomposers. The term scavenger specifically refers to animals that feed on dead animals or their remains. </a:t>
            </a:r>
            <a:br>
              <a:rPr lang="en-US" sz="2000" dirty="0" smtClean="0"/>
            </a:br>
            <a:r>
              <a:rPr lang="en-US" sz="2000" dirty="0" smtClean="0"/>
              <a:t/>
            </a:r>
            <a:br>
              <a:rPr lang="en-US" sz="2000" dirty="0" smtClean="0"/>
            </a:br>
            <a:r>
              <a:rPr lang="en-US" sz="2000" b="1" dirty="0" smtClean="0">
                <a:solidFill>
                  <a:srgbClr val="00B0F0"/>
                </a:solidFill>
              </a:rPr>
              <a:t>Decomposer</a:t>
            </a:r>
            <a:r>
              <a:rPr lang="en-US" sz="2000" dirty="0" smtClean="0"/>
              <a:t> - Organism (bacteria or fungi) that is able to release enzymes outside of its body in order to digest organic matter into inorganic elements (saprophytes).</a:t>
            </a:r>
            <a:br>
              <a:rPr lang="en-US" sz="2000" dirty="0" smtClean="0"/>
            </a:br>
            <a:r>
              <a:rPr lang="en-US" dirty="0" smtClean="0"/>
              <a:t/>
            </a:r>
            <a:br>
              <a:rPr lang="en-US" dirty="0" smtClean="0"/>
            </a:br>
            <a:r>
              <a:rPr lang="en-US" sz="2000" b="1" dirty="0" smtClean="0"/>
              <a:t>Decomposition</a:t>
            </a:r>
            <a:r>
              <a:rPr lang="en-US" sz="2000" dirty="0" smtClean="0"/>
              <a:t> - gradual disintegration of dead organic matter resulting in the release of energy and inorganic elements from their organic state.</a:t>
            </a:r>
            <a:r>
              <a:rPr lang="en-US" dirty="0" smtClean="0"/>
              <a:t/>
            </a:r>
            <a:br>
              <a:rPr lang="en-US" dirty="0" smtClean="0"/>
            </a:br>
            <a:r>
              <a:rPr lang="en-US" dirty="0" smtClean="0"/>
              <a:t/>
            </a:r>
            <a:br>
              <a:rPr lang="en-US" dirty="0" smtClean="0"/>
            </a:br>
            <a:endParaRPr lang="en-GB" dirty="0"/>
          </a:p>
        </p:txBody>
      </p:sp>
      <p:sp>
        <p:nvSpPr>
          <p:cNvPr id="3" name="Subtitle 2"/>
          <p:cNvSpPr>
            <a:spLocks noGrp="1"/>
          </p:cNvSpPr>
          <p:nvPr>
            <p:ph type="subTitle" idx="1"/>
          </p:nvPr>
        </p:nvSpPr>
        <p:spPr>
          <a:xfrm>
            <a:off x="642910" y="4929198"/>
            <a:ext cx="7772400" cy="1199704"/>
          </a:xfrm>
        </p:spPr>
        <p:txBody>
          <a:bodyPr/>
          <a:lstStyle/>
          <a:p>
            <a:endParaRPr lang="en-GB" dirty="0"/>
          </a:p>
        </p:txBody>
      </p:sp>
      <p:pic>
        <p:nvPicPr>
          <p:cNvPr id="30723" name="Picture 3" descr="Vulture sitting on a sign"/>
          <p:cNvPicPr>
            <a:picLocks noChangeAspect="1" noChangeArrowheads="1"/>
          </p:cNvPicPr>
          <p:nvPr/>
        </p:nvPicPr>
        <p:blipFill>
          <a:blip r:embed="rId2"/>
          <a:srcRect/>
          <a:stretch>
            <a:fillRect/>
          </a:stretch>
        </p:blipFill>
        <p:spPr bwMode="auto">
          <a:xfrm>
            <a:off x="214282" y="5000636"/>
            <a:ext cx="1714500" cy="1609725"/>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Learning objectives</a:t>
            </a:r>
            <a:endParaRPr lang="en-GB" dirty="0"/>
          </a:p>
        </p:txBody>
      </p:sp>
      <p:pic>
        <p:nvPicPr>
          <p:cNvPr id="1026" name="Picture 2" descr="http://leveragedlearningsolutions.com/_borders/leveraged%20learning%20brain%20drip.jpg"/>
          <p:cNvPicPr>
            <a:picLocks noChangeAspect="1" noChangeArrowheads="1"/>
          </p:cNvPicPr>
          <p:nvPr/>
        </p:nvPicPr>
        <p:blipFill>
          <a:blip r:embed="rId2"/>
          <a:srcRect/>
          <a:stretch>
            <a:fillRect/>
          </a:stretch>
        </p:blipFill>
        <p:spPr bwMode="auto">
          <a:xfrm>
            <a:off x="1277946" y="1571612"/>
            <a:ext cx="6508764" cy="3905258"/>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0"/>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31748" name="Picture 4" descr="http://www.dist102.k12.il.us/resources/Science%20Kids/food-chain.jpg"/>
          <p:cNvPicPr>
            <a:picLocks noChangeAspect="1" noChangeArrowheads="1"/>
          </p:cNvPicPr>
          <p:nvPr/>
        </p:nvPicPr>
        <p:blipFill>
          <a:blip r:embed="rId2"/>
          <a:srcRect/>
          <a:stretch>
            <a:fillRect/>
          </a:stretch>
        </p:blipFill>
        <p:spPr bwMode="auto">
          <a:xfrm>
            <a:off x="2500298" y="1071546"/>
            <a:ext cx="3762375" cy="4676775"/>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4" name="Picture 2" descr="http://pack152.net/AcademicsAndSports/WildlifeConservation/FoodChain.gif"/>
          <p:cNvPicPr>
            <a:picLocks noChangeAspect="1" noChangeArrowheads="1"/>
          </p:cNvPicPr>
          <p:nvPr/>
        </p:nvPicPr>
        <p:blipFill>
          <a:blip r:embed="rId2"/>
          <a:srcRect/>
          <a:stretch>
            <a:fillRect/>
          </a:stretch>
        </p:blipFill>
        <p:spPr bwMode="auto">
          <a:xfrm>
            <a:off x="2214546" y="120831"/>
            <a:ext cx="4572032" cy="6594277"/>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lstStyle/>
          <a:p>
            <a:pPr algn="ctr"/>
            <a:r>
              <a:rPr lang="en-GB" dirty="0">
                <a:solidFill>
                  <a:srgbClr val="C00000"/>
                </a:solidFill>
              </a:rPr>
              <a:t>f</a:t>
            </a:r>
            <a:r>
              <a:rPr lang="en-GB" dirty="0" smtClean="0">
                <a:solidFill>
                  <a:srgbClr val="C00000"/>
                </a:solidFill>
              </a:rPr>
              <a:t>ood web</a:t>
            </a:r>
            <a:endParaRPr lang="en-GB" dirty="0">
              <a:solidFill>
                <a:srgbClr val="C00000"/>
              </a:solidFill>
            </a:endParaRPr>
          </a:p>
        </p:txBody>
      </p:sp>
      <p:sp>
        <p:nvSpPr>
          <p:cNvPr id="3" name="Subtitle 2"/>
          <p:cNvSpPr>
            <a:spLocks noGrp="1"/>
          </p:cNvSpPr>
          <p:nvPr>
            <p:ph type="subTitle" idx="1"/>
          </p:nvPr>
        </p:nvSpPr>
        <p:spPr/>
        <p:txBody>
          <a:bodyPr/>
          <a:lstStyle/>
          <a:p>
            <a:endParaRPr lang="en-GB"/>
          </a:p>
        </p:txBody>
      </p:sp>
      <p:pic>
        <p:nvPicPr>
          <p:cNvPr id="32770" name="Picture 2" descr="http://king.portlandschools.org/files/houses/y7/animalmaineia/files/species/rdovefi/foodweb/foodweb.gif"/>
          <p:cNvPicPr>
            <a:picLocks noChangeAspect="1" noChangeArrowheads="1"/>
          </p:cNvPicPr>
          <p:nvPr/>
        </p:nvPicPr>
        <p:blipFill>
          <a:blip r:embed="rId2"/>
          <a:srcRect/>
          <a:stretch>
            <a:fillRect/>
          </a:stretch>
        </p:blipFill>
        <p:spPr bwMode="auto">
          <a:xfrm>
            <a:off x="1785918" y="1636862"/>
            <a:ext cx="5072098" cy="39352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357166"/>
            <a:ext cx="7772400" cy="1470025"/>
          </a:xfrm>
        </p:spPr>
        <p:txBody>
          <a:bodyPr/>
          <a:lstStyle/>
          <a:p>
            <a:r>
              <a:rPr lang="en-GB" dirty="0">
                <a:solidFill>
                  <a:srgbClr val="00B050"/>
                </a:solidFill>
              </a:rPr>
              <a:t>f</a:t>
            </a:r>
            <a:r>
              <a:rPr lang="en-GB" dirty="0" smtClean="0">
                <a:solidFill>
                  <a:srgbClr val="00B050"/>
                </a:solidFill>
              </a:rPr>
              <a:t>eeding or </a:t>
            </a:r>
            <a:r>
              <a:rPr lang="en-GB" dirty="0" err="1" smtClean="0">
                <a:solidFill>
                  <a:srgbClr val="00B050"/>
                </a:solidFill>
              </a:rPr>
              <a:t>trophic</a:t>
            </a:r>
            <a:r>
              <a:rPr lang="en-GB" dirty="0" smtClean="0">
                <a:solidFill>
                  <a:srgbClr val="00B050"/>
                </a:solidFill>
              </a:rPr>
              <a:t> level</a:t>
            </a:r>
            <a:endParaRPr lang="en-GB" dirty="0">
              <a:solidFill>
                <a:srgbClr val="00B050"/>
              </a:solidFill>
            </a:endParaRPr>
          </a:p>
        </p:txBody>
      </p:sp>
      <p:sp>
        <p:nvSpPr>
          <p:cNvPr id="3" name="Subtitle 2"/>
          <p:cNvSpPr>
            <a:spLocks noGrp="1"/>
          </p:cNvSpPr>
          <p:nvPr>
            <p:ph type="subTitle" idx="1"/>
          </p:nvPr>
        </p:nvSpPr>
        <p:spPr/>
        <p:txBody>
          <a:bodyPr/>
          <a:lstStyle/>
          <a:p>
            <a:endParaRPr lang="en-GB" dirty="0"/>
          </a:p>
        </p:txBody>
      </p:sp>
      <p:pic>
        <p:nvPicPr>
          <p:cNvPr id="35842" name="Picture 2" descr="http://content.answers.com/main/content/wp/en/thumb/0/0b/400px-EcoPyramid.png"/>
          <p:cNvPicPr>
            <a:picLocks noChangeAspect="1" noChangeArrowheads="1"/>
          </p:cNvPicPr>
          <p:nvPr/>
        </p:nvPicPr>
        <p:blipFill>
          <a:blip r:embed="rId2"/>
          <a:srcRect/>
          <a:stretch>
            <a:fillRect/>
          </a:stretch>
        </p:blipFill>
        <p:spPr bwMode="auto">
          <a:xfrm>
            <a:off x="2071670" y="1928802"/>
            <a:ext cx="4357718" cy="30177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000296" y="357166"/>
            <a:ext cx="6400800" cy="1752600"/>
          </a:xfrm>
        </p:spPr>
        <p:txBody>
          <a:bodyPr>
            <a:normAutofit/>
          </a:bodyPr>
          <a:lstStyle/>
          <a:p>
            <a:r>
              <a:rPr lang="en-GB" sz="3200" dirty="0">
                <a:solidFill>
                  <a:srgbClr val="FF0000"/>
                </a:solidFill>
              </a:rPr>
              <a:t>p</a:t>
            </a:r>
            <a:r>
              <a:rPr lang="en-GB" sz="3200" dirty="0" smtClean="0">
                <a:solidFill>
                  <a:srgbClr val="FF0000"/>
                </a:solidFill>
              </a:rPr>
              <a:t>yramid of energy</a:t>
            </a:r>
            <a:endParaRPr lang="en-GB" sz="3200" dirty="0">
              <a:solidFill>
                <a:srgbClr val="FF0000"/>
              </a:solidFill>
            </a:endParaRPr>
          </a:p>
        </p:txBody>
      </p:sp>
      <p:pic>
        <p:nvPicPr>
          <p:cNvPr id="34818" name="Picture 2"/>
          <p:cNvPicPr>
            <a:picLocks noChangeAspect="1" noChangeArrowheads="1"/>
          </p:cNvPicPr>
          <p:nvPr/>
        </p:nvPicPr>
        <p:blipFill>
          <a:blip r:embed="rId2"/>
          <a:srcRect/>
          <a:stretch>
            <a:fillRect/>
          </a:stretch>
        </p:blipFill>
        <p:spPr bwMode="auto">
          <a:xfrm>
            <a:off x="1214414" y="920792"/>
            <a:ext cx="6786610" cy="527045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normAutofit/>
          </a:bodyPr>
          <a:lstStyle/>
          <a:p>
            <a:pPr algn="ctr"/>
            <a:r>
              <a:rPr lang="en-GB" sz="3600" dirty="0" smtClean="0">
                <a:solidFill>
                  <a:srgbClr val="FF0000"/>
                </a:solidFill>
              </a:rPr>
              <a:t>Energy (90%) is lost at each stage</a:t>
            </a:r>
            <a:endParaRPr lang="en-GB" sz="3600" dirty="0">
              <a:solidFill>
                <a:srgbClr val="FF0000"/>
              </a:solidFill>
            </a:endParaRPr>
          </a:p>
        </p:txBody>
      </p:sp>
      <p:sp>
        <p:nvSpPr>
          <p:cNvPr id="3" name="Subtitle 2"/>
          <p:cNvSpPr>
            <a:spLocks noGrp="1"/>
          </p:cNvSpPr>
          <p:nvPr>
            <p:ph type="subTitle" idx="1"/>
          </p:nvPr>
        </p:nvSpPr>
        <p:spPr>
          <a:xfrm>
            <a:off x="571472" y="2214554"/>
            <a:ext cx="9858412" cy="1199704"/>
          </a:xfrm>
        </p:spPr>
        <p:txBody>
          <a:bodyPr>
            <a:noAutofit/>
          </a:bodyPr>
          <a:lstStyle/>
          <a:p>
            <a:pPr algn="l">
              <a:buFont typeface="Arial" pitchFamily="34" charset="0"/>
              <a:buChar char="•"/>
            </a:pPr>
            <a:r>
              <a:rPr lang="en-GB" sz="2400" dirty="0" smtClean="0"/>
              <a:t> Not all of the plant is eaten</a:t>
            </a:r>
          </a:p>
          <a:p>
            <a:pPr algn="l">
              <a:buFont typeface="Arial" pitchFamily="34" charset="0"/>
              <a:buChar char="•"/>
            </a:pPr>
            <a:r>
              <a:rPr lang="en-GB" sz="2400" dirty="0"/>
              <a:t> </a:t>
            </a:r>
            <a:r>
              <a:rPr lang="en-GB" sz="2400" dirty="0" smtClean="0"/>
              <a:t>Unable to digest or break down all of the material  </a:t>
            </a:r>
          </a:p>
          <a:p>
            <a:pPr algn="l"/>
            <a:r>
              <a:rPr lang="en-GB" sz="2400" dirty="0" smtClean="0"/>
              <a:t>  consumed</a:t>
            </a:r>
          </a:p>
          <a:p>
            <a:pPr algn="l">
              <a:buFont typeface="Arial" pitchFamily="34" charset="0"/>
              <a:buChar char="•"/>
            </a:pPr>
            <a:r>
              <a:rPr lang="en-GB" sz="2400" dirty="0" smtClean="0"/>
              <a:t> Running </a:t>
            </a:r>
          </a:p>
          <a:p>
            <a:pPr algn="l">
              <a:buFont typeface="Arial" pitchFamily="34" charset="0"/>
              <a:buChar char="•"/>
            </a:pPr>
            <a:r>
              <a:rPr lang="en-GB" sz="2400" dirty="0" smtClean="0"/>
              <a:t> Respiration</a:t>
            </a:r>
          </a:p>
          <a:p>
            <a:pPr algn="l">
              <a:buFont typeface="Arial" pitchFamily="34" charset="0"/>
              <a:buChar char="•"/>
            </a:pPr>
            <a:r>
              <a:rPr lang="en-GB" sz="2400" dirty="0" smtClean="0"/>
              <a:t> Growing </a:t>
            </a:r>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edge">
                                      <p:cBhvr>
                                        <p:cTn id="3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428868"/>
            <a:ext cx="2285984" cy="1243020"/>
          </a:xfrm>
        </p:spPr>
        <p:txBody>
          <a:bodyPr>
            <a:noAutofit/>
          </a:bodyPr>
          <a:lstStyle/>
          <a:p>
            <a:pPr algn="l"/>
            <a:r>
              <a:rPr lang="en-GB" sz="2000" dirty="0" smtClean="0">
                <a:solidFill>
                  <a:srgbClr val="FF0000"/>
                </a:solidFill>
              </a:rPr>
              <a:t>Pyramid of numbers/                   biomass</a:t>
            </a:r>
            <a:endParaRPr lang="en-GB" sz="2000" dirty="0">
              <a:solidFill>
                <a:srgbClr val="FF0000"/>
              </a:solidFill>
            </a:endParaRPr>
          </a:p>
        </p:txBody>
      </p:sp>
      <p:sp>
        <p:nvSpPr>
          <p:cNvPr id="3" name="Subtitle 2"/>
          <p:cNvSpPr>
            <a:spLocks noGrp="1"/>
          </p:cNvSpPr>
          <p:nvPr>
            <p:ph type="subTitle" idx="1"/>
          </p:nvPr>
        </p:nvSpPr>
        <p:spPr>
          <a:xfrm>
            <a:off x="6529414" y="1571612"/>
            <a:ext cx="2614586" cy="1752600"/>
          </a:xfrm>
        </p:spPr>
        <p:txBody>
          <a:bodyPr>
            <a:normAutofit fontScale="62500" lnSpcReduction="20000"/>
          </a:bodyPr>
          <a:lstStyle/>
          <a:p>
            <a:pPr algn="ctr"/>
            <a:r>
              <a:rPr lang="en-GB" dirty="0" smtClean="0">
                <a:solidFill>
                  <a:schemeClr val="bg1">
                    <a:lumMod val="50000"/>
                  </a:schemeClr>
                </a:solidFill>
              </a:rPr>
              <a:t> </a:t>
            </a:r>
            <a:r>
              <a:rPr lang="en-GB" sz="2400" dirty="0" smtClean="0">
                <a:solidFill>
                  <a:schemeClr val="bg1">
                    <a:lumMod val="50000"/>
                  </a:schemeClr>
                </a:solidFill>
              </a:rPr>
              <a:t>It takes a large number of primary producers to support a smaller number of primary consumers, which in turn provide food for an even smaller number of carnivores. </a:t>
            </a:r>
            <a:endParaRPr lang="en-GB" sz="2400" dirty="0">
              <a:solidFill>
                <a:schemeClr val="bg1">
                  <a:lumMod val="50000"/>
                </a:schemeClr>
              </a:solidFill>
            </a:endParaRPr>
          </a:p>
        </p:txBody>
      </p:sp>
      <p:pic>
        <p:nvPicPr>
          <p:cNvPr id="36866" name="Picture 2"/>
          <p:cNvPicPr>
            <a:picLocks noChangeAspect="1" noChangeArrowheads="1"/>
          </p:cNvPicPr>
          <p:nvPr/>
        </p:nvPicPr>
        <p:blipFill>
          <a:blip r:embed="rId2"/>
          <a:srcRect/>
          <a:stretch>
            <a:fillRect/>
          </a:stretch>
        </p:blipFill>
        <p:spPr bwMode="auto">
          <a:xfrm>
            <a:off x="1857356" y="357166"/>
            <a:ext cx="4686300" cy="46101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000108"/>
            <a:ext cx="7772400" cy="1829761"/>
          </a:xfrm>
        </p:spPr>
        <p:txBody>
          <a:bodyPr/>
          <a:lstStyle/>
          <a:p>
            <a:pPr algn="ctr"/>
            <a:r>
              <a:rPr lang="en-GB" sz="4000" dirty="0" smtClean="0">
                <a:solidFill>
                  <a:srgbClr val="FF0000"/>
                </a:solidFill>
              </a:rPr>
              <a:t>symbiosis</a:t>
            </a:r>
            <a:r>
              <a:rPr lang="en-GB" dirty="0" smtClean="0"/>
              <a:t> </a:t>
            </a:r>
            <a:endParaRPr lang="en-GB" dirty="0"/>
          </a:p>
        </p:txBody>
      </p:sp>
      <p:sp>
        <p:nvSpPr>
          <p:cNvPr id="3" name="Subtitle 2"/>
          <p:cNvSpPr>
            <a:spLocks noGrp="1"/>
          </p:cNvSpPr>
          <p:nvPr>
            <p:ph type="subTitle" idx="1"/>
          </p:nvPr>
        </p:nvSpPr>
        <p:spPr/>
        <p:txBody>
          <a:bodyPr>
            <a:normAutofit fontScale="92500"/>
          </a:bodyPr>
          <a:lstStyle/>
          <a:p>
            <a:r>
              <a:rPr lang="en-GB" dirty="0" smtClean="0"/>
              <a:t>Where two organisms live together in an intimate situation that is of benefit to them both.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772400" cy="1829761"/>
          </a:xfrm>
        </p:spPr>
        <p:txBody>
          <a:bodyPr/>
          <a:lstStyle/>
          <a:p>
            <a:pPr algn="ctr"/>
            <a:r>
              <a:rPr lang="en-GB" dirty="0" smtClean="0">
                <a:solidFill>
                  <a:schemeClr val="accent2"/>
                </a:solidFill>
              </a:rPr>
              <a:t>habitat</a:t>
            </a:r>
            <a:endParaRPr lang="en-GB" dirty="0">
              <a:solidFill>
                <a:schemeClr val="accent2"/>
              </a:solidFill>
            </a:endParaRPr>
          </a:p>
        </p:txBody>
      </p:sp>
      <p:sp>
        <p:nvSpPr>
          <p:cNvPr id="3" name="Subtitle 2"/>
          <p:cNvSpPr>
            <a:spLocks noGrp="1"/>
          </p:cNvSpPr>
          <p:nvPr>
            <p:ph type="subTitle" idx="1"/>
          </p:nvPr>
        </p:nvSpPr>
        <p:spPr/>
        <p:txBody>
          <a:bodyPr/>
          <a:lstStyle/>
          <a:p>
            <a:pPr algn="ctr"/>
            <a:r>
              <a:rPr lang="en-GB" dirty="0" smtClean="0"/>
              <a:t>The place where a particular organism or population lives.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642918"/>
            <a:ext cx="7772400" cy="1829761"/>
          </a:xfrm>
        </p:spPr>
        <p:txBody>
          <a:bodyPr/>
          <a:lstStyle/>
          <a:p>
            <a:pPr algn="ctr"/>
            <a:r>
              <a:rPr lang="en-GB" dirty="0" smtClean="0">
                <a:solidFill>
                  <a:schemeClr val="accent2"/>
                </a:solidFill>
              </a:rPr>
              <a:t>niche</a:t>
            </a:r>
            <a:endParaRPr lang="en-GB" dirty="0">
              <a:solidFill>
                <a:schemeClr val="accent2"/>
              </a:solidFill>
            </a:endParaRPr>
          </a:p>
        </p:txBody>
      </p:sp>
      <p:sp>
        <p:nvSpPr>
          <p:cNvPr id="3" name="Subtitle 2"/>
          <p:cNvSpPr>
            <a:spLocks noGrp="1"/>
          </p:cNvSpPr>
          <p:nvPr>
            <p:ph type="subTitle" idx="1"/>
          </p:nvPr>
        </p:nvSpPr>
        <p:spPr>
          <a:xfrm>
            <a:off x="642910" y="3143248"/>
            <a:ext cx="7772400" cy="1199704"/>
          </a:xfrm>
        </p:spPr>
        <p:txBody>
          <a:bodyPr>
            <a:normAutofit fontScale="92500"/>
          </a:bodyPr>
          <a:lstStyle/>
          <a:p>
            <a:r>
              <a:rPr lang="en-GB" dirty="0" smtClean="0"/>
              <a:t>This refers to an animal’s role in a habitat – what it feeds on and when, where it finds shelter, etc.</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14554"/>
            <a:ext cx="7772400" cy="1829761"/>
          </a:xfrm>
        </p:spPr>
        <p:txBody>
          <a:bodyPr>
            <a:noAutofit/>
          </a:bodyPr>
          <a:lstStyle/>
          <a:p>
            <a:pPr algn="ctr"/>
            <a:r>
              <a:rPr lang="en-US" sz="2400" b="1" dirty="0" smtClean="0"/>
              <a:t/>
            </a:r>
            <a:br>
              <a:rPr lang="en-US" sz="2400" b="1" dirty="0" smtClean="0"/>
            </a:br>
            <a:r>
              <a:rPr lang="en-US" sz="3600" b="1" dirty="0" smtClean="0">
                <a:solidFill>
                  <a:srgbClr val="00B0F0"/>
                </a:solidFill>
              </a:rPr>
              <a:t>Terms and definitions</a:t>
            </a:r>
            <a:r>
              <a:rPr lang="en-US" sz="3600" dirty="0" smtClean="0">
                <a:solidFill>
                  <a:srgbClr val="00B0F0"/>
                </a:solidFill>
              </a:rPr>
              <a:t> </a:t>
            </a:r>
            <a:r>
              <a:rPr lang="en-US" sz="2400" dirty="0" smtClean="0"/>
              <a:t/>
            </a:r>
            <a:br>
              <a:rPr lang="en-US" sz="2400" dirty="0" smtClean="0"/>
            </a:br>
            <a:r>
              <a:rPr lang="en-US" sz="2400" dirty="0" smtClean="0"/>
              <a:t/>
            </a:r>
            <a:br>
              <a:rPr lang="en-US" sz="2400" dirty="0" smtClean="0"/>
            </a:br>
            <a:r>
              <a:rPr lang="en-US" sz="2400" dirty="0" smtClean="0"/>
              <a:t>Define the term ecosystem and be aware of variations in ecosystem scale ranging from micro-scales to macro-scales (biomes). </a:t>
            </a:r>
            <a:br>
              <a:rPr lang="en-US" sz="2400" dirty="0" smtClean="0"/>
            </a:br>
            <a:r>
              <a:rPr lang="en-US" sz="2400" dirty="0" smtClean="0"/>
              <a:t/>
            </a:r>
            <a:br>
              <a:rPr lang="en-US" sz="2400" dirty="0" smtClean="0"/>
            </a:br>
            <a:r>
              <a:rPr lang="en-US" sz="2400" dirty="0" smtClean="0"/>
              <a:t>Be able to define ecosystems in terms of inputs, flows, stores and outputs.  </a:t>
            </a:r>
            <a:endParaRPr lang="en-GB" sz="2400" dirty="0"/>
          </a:p>
        </p:txBody>
      </p:sp>
      <p:sp>
        <p:nvSpPr>
          <p:cNvPr id="3" name="Subtitle 2"/>
          <p:cNvSpPr>
            <a:spLocks noGrp="1"/>
          </p:cNvSpPr>
          <p:nvPr>
            <p:ph type="subTitle" idx="1"/>
          </p:nvPr>
        </p:nvSpPr>
        <p:spPr/>
        <p:txBody>
          <a:bodyPr/>
          <a:lstStyle/>
          <a:p>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772400" cy="1829761"/>
          </a:xfrm>
        </p:spPr>
        <p:txBody>
          <a:bodyPr/>
          <a:lstStyle/>
          <a:p>
            <a:pPr algn="ctr"/>
            <a:r>
              <a:rPr lang="en-GB" dirty="0" err="1" smtClean="0">
                <a:solidFill>
                  <a:schemeClr val="accent2"/>
                </a:solidFill>
              </a:rPr>
              <a:t>intraspecific</a:t>
            </a:r>
            <a:endParaRPr lang="en-GB" dirty="0">
              <a:solidFill>
                <a:schemeClr val="accent2"/>
              </a:solidFill>
            </a:endParaRPr>
          </a:p>
        </p:txBody>
      </p:sp>
      <p:sp>
        <p:nvSpPr>
          <p:cNvPr id="3" name="Subtitle 2"/>
          <p:cNvSpPr>
            <a:spLocks noGrp="1"/>
          </p:cNvSpPr>
          <p:nvPr>
            <p:ph type="subTitle" idx="1"/>
          </p:nvPr>
        </p:nvSpPr>
        <p:spPr/>
        <p:txBody>
          <a:bodyPr/>
          <a:lstStyle/>
          <a:p>
            <a:pPr algn="ctr"/>
            <a:r>
              <a:rPr lang="en-GB" dirty="0" smtClean="0"/>
              <a:t>Competition between two members of the same species.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714356"/>
            <a:ext cx="7772400" cy="1829761"/>
          </a:xfrm>
        </p:spPr>
        <p:txBody>
          <a:bodyPr/>
          <a:lstStyle/>
          <a:p>
            <a:pPr algn="ctr"/>
            <a:r>
              <a:rPr lang="en-GB" dirty="0" err="1" smtClean="0">
                <a:solidFill>
                  <a:schemeClr val="accent2"/>
                </a:solidFill>
              </a:rPr>
              <a:t>interspecific</a:t>
            </a:r>
            <a:endParaRPr lang="en-GB" dirty="0">
              <a:solidFill>
                <a:schemeClr val="accent2"/>
              </a:solidFill>
            </a:endParaRPr>
          </a:p>
        </p:txBody>
      </p:sp>
      <p:sp>
        <p:nvSpPr>
          <p:cNvPr id="3" name="Subtitle 2"/>
          <p:cNvSpPr>
            <a:spLocks noGrp="1"/>
          </p:cNvSpPr>
          <p:nvPr>
            <p:ph type="subTitle" idx="1"/>
          </p:nvPr>
        </p:nvSpPr>
        <p:spPr/>
        <p:txBody>
          <a:bodyPr/>
          <a:lstStyle/>
          <a:p>
            <a:pPr algn="ctr"/>
            <a:r>
              <a:rPr lang="en-GB" dirty="0" smtClean="0"/>
              <a:t>Competition between members of two different species.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57166"/>
            <a:ext cx="7772400" cy="1829761"/>
          </a:xfrm>
        </p:spPr>
        <p:txBody>
          <a:bodyPr/>
          <a:lstStyle/>
          <a:p>
            <a:pPr algn="ctr"/>
            <a:r>
              <a:rPr lang="en-GB" dirty="0" smtClean="0">
                <a:solidFill>
                  <a:schemeClr val="accent2"/>
                </a:solidFill>
              </a:rPr>
              <a:t>natural succession</a:t>
            </a:r>
            <a:endParaRPr lang="en-GB" dirty="0">
              <a:solidFill>
                <a:schemeClr val="accent2"/>
              </a:solidFill>
            </a:endParaRPr>
          </a:p>
        </p:txBody>
      </p:sp>
      <p:sp>
        <p:nvSpPr>
          <p:cNvPr id="3" name="Subtitle 2"/>
          <p:cNvSpPr>
            <a:spLocks noGrp="1"/>
          </p:cNvSpPr>
          <p:nvPr>
            <p:ph type="subTitle" idx="1"/>
          </p:nvPr>
        </p:nvSpPr>
        <p:spPr/>
        <p:txBody>
          <a:bodyPr>
            <a:normAutofit/>
          </a:bodyPr>
          <a:lstStyle/>
          <a:p>
            <a:pPr algn="ctr"/>
            <a:r>
              <a:rPr lang="en-GB" dirty="0" smtClean="0"/>
              <a:t>Gradual progression from one community to another.</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grpId="0" nodeType="clickEffect">
                                  <p:stCondLst>
                                    <p:cond delay="0"/>
                                  </p:stCondLst>
                                  <p:childTnLst>
                                    <p:animMotion origin="layout" path="M 0 0  L 0.067 0.05327  C 0.081 0.06526  0.102 0.07192  0.124 0.07192  C 0.149 0.07192  0.169 0.06526  0.183 0.05327  L 0.25 0  E"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357298"/>
            <a:ext cx="7772400" cy="1829761"/>
          </a:xfrm>
        </p:spPr>
        <p:txBody>
          <a:bodyPr/>
          <a:lstStyle/>
          <a:p>
            <a:pPr algn="ctr"/>
            <a:r>
              <a:rPr lang="en-GB" dirty="0" smtClean="0">
                <a:solidFill>
                  <a:schemeClr val="accent2"/>
                </a:solidFill>
              </a:rPr>
              <a:t>primary succession</a:t>
            </a:r>
            <a:endParaRPr lang="en-GB" dirty="0">
              <a:solidFill>
                <a:schemeClr val="accent2"/>
              </a:solidFill>
            </a:endParaRPr>
          </a:p>
        </p:txBody>
      </p:sp>
      <p:sp>
        <p:nvSpPr>
          <p:cNvPr id="3" name="Subtitle 2"/>
          <p:cNvSpPr>
            <a:spLocks noGrp="1"/>
          </p:cNvSpPr>
          <p:nvPr>
            <p:ph type="subTitle" idx="1"/>
          </p:nvPr>
        </p:nvSpPr>
        <p:spPr/>
        <p:txBody>
          <a:bodyPr>
            <a:normAutofit/>
          </a:bodyPr>
          <a:lstStyle/>
          <a:p>
            <a:pPr algn="ctr"/>
            <a:r>
              <a:rPr lang="en-GB" dirty="0" smtClean="0"/>
              <a:t>The introduction of species into an area that has never previously been colonised.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772400" cy="1829761"/>
          </a:xfrm>
        </p:spPr>
        <p:txBody>
          <a:bodyPr>
            <a:normAutofit/>
          </a:bodyPr>
          <a:lstStyle/>
          <a:p>
            <a:pPr algn="ctr"/>
            <a:r>
              <a:rPr lang="en-GB" sz="3600" dirty="0" smtClean="0">
                <a:solidFill>
                  <a:srgbClr val="C00000"/>
                </a:solidFill>
              </a:rPr>
              <a:t>primary colonisers </a:t>
            </a:r>
            <a:r>
              <a:rPr lang="en-GB" sz="3600" dirty="0" smtClean="0"/>
              <a:t>form a </a:t>
            </a:r>
            <a:br>
              <a:rPr lang="en-GB" sz="3600" dirty="0" smtClean="0"/>
            </a:br>
            <a:r>
              <a:rPr lang="en-GB" sz="3600" dirty="0" smtClean="0"/>
              <a:t>pioneer community</a:t>
            </a:r>
            <a:endParaRPr lang="en-GB" sz="3600" dirty="0"/>
          </a:p>
        </p:txBody>
      </p:sp>
      <p:sp>
        <p:nvSpPr>
          <p:cNvPr id="3" name="Subtitle 2"/>
          <p:cNvSpPr>
            <a:spLocks noGrp="1"/>
          </p:cNvSpPr>
          <p:nvPr>
            <p:ph type="subTitle" idx="1"/>
          </p:nvPr>
        </p:nvSpPr>
        <p:spPr/>
        <p:txBody>
          <a:bodyPr/>
          <a:lstStyle/>
          <a:p>
            <a:r>
              <a:rPr lang="en-GB" dirty="0" smtClean="0"/>
              <a:t>The first species to enter an area.</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14356"/>
            <a:ext cx="7772400" cy="1829761"/>
          </a:xfrm>
        </p:spPr>
        <p:txBody>
          <a:bodyPr/>
          <a:lstStyle/>
          <a:p>
            <a:pPr algn="ctr"/>
            <a:r>
              <a:rPr lang="en-GB" dirty="0" smtClean="0">
                <a:solidFill>
                  <a:schemeClr val="accent2"/>
                </a:solidFill>
              </a:rPr>
              <a:t>secondary succession</a:t>
            </a:r>
            <a:endParaRPr lang="en-GB" dirty="0">
              <a:solidFill>
                <a:schemeClr val="accent2"/>
              </a:solidFill>
            </a:endParaRPr>
          </a:p>
        </p:txBody>
      </p:sp>
      <p:sp>
        <p:nvSpPr>
          <p:cNvPr id="3" name="Subtitle 2"/>
          <p:cNvSpPr>
            <a:spLocks noGrp="1"/>
          </p:cNvSpPr>
          <p:nvPr>
            <p:ph type="subTitle" idx="1"/>
          </p:nvPr>
        </p:nvSpPr>
        <p:spPr>
          <a:xfrm>
            <a:off x="642910" y="2928934"/>
            <a:ext cx="7772400" cy="1199704"/>
          </a:xfrm>
        </p:spPr>
        <p:txBody>
          <a:bodyPr>
            <a:normAutofit fontScale="92500" lnSpcReduction="10000"/>
          </a:bodyPr>
          <a:lstStyle/>
          <a:p>
            <a:pPr algn="ctr"/>
            <a:r>
              <a:rPr lang="en-GB" dirty="0" smtClean="0"/>
              <a:t>The re-establishment of species into an area that once contained populations of plants and animals, but which have been disturbed.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571480"/>
            <a:ext cx="8643998" cy="1829761"/>
          </a:xfrm>
        </p:spPr>
        <p:txBody>
          <a:bodyPr/>
          <a:lstStyle/>
          <a:p>
            <a:pPr algn="ctr"/>
            <a:r>
              <a:rPr lang="en-GB" dirty="0" smtClean="0">
                <a:solidFill>
                  <a:schemeClr val="accent2"/>
                </a:solidFill>
              </a:rPr>
              <a:t>(climatic) climax community</a:t>
            </a:r>
            <a:endParaRPr lang="en-GB" dirty="0">
              <a:solidFill>
                <a:schemeClr val="accent2"/>
              </a:solidFill>
            </a:endParaRPr>
          </a:p>
        </p:txBody>
      </p:sp>
      <p:sp>
        <p:nvSpPr>
          <p:cNvPr id="3" name="Subtitle 2"/>
          <p:cNvSpPr>
            <a:spLocks noGrp="1"/>
          </p:cNvSpPr>
          <p:nvPr>
            <p:ph type="subTitle" idx="1"/>
          </p:nvPr>
        </p:nvSpPr>
        <p:spPr>
          <a:xfrm>
            <a:off x="642910" y="3000372"/>
            <a:ext cx="7772400" cy="1199704"/>
          </a:xfrm>
        </p:spPr>
        <p:txBody>
          <a:bodyPr>
            <a:normAutofit fontScale="92500" lnSpcReduction="10000"/>
          </a:bodyPr>
          <a:lstStyle/>
          <a:p>
            <a:pPr algn="ctr"/>
            <a:r>
              <a:rPr lang="en-GB" dirty="0" smtClean="0"/>
              <a:t>Eventually a stable ecosystem develops which is in equilibrium with its environment and which normally undergoes little further change.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85794"/>
            <a:ext cx="7772400" cy="1829761"/>
          </a:xfrm>
        </p:spPr>
        <p:txBody>
          <a:bodyPr/>
          <a:lstStyle/>
          <a:p>
            <a:pPr algn="ctr"/>
            <a:r>
              <a:rPr lang="en-GB" dirty="0" err="1">
                <a:solidFill>
                  <a:schemeClr val="accent2"/>
                </a:solidFill>
              </a:rPr>
              <a:t>e</a:t>
            </a:r>
            <a:r>
              <a:rPr lang="en-GB" dirty="0" err="1" smtClean="0">
                <a:solidFill>
                  <a:schemeClr val="accent2"/>
                </a:solidFill>
              </a:rPr>
              <a:t>daphic</a:t>
            </a:r>
            <a:r>
              <a:rPr lang="en-GB" dirty="0" smtClean="0">
                <a:solidFill>
                  <a:schemeClr val="accent2"/>
                </a:solidFill>
              </a:rPr>
              <a:t> climax</a:t>
            </a:r>
            <a:endParaRPr lang="en-GB" dirty="0">
              <a:solidFill>
                <a:schemeClr val="accent2"/>
              </a:solidFill>
            </a:endParaRPr>
          </a:p>
        </p:txBody>
      </p:sp>
      <p:sp>
        <p:nvSpPr>
          <p:cNvPr id="3" name="Subtitle 2"/>
          <p:cNvSpPr>
            <a:spLocks noGrp="1"/>
          </p:cNvSpPr>
          <p:nvPr>
            <p:ph type="subTitle" idx="1"/>
          </p:nvPr>
        </p:nvSpPr>
        <p:spPr>
          <a:xfrm>
            <a:off x="0" y="3500438"/>
            <a:ext cx="9429784" cy="1752600"/>
          </a:xfrm>
        </p:spPr>
        <p:txBody>
          <a:bodyPr/>
          <a:lstStyle/>
          <a:p>
            <a:pPr algn="l"/>
            <a:r>
              <a:rPr lang="en-GB" dirty="0"/>
              <a:t>d</a:t>
            </a:r>
            <a:r>
              <a:rPr lang="en-GB" dirty="0" smtClean="0"/>
              <a:t>ifferent soil types            different climax community </a:t>
            </a:r>
            <a:endParaRPr lang="en-GB" dirty="0"/>
          </a:p>
        </p:txBody>
      </p:sp>
      <p:sp>
        <p:nvSpPr>
          <p:cNvPr id="4" name="Right Arrow 3"/>
          <p:cNvSpPr/>
          <p:nvPr/>
        </p:nvSpPr>
        <p:spPr>
          <a:xfrm>
            <a:off x="3286116" y="350043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0"/>
            <a:ext cx="7772400" cy="1829761"/>
          </a:xfrm>
        </p:spPr>
        <p:txBody>
          <a:bodyPr/>
          <a:lstStyle/>
          <a:p>
            <a:pPr algn="ctr"/>
            <a:r>
              <a:rPr lang="en-GB" dirty="0" err="1" smtClean="0">
                <a:solidFill>
                  <a:schemeClr val="accent2"/>
                </a:solidFill>
              </a:rPr>
              <a:t>plagioclimax</a:t>
            </a:r>
            <a:endParaRPr lang="en-GB" dirty="0">
              <a:solidFill>
                <a:schemeClr val="accent2"/>
              </a:solidFill>
            </a:endParaRPr>
          </a:p>
        </p:txBody>
      </p:sp>
      <p:sp>
        <p:nvSpPr>
          <p:cNvPr id="3" name="Subtitle 2"/>
          <p:cNvSpPr>
            <a:spLocks noGrp="1"/>
          </p:cNvSpPr>
          <p:nvPr>
            <p:ph type="subTitle" idx="1"/>
          </p:nvPr>
        </p:nvSpPr>
        <p:spPr>
          <a:xfrm>
            <a:off x="571472" y="3000372"/>
            <a:ext cx="7772400" cy="1199704"/>
          </a:xfrm>
        </p:spPr>
        <p:txBody>
          <a:bodyPr>
            <a:noAutofit/>
          </a:bodyPr>
          <a:lstStyle/>
          <a:p>
            <a:pPr algn="ctr"/>
            <a:r>
              <a:rPr lang="en-GB" sz="2400" dirty="0" smtClean="0"/>
              <a:t>A climax community produced by the action of humans. </a:t>
            </a:r>
          </a:p>
          <a:p>
            <a:pPr algn="ctr"/>
            <a:endParaRPr lang="en-GB" sz="2400" dirty="0"/>
          </a:p>
          <a:p>
            <a:pPr algn="ctr"/>
            <a:r>
              <a:rPr lang="en-GB" sz="2400" dirty="0" smtClean="0"/>
              <a:t>Succession is then said to be </a:t>
            </a:r>
            <a:r>
              <a:rPr lang="en-GB" sz="2400" b="1" dirty="0" smtClean="0"/>
              <a:t>deflected.</a:t>
            </a:r>
            <a:r>
              <a:rPr lang="en-GB" sz="2400" dirty="0" smtClean="0"/>
              <a:t> </a:t>
            </a:r>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smtClean="0">
                <a:solidFill>
                  <a:schemeClr val="tx1">
                    <a:lumMod val="65000"/>
                    <a:lumOff val="35000"/>
                  </a:schemeClr>
                </a:solidFill>
              </a:rPr>
              <a:t>Environmental factors which produce </a:t>
            </a:r>
            <a:r>
              <a:rPr lang="en-GB" sz="4000" dirty="0" err="1" smtClean="0">
                <a:solidFill>
                  <a:schemeClr val="accent2"/>
                </a:solidFill>
              </a:rPr>
              <a:t>zonation</a:t>
            </a:r>
            <a:r>
              <a:rPr lang="en-GB" sz="4000" dirty="0" smtClean="0">
                <a:solidFill>
                  <a:schemeClr val="accent2"/>
                </a:solidFill>
              </a:rPr>
              <a:t> </a:t>
            </a:r>
            <a:br>
              <a:rPr lang="en-GB" sz="4000" dirty="0" smtClean="0">
                <a:solidFill>
                  <a:schemeClr val="accent2"/>
                </a:solidFill>
              </a:rPr>
            </a:br>
            <a:r>
              <a:rPr lang="en-GB" sz="4000" dirty="0" smtClean="0">
                <a:solidFill>
                  <a:schemeClr val="tx1">
                    <a:lumMod val="65000"/>
                    <a:lumOff val="35000"/>
                  </a:schemeClr>
                </a:solidFill>
              </a:rPr>
              <a:t>on rocky shores:</a:t>
            </a:r>
            <a:r>
              <a:rPr lang="en-GB" dirty="0" smtClean="0"/>
              <a:t/>
            </a:r>
            <a:br>
              <a:rPr lang="en-GB" dirty="0" smtClean="0"/>
            </a:br>
            <a:endParaRPr lang="en-GB" dirty="0"/>
          </a:p>
        </p:txBody>
      </p:sp>
      <p:sp>
        <p:nvSpPr>
          <p:cNvPr id="3" name="Subtitle 2"/>
          <p:cNvSpPr>
            <a:spLocks noGrp="1"/>
          </p:cNvSpPr>
          <p:nvPr>
            <p:ph type="subTitle" idx="1"/>
          </p:nvPr>
        </p:nvSpPr>
        <p:spPr/>
        <p:txBody>
          <a:bodyPr>
            <a:normAutofit fontScale="92500" lnSpcReduction="20000"/>
          </a:bodyPr>
          <a:lstStyle/>
          <a:p>
            <a:pPr marL="514350" indent="-514350" algn="l">
              <a:buFont typeface="+mj-lt"/>
              <a:buAutoNum type="arabicPeriod"/>
            </a:pPr>
            <a:r>
              <a:rPr lang="en-GB" dirty="0" smtClean="0"/>
              <a:t>Ability to withstand drying (desiccation)</a:t>
            </a:r>
          </a:p>
          <a:p>
            <a:pPr marL="514350" indent="-514350" algn="l">
              <a:buFont typeface="+mj-lt"/>
              <a:buAutoNum type="arabicPeriod"/>
            </a:pPr>
            <a:endParaRPr lang="en-GB" dirty="0" smtClean="0"/>
          </a:p>
          <a:p>
            <a:pPr marL="514350" indent="-514350" algn="l">
              <a:buFont typeface="+mj-lt"/>
              <a:buAutoNum type="arabicPeriod"/>
            </a:pPr>
            <a:r>
              <a:rPr lang="en-GB" dirty="0" smtClean="0"/>
              <a:t>Ability to withstand wave pounding</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000108"/>
            <a:ext cx="7772400" cy="1829761"/>
          </a:xfrm>
        </p:spPr>
        <p:txBody>
          <a:bodyPr>
            <a:normAutofit/>
          </a:bodyPr>
          <a:lstStyle/>
          <a:p>
            <a:pPr algn="ctr"/>
            <a:r>
              <a:rPr lang="en-GB" sz="4000" dirty="0" smtClean="0">
                <a:solidFill>
                  <a:srgbClr val="00B0F0"/>
                </a:solidFill>
              </a:rPr>
              <a:t>B</a:t>
            </a:r>
            <a:r>
              <a:rPr lang="en-GB" sz="4000" b="1" dirty="0" smtClean="0">
                <a:solidFill>
                  <a:srgbClr val="00B0F0"/>
                </a:solidFill>
              </a:rPr>
              <a:t>iotic and </a:t>
            </a:r>
            <a:r>
              <a:rPr lang="en-GB" sz="4000" dirty="0" err="1" smtClean="0">
                <a:solidFill>
                  <a:srgbClr val="00B0F0"/>
                </a:solidFill>
              </a:rPr>
              <a:t>a</a:t>
            </a:r>
            <a:r>
              <a:rPr lang="en-GB" sz="4000" b="1" dirty="0" err="1" smtClean="0">
                <a:solidFill>
                  <a:srgbClr val="00B0F0"/>
                </a:solidFill>
              </a:rPr>
              <a:t>biotic</a:t>
            </a:r>
            <a:r>
              <a:rPr lang="en-GB" sz="4000" b="1" dirty="0" smtClean="0">
                <a:solidFill>
                  <a:srgbClr val="00B0F0"/>
                </a:solidFill>
              </a:rPr>
              <a:t> components</a:t>
            </a:r>
            <a:r>
              <a:rPr lang="en-GB" dirty="0" smtClean="0"/>
              <a:t/>
            </a:r>
            <a:br>
              <a:rPr lang="en-GB" dirty="0" smtClean="0"/>
            </a:br>
            <a:endParaRPr lang="en-GB" dirty="0"/>
          </a:p>
        </p:txBody>
      </p:sp>
      <p:sp>
        <p:nvSpPr>
          <p:cNvPr id="3" name="Subtitle 2"/>
          <p:cNvSpPr>
            <a:spLocks noGrp="1"/>
          </p:cNvSpPr>
          <p:nvPr>
            <p:ph type="subTitle" idx="1"/>
          </p:nvPr>
        </p:nvSpPr>
        <p:spPr>
          <a:xfrm>
            <a:off x="714348" y="2357430"/>
            <a:ext cx="7772400" cy="1199704"/>
          </a:xfrm>
        </p:spPr>
        <p:txBody>
          <a:bodyPr>
            <a:noAutofit/>
          </a:bodyPr>
          <a:lstStyle/>
          <a:p>
            <a:pPr algn="ctr"/>
            <a:r>
              <a:rPr lang="en-US" sz="2400" dirty="0" smtClean="0"/>
              <a:t>Demonstrate an awareness of how the biotic (plants, animals, soil, bacteria, fungi) </a:t>
            </a:r>
          </a:p>
          <a:p>
            <a:pPr algn="ctr"/>
            <a:r>
              <a:rPr lang="en-US" sz="2400" dirty="0" smtClean="0"/>
              <a:t>and </a:t>
            </a:r>
            <a:r>
              <a:rPr lang="en-US" sz="2400" dirty="0" err="1" smtClean="0"/>
              <a:t>abiotic</a:t>
            </a:r>
            <a:r>
              <a:rPr lang="en-US" sz="2400" dirty="0" smtClean="0"/>
              <a:t> (water, air, minerals, nutrients, light) components interrelate to form a natural functioning system, taking into account other contributory factors of acidity, temperature, humidity and wind.</a:t>
            </a:r>
            <a:endParaRPr lang="en-GB" sz="24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338"/>
            <a:ext cx="7772400" cy="1829761"/>
          </a:xfrm>
        </p:spPr>
        <p:txBody>
          <a:bodyPr>
            <a:normAutofit/>
          </a:bodyPr>
          <a:lstStyle/>
          <a:p>
            <a:pPr algn="ctr"/>
            <a:r>
              <a:rPr lang="en-GB" sz="3200" dirty="0" smtClean="0">
                <a:solidFill>
                  <a:schemeClr val="bg2">
                    <a:lumMod val="50000"/>
                  </a:schemeClr>
                </a:solidFill>
              </a:rPr>
              <a:t>Species diversity (D) can be calculated from the formula: </a:t>
            </a:r>
            <a:endParaRPr lang="en-GB" sz="3200" dirty="0">
              <a:solidFill>
                <a:schemeClr val="bg2">
                  <a:lumMod val="50000"/>
                </a:schemeClr>
              </a:solidFill>
            </a:endParaRPr>
          </a:p>
        </p:txBody>
      </p:sp>
      <p:sp>
        <p:nvSpPr>
          <p:cNvPr id="3" name="Subtitle 2"/>
          <p:cNvSpPr>
            <a:spLocks noGrp="1"/>
          </p:cNvSpPr>
          <p:nvPr>
            <p:ph type="subTitle" idx="1"/>
          </p:nvPr>
        </p:nvSpPr>
        <p:spPr>
          <a:xfrm>
            <a:off x="1357290" y="1643050"/>
            <a:ext cx="6400800" cy="2757510"/>
          </a:xfrm>
        </p:spPr>
        <p:txBody>
          <a:bodyPr>
            <a:normAutofit fontScale="25000" lnSpcReduction="20000"/>
          </a:bodyPr>
          <a:lstStyle/>
          <a:p>
            <a:pPr algn="ctr"/>
            <a:r>
              <a:rPr lang="en-US" sz="8000" dirty="0" smtClean="0"/>
              <a:t>The most common formula for working out Species Diversity is the Simpson’s diversity index </a:t>
            </a:r>
            <a:r>
              <a:rPr lang="en-US" sz="8000" dirty="0" smtClean="0">
                <a:solidFill>
                  <a:schemeClr val="accent2">
                    <a:lumMod val="60000"/>
                    <a:lumOff val="40000"/>
                  </a:schemeClr>
                </a:solidFill>
              </a:rPr>
              <a:t>Simpson's diversity index</a:t>
            </a:r>
            <a:r>
              <a:rPr lang="en-US" sz="8000" dirty="0" smtClean="0"/>
              <a:t>, </a:t>
            </a:r>
          </a:p>
          <a:p>
            <a:pPr algn="ctr"/>
            <a:r>
              <a:rPr lang="en-US" sz="8000" dirty="0" smtClean="0"/>
              <a:t>which uses the following formula:</a:t>
            </a:r>
          </a:p>
          <a:p>
            <a:endParaRPr lang="en-US" sz="8000" dirty="0" smtClean="0"/>
          </a:p>
          <a:p>
            <a:pPr algn="ctr"/>
            <a:endParaRPr lang="en-US" sz="8000" dirty="0" smtClean="0"/>
          </a:p>
          <a:p>
            <a:pPr algn="ctr"/>
            <a:endParaRPr lang="en-US" sz="8000" dirty="0" smtClean="0"/>
          </a:p>
          <a:p>
            <a:pPr algn="ctr"/>
            <a:r>
              <a:rPr lang="en-US" sz="8000" dirty="0" smtClean="0"/>
              <a:t>Where:</a:t>
            </a:r>
          </a:p>
          <a:p>
            <a:pPr algn="l"/>
            <a:r>
              <a:rPr lang="en-US" sz="8000" dirty="0" smtClean="0"/>
              <a:t>D = diversity index </a:t>
            </a:r>
          </a:p>
          <a:p>
            <a:pPr algn="l"/>
            <a:r>
              <a:rPr lang="en-US" sz="8000" dirty="0" smtClean="0"/>
              <a:t>N = Total number of organisms of all species found </a:t>
            </a:r>
          </a:p>
          <a:p>
            <a:pPr algn="l"/>
            <a:r>
              <a:rPr lang="en-US" sz="8000" dirty="0" smtClean="0"/>
              <a:t>n = number of individuals of a particular species </a:t>
            </a:r>
          </a:p>
          <a:p>
            <a:pPr algn="l"/>
            <a:endParaRPr lang="en-US" sz="8000" dirty="0" smtClean="0"/>
          </a:p>
          <a:p>
            <a:pPr algn="l"/>
            <a:endParaRPr lang="en-US" sz="8000" dirty="0" smtClean="0">
              <a:solidFill>
                <a:schemeClr val="bg1"/>
              </a:solidFill>
            </a:endParaRPr>
          </a:p>
          <a:p>
            <a:pPr algn="l"/>
            <a:endParaRPr lang="en-US" sz="8000" dirty="0" smtClean="0">
              <a:solidFill>
                <a:schemeClr val="bg1"/>
              </a:solidFill>
            </a:endParaRPr>
          </a:p>
          <a:p>
            <a:pPr algn="l"/>
            <a:r>
              <a:rPr lang="en-US" sz="8000" dirty="0" smtClean="0">
                <a:solidFill>
                  <a:schemeClr val="bg1"/>
                </a:solidFill>
              </a:rPr>
              <a:t>Usually used in studies of vegetation but can also be applied to animals.</a:t>
            </a:r>
          </a:p>
          <a:p>
            <a:pPr algn="l"/>
            <a:endParaRPr lang="en-US" dirty="0" smtClean="0"/>
          </a:p>
          <a:p>
            <a:pPr algn="l"/>
            <a:endParaRPr lang="en-US" dirty="0" smtClean="0"/>
          </a:p>
          <a:p>
            <a:endParaRPr lang="en-GB" dirty="0"/>
          </a:p>
        </p:txBody>
      </p:sp>
      <p:pic>
        <p:nvPicPr>
          <p:cNvPr id="37890" name="Picture 2"/>
          <p:cNvPicPr>
            <a:picLocks noChangeAspect="1" noChangeArrowheads="1"/>
          </p:cNvPicPr>
          <p:nvPr/>
        </p:nvPicPr>
        <p:blipFill>
          <a:blip r:embed="rId2"/>
          <a:srcRect/>
          <a:stretch>
            <a:fillRect/>
          </a:stretch>
        </p:blipFill>
        <p:spPr bwMode="auto">
          <a:xfrm>
            <a:off x="3571868" y="2928934"/>
            <a:ext cx="1737720" cy="600076"/>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789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357214"/>
            <a:ext cx="9572660" cy="1829761"/>
          </a:xfrm>
        </p:spPr>
        <p:txBody>
          <a:bodyPr>
            <a:normAutofit/>
          </a:bodyPr>
          <a:lstStyle/>
          <a:p>
            <a:pPr algn="l"/>
            <a:r>
              <a:rPr lang="en-US" sz="3600" b="1" dirty="0" smtClean="0">
                <a:solidFill>
                  <a:srgbClr val="00B0F0"/>
                </a:solidFill>
              </a:rPr>
              <a:t>Links between the various components</a:t>
            </a:r>
            <a:endParaRPr lang="en-GB" sz="3600" dirty="0">
              <a:solidFill>
                <a:srgbClr val="00B0F0"/>
              </a:solidFill>
            </a:endParaRPr>
          </a:p>
        </p:txBody>
      </p:sp>
      <p:sp>
        <p:nvSpPr>
          <p:cNvPr id="3" name="Subtitle 2"/>
          <p:cNvSpPr>
            <a:spLocks noGrp="1"/>
          </p:cNvSpPr>
          <p:nvPr>
            <p:ph type="subTitle" idx="1"/>
          </p:nvPr>
        </p:nvSpPr>
        <p:spPr>
          <a:xfrm>
            <a:off x="785786" y="1500174"/>
            <a:ext cx="7772400" cy="1199704"/>
          </a:xfrm>
        </p:spPr>
        <p:txBody>
          <a:bodyPr>
            <a:noAutofit/>
          </a:bodyPr>
          <a:lstStyle/>
          <a:p>
            <a:pPr algn="ctr"/>
            <a:r>
              <a:rPr lang="en-US" sz="2000" dirty="0" smtClean="0"/>
              <a:t>Understand the relevant concepts of dynamic equilibrium, food webs and food chains. </a:t>
            </a:r>
          </a:p>
          <a:p>
            <a:pPr algn="ctr"/>
            <a:endParaRPr lang="en-US" sz="2000" dirty="0" smtClean="0"/>
          </a:p>
          <a:p>
            <a:pPr algn="ctr"/>
            <a:r>
              <a:rPr lang="en-US" sz="2000" dirty="0" smtClean="0"/>
              <a:t>Demonstrate an awareness of the complexity of links between biotic and </a:t>
            </a:r>
            <a:r>
              <a:rPr lang="en-US" sz="2000" dirty="0" err="1" smtClean="0"/>
              <a:t>abiotic</a:t>
            </a:r>
            <a:r>
              <a:rPr lang="en-US" sz="2000" dirty="0" smtClean="0"/>
              <a:t> components and how changes to one or more of the components can disturb the equilibrium of the system, especially as a result of human activity. </a:t>
            </a:r>
          </a:p>
          <a:p>
            <a:pPr algn="ctr"/>
            <a:endParaRPr lang="en-US" sz="2000" dirty="0" smtClean="0"/>
          </a:p>
          <a:p>
            <a:pPr algn="ctr"/>
            <a:r>
              <a:rPr lang="en-US" sz="2000" dirty="0" smtClean="0"/>
              <a:t>Understand how positive and negative feedback contribute to the stability of the system.</a:t>
            </a:r>
            <a:endParaRPr lang="en-GB" sz="20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844" y="571480"/>
            <a:ext cx="11287204" cy="1829761"/>
          </a:xfrm>
        </p:spPr>
        <p:txBody>
          <a:bodyPr>
            <a:normAutofit/>
          </a:bodyPr>
          <a:lstStyle/>
          <a:p>
            <a:pPr algn="l"/>
            <a:r>
              <a:rPr lang="en-US" sz="2800" b="1" dirty="0" smtClean="0">
                <a:solidFill>
                  <a:srgbClr val="00B0F0"/>
                </a:solidFill>
              </a:rPr>
              <a:t>Fragility, vulnerability and resilience of the system</a:t>
            </a:r>
            <a:endParaRPr lang="en-GB" sz="2800" dirty="0">
              <a:solidFill>
                <a:srgbClr val="00B0F0"/>
              </a:solidFill>
            </a:endParaRPr>
          </a:p>
        </p:txBody>
      </p:sp>
      <p:sp>
        <p:nvSpPr>
          <p:cNvPr id="3" name="Subtitle 2"/>
          <p:cNvSpPr>
            <a:spLocks noGrp="1"/>
          </p:cNvSpPr>
          <p:nvPr>
            <p:ph type="subTitle" idx="1"/>
          </p:nvPr>
        </p:nvSpPr>
        <p:spPr>
          <a:xfrm>
            <a:off x="642910" y="2928934"/>
            <a:ext cx="7772400" cy="1199704"/>
          </a:xfrm>
        </p:spPr>
        <p:txBody>
          <a:bodyPr>
            <a:normAutofit fontScale="70000" lnSpcReduction="20000"/>
          </a:bodyPr>
          <a:lstStyle/>
          <a:p>
            <a:pPr algn="ctr"/>
            <a:r>
              <a:rPr lang="en-US" sz="3100" dirty="0" smtClean="0"/>
              <a:t>Understand that changes to ecosystems may be temporary (where recovery may occur leading to the  re-establishment of the system) or permanent, leading to modification of the system. </a:t>
            </a:r>
            <a:r>
              <a:rPr lang="en-US" dirty="0" smtClean="0"/>
              <a:t> </a:t>
            </a:r>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714356"/>
            <a:ext cx="7772400" cy="1829761"/>
          </a:xfrm>
        </p:spPr>
        <p:txBody>
          <a:bodyPr/>
          <a:lstStyle/>
          <a:p>
            <a:pPr algn="ctr"/>
            <a:r>
              <a:rPr lang="en-GB" dirty="0" smtClean="0">
                <a:solidFill>
                  <a:schemeClr val="accent2">
                    <a:lumMod val="60000"/>
                    <a:lumOff val="40000"/>
                  </a:schemeClr>
                </a:solidFill>
              </a:rPr>
              <a:t>biosphere</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714348" y="3286124"/>
            <a:ext cx="7772400" cy="1199704"/>
          </a:xfrm>
        </p:spPr>
        <p:txBody>
          <a:bodyPr>
            <a:normAutofit fontScale="92500" lnSpcReduction="10000"/>
          </a:bodyPr>
          <a:lstStyle/>
          <a:p>
            <a:r>
              <a:rPr lang="en-GB" dirty="0" smtClean="0"/>
              <a:t>The part of the Earth including air (atmosphere), water (hydrosphere) and minerals (lithosphere) where life can exist is called the biosphere.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338"/>
            <a:ext cx="7772400" cy="1470025"/>
          </a:xfrm>
        </p:spPr>
        <p:txBody>
          <a:bodyPr/>
          <a:lstStyle/>
          <a:p>
            <a:pPr algn="ctr"/>
            <a:r>
              <a:rPr lang="en-GB" dirty="0" smtClean="0">
                <a:solidFill>
                  <a:schemeClr val="accent2">
                    <a:lumMod val="60000"/>
                    <a:lumOff val="40000"/>
                  </a:schemeClr>
                </a:solidFill>
              </a:rPr>
              <a:t>species</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1428728" y="1357298"/>
            <a:ext cx="6343672" cy="4429156"/>
          </a:xfrm>
        </p:spPr>
        <p:txBody>
          <a:bodyPr>
            <a:normAutofit/>
          </a:bodyPr>
          <a:lstStyle/>
          <a:p>
            <a:pPr algn="ctr"/>
            <a:r>
              <a:rPr lang="en-GB" dirty="0" smtClean="0"/>
              <a:t>One particular type of organism. </a:t>
            </a:r>
          </a:p>
          <a:p>
            <a:endParaRPr lang="en-GB" dirty="0"/>
          </a:p>
          <a:p>
            <a:endParaRPr lang="en-GB" dirty="0" smtClean="0"/>
          </a:p>
          <a:p>
            <a:endParaRPr lang="en-GB" dirty="0"/>
          </a:p>
          <a:p>
            <a:endParaRPr lang="en-GB" dirty="0" smtClean="0"/>
          </a:p>
          <a:p>
            <a:endParaRPr lang="en-GB" dirty="0"/>
          </a:p>
          <a:p>
            <a:endParaRPr lang="en-GB" dirty="0" smtClean="0"/>
          </a:p>
          <a:p>
            <a:r>
              <a:rPr lang="en-GB" i="1" dirty="0" smtClean="0"/>
              <a:t>    </a:t>
            </a:r>
            <a:r>
              <a:rPr lang="en-GB" sz="1600" i="1" dirty="0" smtClean="0"/>
              <a:t>Homo sapiens</a:t>
            </a:r>
            <a:endParaRPr lang="en-GB" sz="1600" i="1" dirty="0"/>
          </a:p>
        </p:txBody>
      </p:sp>
      <p:pic>
        <p:nvPicPr>
          <p:cNvPr id="20482" name="Picture 2"/>
          <p:cNvPicPr>
            <a:picLocks noChangeAspect="1" noChangeArrowheads="1"/>
          </p:cNvPicPr>
          <p:nvPr/>
        </p:nvPicPr>
        <p:blipFill>
          <a:blip r:embed="rId2"/>
          <a:srcRect/>
          <a:stretch>
            <a:fillRect/>
          </a:stretch>
        </p:blipFill>
        <p:spPr bwMode="auto">
          <a:xfrm>
            <a:off x="2571736" y="1928802"/>
            <a:ext cx="4010025" cy="27336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lstStyle/>
          <a:p>
            <a:pPr algn="ctr"/>
            <a:r>
              <a:rPr lang="en-GB" dirty="0" smtClean="0">
                <a:solidFill>
                  <a:schemeClr val="accent2">
                    <a:lumMod val="60000"/>
                    <a:lumOff val="40000"/>
                  </a:schemeClr>
                </a:solidFill>
              </a:rPr>
              <a:t>population</a:t>
            </a:r>
            <a:endParaRPr lang="en-GB" dirty="0">
              <a:solidFill>
                <a:schemeClr val="accent2">
                  <a:lumMod val="60000"/>
                  <a:lumOff val="40000"/>
                </a:schemeClr>
              </a:solidFill>
            </a:endParaRPr>
          </a:p>
        </p:txBody>
      </p:sp>
      <p:sp>
        <p:nvSpPr>
          <p:cNvPr id="3" name="Subtitle 2"/>
          <p:cNvSpPr>
            <a:spLocks noGrp="1"/>
          </p:cNvSpPr>
          <p:nvPr>
            <p:ph type="subTitle" idx="1"/>
          </p:nvPr>
        </p:nvSpPr>
        <p:spPr>
          <a:xfrm>
            <a:off x="1357290" y="1785926"/>
            <a:ext cx="6400800" cy="1752600"/>
          </a:xfrm>
        </p:spPr>
        <p:txBody>
          <a:bodyPr/>
          <a:lstStyle/>
          <a:p>
            <a:r>
              <a:rPr lang="en-GB" dirty="0" smtClean="0"/>
              <a:t>All the members of a species living in a particular area at the same time. </a:t>
            </a:r>
            <a:endParaRPr lang="en-GB" dirty="0"/>
          </a:p>
        </p:txBody>
      </p:sp>
      <p:pic>
        <p:nvPicPr>
          <p:cNvPr id="21506" name="Picture 2" descr="http://www.cartoonstock.com/lowres/cza1543l.jpg"/>
          <p:cNvPicPr>
            <a:picLocks noChangeAspect="1" noChangeArrowheads="1"/>
          </p:cNvPicPr>
          <p:nvPr/>
        </p:nvPicPr>
        <p:blipFill>
          <a:blip r:embed="rId2"/>
          <a:srcRect/>
          <a:stretch>
            <a:fillRect/>
          </a:stretch>
        </p:blipFill>
        <p:spPr bwMode="auto">
          <a:xfrm>
            <a:off x="2285984" y="2857496"/>
            <a:ext cx="3810000" cy="3514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190</TotalTime>
  <Words>740</Words>
  <Application>Microsoft Office PowerPoint</Application>
  <PresentationFormat>On-screen Show (4:3)</PresentationFormat>
  <Paragraphs>99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Concourse</vt:lpstr>
      <vt:lpstr>ECOSYSTEMS </vt:lpstr>
      <vt:lpstr>Learning objectives</vt:lpstr>
      <vt:lpstr> Terms and definitions   Define the term ecosystem and be aware of variations in ecosystem scale ranging from micro-scales to macro-scales (biomes).   Be able to define ecosystems in terms of inputs, flows, stores and outputs.  </vt:lpstr>
      <vt:lpstr>Biotic and abiotic components </vt:lpstr>
      <vt:lpstr>Links between the various components</vt:lpstr>
      <vt:lpstr>Fragility, vulnerability and resilience of the system</vt:lpstr>
      <vt:lpstr>biosphere</vt:lpstr>
      <vt:lpstr>species</vt:lpstr>
      <vt:lpstr>population</vt:lpstr>
      <vt:lpstr>community</vt:lpstr>
      <vt:lpstr>biota or the biotic factors</vt:lpstr>
      <vt:lpstr>abiotic factors</vt:lpstr>
      <vt:lpstr>producers</vt:lpstr>
      <vt:lpstr>consumers</vt:lpstr>
      <vt:lpstr>detritivores and decomposers </vt:lpstr>
      <vt:lpstr>     Some of these elements are then taken inside the bacteria or fungus to provide them with nutrients, as well as energy; those that are not taken in may be absorbed by plants and are eventually passed to herbivores and carnivores in the food chain.   Nutrient cycling within an ecosystem is not a perfect process because some nutrients may be lost from the ecosystem as a result of soil erosion. </vt:lpstr>
      <vt:lpstr>Slide 17</vt:lpstr>
      <vt:lpstr>Slide 18</vt:lpstr>
      <vt:lpstr>                 Detritus - Dead organic matter. It includes the dead bodies of all organisms, as well as fecal matter and shed body parts (e.g., snake skin, outer shell of crayfish after it is molted).  Detritivore - Organism that eats detritus. These are important in decomposition, but they are not decomposers. The term scavenger specifically refers to animals that feed on dead animals or their remains.   Decomposer - Organism (bacteria or fungi) that is able to release enzymes outside of its body in order to digest organic matter into inorganic elements (saprophytes).  Decomposition - gradual disintegration of dead organic matter resulting in the release of energy and inorganic elements from their organic state.  </vt:lpstr>
      <vt:lpstr>Slide 20</vt:lpstr>
      <vt:lpstr>Slide 21</vt:lpstr>
      <vt:lpstr>food web</vt:lpstr>
      <vt:lpstr>feeding or trophic level</vt:lpstr>
      <vt:lpstr>Slide 24</vt:lpstr>
      <vt:lpstr>Energy (90%) is lost at each stage</vt:lpstr>
      <vt:lpstr>Pyramid of numbers/                   biomass</vt:lpstr>
      <vt:lpstr>symbiosis </vt:lpstr>
      <vt:lpstr>habitat</vt:lpstr>
      <vt:lpstr>niche</vt:lpstr>
      <vt:lpstr>intraspecific</vt:lpstr>
      <vt:lpstr>interspecific</vt:lpstr>
      <vt:lpstr>natural succession</vt:lpstr>
      <vt:lpstr>primary succession</vt:lpstr>
      <vt:lpstr>primary colonisers form a  pioneer community</vt:lpstr>
      <vt:lpstr>secondary succession</vt:lpstr>
      <vt:lpstr>(climatic) climax community</vt:lpstr>
      <vt:lpstr>edaphic climax</vt:lpstr>
      <vt:lpstr>plagioclimax</vt:lpstr>
      <vt:lpstr>Environmental factors which produce zonation  on rocky shores: </vt:lpstr>
      <vt:lpstr>Species diversity (D) can be calculated from the formula: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ECOSYSTEMS </dc:title>
  <dc:creator>christine.evensen</dc:creator>
  <cp:lastModifiedBy>christine.evensen</cp:lastModifiedBy>
  <cp:revision>22</cp:revision>
  <dcterms:created xsi:type="dcterms:W3CDTF">2008-10-20T14:06:40Z</dcterms:created>
  <dcterms:modified xsi:type="dcterms:W3CDTF">2008-10-21T12:11:31Z</dcterms:modified>
</cp:coreProperties>
</file>