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62" r:id="rId3"/>
    <p:sldId id="263" r:id="rId4"/>
    <p:sldId id="264" r:id="rId5"/>
    <p:sldId id="267" r:id="rId6"/>
    <p:sldId id="265" r:id="rId7"/>
    <p:sldId id="257" r:id="rId8"/>
    <p:sldId id="258" r:id="rId9"/>
    <p:sldId id="259" r:id="rId10"/>
    <p:sldId id="266" r:id="rId11"/>
    <p:sldId id="260" r:id="rId12"/>
    <p:sldId id="269" r:id="rId13"/>
    <p:sldId id="268"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6" d="100"/>
          <a:sy n="96" d="100"/>
        </p:scale>
        <p:origin x="-108" y="-3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0537D9-F602-4459-96B5-6DBFF40FB179}" type="datetimeFigureOut">
              <a:rPr lang="en-US" smtClean="0"/>
              <a:pPr/>
              <a:t>4/27/2010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235A65-E483-4B89-A365-E654225148BB}"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9235A65-E483-4B89-A365-E654225148BB}" type="slidenum">
              <a:rPr lang="en-GB" smtClean="0"/>
              <a:pPr/>
              <a:t>8</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A514AC0-7C0D-49F4-B127-DFC147690898}" type="datetimeFigureOut">
              <a:rPr lang="en-US" smtClean="0"/>
              <a:pPr/>
              <a:t>4/27/2010</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F7F4EBE4-7223-4F4A-AF62-ECD31F716754}"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514AC0-7C0D-49F4-B127-DFC147690898}" type="datetimeFigureOut">
              <a:rPr lang="en-US" smtClean="0"/>
              <a:pPr/>
              <a:t>4/27/2010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F4EBE4-7223-4F4A-AF62-ECD31F71675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514AC0-7C0D-49F4-B127-DFC147690898}" type="datetimeFigureOut">
              <a:rPr lang="en-US" smtClean="0"/>
              <a:pPr/>
              <a:t>4/27/2010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F4EBE4-7223-4F4A-AF62-ECD31F71675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514AC0-7C0D-49F4-B127-DFC147690898}" type="datetimeFigureOut">
              <a:rPr lang="en-US" smtClean="0"/>
              <a:pPr/>
              <a:t>4/27/2010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F4EBE4-7223-4F4A-AF62-ECD31F71675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A514AC0-7C0D-49F4-B127-DFC147690898}" type="datetimeFigureOut">
              <a:rPr lang="en-US" smtClean="0"/>
              <a:pPr/>
              <a:t>4/27/2010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F4EBE4-7223-4F4A-AF62-ECD31F716754}"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A514AC0-7C0D-49F4-B127-DFC147690898}" type="datetimeFigureOut">
              <a:rPr lang="en-US" smtClean="0"/>
              <a:pPr/>
              <a:t>4/27/2010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F4EBE4-7223-4F4A-AF62-ECD31F71675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A514AC0-7C0D-49F4-B127-DFC147690898}" type="datetimeFigureOut">
              <a:rPr lang="en-US" smtClean="0"/>
              <a:pPr/>
              <a:t>4/27/2010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7F4EBE4-7223-4F4A-AF62-ECD31F71675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A514AC0-7C0D-49F4-B127-DFC147690898}" type="datetimeFigureOut">
              <a:rPr lang="en-US" smtClean="0"/>
              <a:pPr/>
              <a:t>4/27/2010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7F4EBE4-7223-4F4A-AF62-ECD31F71675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514AC0-7C0D-49F4-B127-DFC147690898}" type="datetimeFigureOut">
              <a:rPr lang="en-US" smtClean="0"/>
              <a:pPr/>
              <a:t>4/27/2010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7F4EBE4-7223-4F4A-AF62-ECD31F71675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A514AC0-7C0D-49F4-B127-DFC147690898}" type="datetimeFigureOut">
              <a:rPr lang="en-US" smtClean="0"/>
              <a:pPr/>
              <a:t>4/27/2010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F4EBE4-7223-4F4A-AF62-ECD31F71675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A514AC0-7C0D-49F4-B127-DFC147690898}" type="datetimeFigureOut">
              <a:rPr lang="en-US" smtClean="0"/>
              <a:pPr/>
              <a:t>4/27/2010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F7F4EBE4-7223-4F4A-AF62-ECD31F716754}"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A514AC0-7C0D-49F4-B127-DFC147690898}" type="datetimeFigureOut">
              <a:rPr lang="en-US" smtClean="0"/>
              <a:pPr/>
              <a:t>4/27/2010</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7F4EBE4-7223-4F4A-AF62-ECD31F716754}"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5" descr="globalisationmap"/>
          <p:cNvPicPr>
            <a:picLocks noChangeAspect="1" noChangeArrowheads="1"/>
          </p:cNvPicPr>
          <p:nvPr/>
        </p:nvPicPr>
        <p:blipFill>
          <a:blip r:embed="rId2"/>
          <a:srcRect/>
          <a:stretch>
            <a:fillRect/>
          </a:stretch>
        </p:blipFill>
        <p:spPr bwMode="auto">
          <a:xfrm>
            <a:off x="-1" y="457200"/>
            <a:ext cx="9144001" cy="580707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000108"/>
            <a:ext cx="8072494" cy="5632311"/>
          </a:xfrm>
          <a:prstGeom prst="rect">
            <a:avLst/>
          </a:prstGeom>
        </p:spPr>
        <p:txBody>
          <a:bodyPr wrap="square">
            <a:spAutoFit/>
          </a:bodyPr>
          <a:lstStyle/>
          <a:p>
            <a:r>
              <a:rPr lang="en-US" sz="2000" dirty="0" smtClean="0"/>
              <a:t>Although some general observations are necessary, the focus of the response should be on </a:t>
            </a:r>
            <a:r>
              <a:rPr lang="en-US" sz="2000" dirty="0" smtClean="0">
                <a:solidFill>
                  <a:schemeClr val="accent1">
                    <a:lumMod val="75000"/>
                  </a:schemeClr>
                </a:solidFill>
              </a:rPr>
              <a:t>examples</a:t>
            </a:r>
            <a:r>
              <a:rPr lang="en-US" sz="2000" dirty="0" smtClean="0"/>
              <a:t> and more than one is expected. </a:t>
            </a:r>
          </a:p>
          <a:p>
            <a:endParaRPr lang="en-US" sz="2000" dirty="0" smtClean="0"/>
          </a:p>
          <a:p>
            <a:r>
              <a:rPr lang="en-US" sz="2000" dirty="0" smtClean="0"/>
              <a:t>Both </a:t>
            </a:r>
            <a:r>
              <a:rPr lang="en-US" sz="2000" dirty="0" smtClean="0">
                <a:solidFill>
                  <a:schemeClr val="accent1">
                    <a:lumMod val="75000"/>
                  </a:schemeClr>
                </a:solidFill>
              </a:rPr>
              <a:t>cultural</a:t>
            </a:r>
            <a:r>
              <a:rPr lang="en-US" sz="2000" dirty="0" smtClean="0"/>
              <a:t> and </a:t>
            </a:r>
            <a:r>
              <a:rPr lang="en-US" sz="2000" dirty="0" smtClean="0">
                <a:solidFill>
                  <a:schemeClr val="accent1">
                    <a:lumMod val="75000"/>
                  </a:schemeClr>
                </a:solidFill>
              </a:rPr>
              <a:t>environmental impacts </a:t>
            </a:r>
            <a:r>
              <a:rPr lang="en-US" sz="2000" dirty="0" smtClean="0"/>
              <a:t>should be covered, but not necessarily in each example used. Very good analytical responses will recognize the breadth of the question and include the </a:t>
            </a:r>
            <a:r>
              <a:rPr lang="en-US" sz="2000" dirty="0" smtClean="0">
                <a:solidFill>
                  <a:schemeClr val="accent1">
                    <a:lumMod val="75000"/>
                  </a:schemeClr>
                </a:solidFill>
              </a:rPr>
              <a:t>positive</a:t>
            </a:r>
            <a:r>
              <a:rPr lang="en-US" sz="2000" dirty="0" smtClean="0"/>
              <a:t> as well as </a:t>
            </a:r>
            <a:r>
              <a:rPr lang="en-US" sz="2000" dirty="0" smtClean="0">
                <a:solidFill>
                  <a:schemeClr val="accent1">
                    <a:lumMod val="75000"/>
                  </a:schemeClr>
                </a:solidFill>
              </a:rPr>
              <a:t>negative effects </a:t>
            </a:r>
            <a:r>
              <a:rPr lang="en-US" sz="2000" dirty="0" smtClean="0"/>
              <a:t>of growing tourism. </a:t>
            </a:r>
          </a:p>
          <a:p>
            <a:endParaRPr lang="en-US" sz="2000" dirty="0" smtClean="0"/>
          </a:p>
          <a:p>
            <a:r>
              <a:rPr lang="en-US" sz="2000" dirty="0" smtClean="0"/>
              <a:t>Discussion of </a:t>
            </a:r>
            <a:r>
              <a:rPr lang="en-US" sz="2000" dirty="0" smtClean="0">
                <a:solidFill>
                  <a:schemeClr val="accent1">
                    <a:lumMod val="75000"/>
                  </a:schemeClr>
                </a:solidFill>
              </a:rPr>
              <a:t>sustainable tourist projects </a:t>
            </a:r>
            <a:r>
              <a:rPr lang="en-US" sz="2000" dirty="0" smtClean="0"/>
              <a:t>involving local people and minimizing damage to their cultural traditions and environments would access </a:t>
            </a:r>
            <a:r>
              <a:rPr lang="en-US" sz="2000" dirty="0" err="1" smtClean="0"/>
              <a:t>markband</a:t>
            </a:r>
            <a:r>
              <a:rPr lang="en-US" sz="2000" dirty="0" smtClean="0"/>
              <a:t> F and above. </a:t>
            </a:r>
          </a:p>
          <a:p>
            <a:endParaRPr lang="en-US" sz="2000" dirty="0" smtClean="0"/>
          </a:p>
          <a:p>
            <a:r>
              <a:rPr lang="en-US" sz="2000" dirty="0" smtClean="0"/>
              <a:t>Economic aspects may be mentioned, but only in connection with cultural and environmental impacts.</a:t>
            </a:r>
          </a:p>
          <a:p>
            <a:endParaRPr lang="en-US" sz="2000" dirty="0" smtClean="0"/>
          </a:p>
          <a:p>
            <a:r>
              <a:rPr lang="en-US" sz="2000" dirty="0" smtClean="0"/>
              <a:t>The marks should be allocated according to the </a:t>
            </a:r>
            <a:r>
              <a:rPr lang="en-US" sz="2000" dirty="0" err="1" smtClean="0"/>
              <a:t>markbands</a:t>
            </a:r>
            <a:r>
              <a:rPr lang="en-US" sz="2000" dirty="0" smtClean="0"/>
              <a:t>.</a:t>
            </a:r>
            <a:endParaRPr lang="en-GB"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000108"/>
            <a:ext cx="8305800" cy="1143000"/>
          </a:xfrm>
        </p:spPr>
        <p:txBody>
          <a:bodyPr>
            <a:noAutofit/>
          </a:bodyPr>
          <a:lstStyle/>
          <a:p>
            <a:r>
              <a:rPr lang="en-GB" sz="2000" b="1" dirty="0" smtClean="0"/>
              <a:t>Essay</a:t>
            </a:r>
            <a:br>
              <a:rPr lang="en-GB" sz="2000" b="1" dirty="0" smtClean="0"/>
            </a:br>
            <a:r>
              <a:rPr lang="en-US" sz="2000" b="1" dirty="0" smtClean="0"/>
              <a:t>Discuss the extent to which the process of globalization has reduced physical and cultural diversity on an international scale.                                             </a:t>
            </a:r>
            <a:r>
              <a:rPr lang="en-US" sz="2000" b="1" i="1" dirty="0" smtClean="0"/>
              <a:t>[20 marks]</a:t>
            </a:r>
            <a:endParaRPr lang="en-GB" sz="2000" dirty="0"/>
          </a:p>
        </p:txBody>
      </p:sp>
      <p:sp>
        <p:nvSpPr>
          <p:cNvPr id="3" name="Rectangle 2"/>
          <p:cNvSpPr/>
          <p:nvPr/>
        </p:nvSpPr>
        <p:spPr>
          <a:xfrm>
            <a:off x="214282" y="2714620"/>
            <a:ext cx="8715436" cy="3970318"/>
          </a:xfrm>
          <a:prstGeom prst="rect">
            <a:avLst/>
          </a:prstGeom>
        </p:spPr>
        <p:txBody>
          <a:bodyPr wrap="square">
            <a:spAutoFit/>
          </a:bodyPr>
          <a:lstStyle/>
          <a:p>
            <a:r>
              <a:rPr lang="en-US" dirty="0" smtClean="0"/>
              <a:t>Responses should address three elements in the question: </a:t>
            </a:r>
            <a:r>
              <a:rPr lang="en-US" dirty="0" smtClean="0">
                <a:solidFill>
                  <a:schemeClr val="accent1">
                    <a:lumMod val="75000"/>
                  </a:schemeClr>
                </a:solidFill>
              </a:rPr>
              <a:t>the process of globalization</a:t>
            </a:r>
            <a:r>
              <a:rPr lang="en-US" dirty="0" smtClean="0"/>
              <a:t>, the development of </a:t>
            </a:r>
            <a:r>
              <a:rPr lang="en-US" dirty="0" smtClean="0">
                <a:solidFill>
                  <a:schemeClr val="accent1">
                    <a:lumMod val="75000"/>
                  </a:schemeClr>
                </a:solidFill>
              </a:rPr>
              <a:t>homogenized landscapes </a:t>
            </a:r>
            <a:r>
              <a:rPr lang="en-US" dirty="0" smtClean="0"/>
              <a:t>and </a:t>
            </a:r>
            <a:r>
              <a:rPr lang="en-US" dirty="0" smtClean="0">
                <a:solidFill>
                  <a:schemeClr val="accent1">
                    <a:lumMod val="75000"/>
                  </a:schemeClr>
                </a:solidFill>
              </a:rPr>
              <a:t>convergence of culture</a:t>
            </a:r>
            <a:r>
              <a:rPr lang="en-US" dirty="0" smtClean="0"/>
              <a:t>. To move beyond band F responses should include discussion of all three elements although it need not be balanced. </a:t>
            </a:r>
          </a:p>
          <a:p>
            <a:endParaRPr lang="en-US" dirty="0" smtClean="0"/>
          </a:p>
          <a:p>
            <a:r>
              <a:rPr lang="en-US" dirty="0" smtClean="0"/>
              <a:t>The key points of discussion should include most of the </a:t>
            </a:r>
            <a:r>
              <a:rPr lang="en-GB" dirty="0" smtClean="0"/>
              <a:t>following:</a:t>
            </a:r>
          </a:p>
          <a:p>
            <a:endParaRPr lang="en-US" dirty="0" smtClean="0"/>
          </a:p>
          <a:p>
            <a:r>
              <a:rPr lang="en-US" dirty="0" smtClean="0"/>
              <a:t>The process of globalization has involved the </a:t>
            </a:r>
            <a:r>
              <a:rPr lang="en-US" dirty="0" smtClean="0">
                <a:solidFill>
                  <a:schemeClr val="accent1">
                    <a:lumMod val="75000"/>
                  </a:schemeClr>
                </a:solidFill>
              </a:rPr>
              <a:t>flow of people</a:t>
            </a:r>
            <a:r>
              <a:rPr lang="en-US" dirty="0" smtClean="0"/>
              <a:t>, </a:t>
            </a:r>
            <a:r>
              <a:rPr lang="en-US" dirty="0" smtClean="0">
                <a:solidFill>
                  <a:schemeClr val="accent1">
                    <a:lumMod val="75000"/>
                  </a:schemeClr>
                </a:solidFill>
              </a:rPr>
              <a:t>money</a:t>
            </a:r>
            <a:r>
              <a:rPr lang="en-US" dirty="0" smtClean="0"/>
              <a:t>, </a:t>
            </a:r>
            <a:r>
              <a:rPr lang="en-US" dirty="0" smtClean="0">
                <a:solidFill>
                  <a:schemeClr val="accent1">
                    <a:lumMod val="75000"/>
                  </a:schemeClr>
                </a:solidFill>
              </a:rPr>
              <a:t>goods</a:t>
            </a:r>
            <a:r>
              <a:rPr lang="en-US" dirty="0" smtClean="0"/>
              <a:t>, </a:t>
            </a:r>
            <a:r>
              <a:rPr lang="en-US" dirty="0" smtClean="0">
                <a:solidFill>
                  <a:schemeClr val="accent1">
                    <a:lumMod val="75000"/>
                  </a:schemeClr>
                </a:solidFill>
              </a:rPr>
              <a:t>ideas</a:t>
            </a:r>
            <a:r>
              <a:rPr lang="en-US" dirty="0" smtClean="0"/>
              <a:t> and </a:t>
            </a:r>
            <a:r>
              <a:rPr lang="en-US" dirty="0" smtClean="0">
                <a:solidFill>
                  <a:schemeClr val="accent1">
                    <a:lumMod val="75000"/>
                  </a:schemeClr>
                </a:solidFill>
              </a:rPr>
              <a:t>culture</a:t>
            </a:r>
            <a:r>
              <a:rPr lang="en-US" dirty="0" smtClean="0"/>
              <a:t> between nations. This diffusion has been encouraged by the </a:t>
            </a:r>
            <a:r>
              <a:rPr lang="en-US" dirty="0" smtClean="0">
                <a:solidFill>
                  <a:schemeClr val="accent5">
                    <a:lumMod val="75000"/>
                  </a:schemeClr>
                </a:solidFill>
              </a:rPr>
              <a:t>breaking down of international barriers </a:t>
            </a:r>
            <a:r>
              <a:rPr lang="en-US" dirty="0" smtClean="0"/>
              <a:t>and </a:t>
            </a:r>
            <a:r>
              <a:rPr lang="en-US" dirty="0" smtClean="0">
                <a:solidFill>
                  <a:schemeClr val="accent5">
                    <a:lumMod val="75000"/>
                  </a:schemeClr>
                </a:solidFill>
              </a:rPr>
              <a:t>liberalization of trade</a:t>
            </a:r>
            <a:r>
              <a:rPr lang="en-US" dirty="0" smtClean="0"/>
              <a:t> and the </a:t>
            </a:r>
            <a:r>
              <a:rPr lang="en-US" dirty="0" smtClean="0">
                <a:solidFill>
                  <a:schemeClr val="accent5">
                    <a:lumMod val="75000"/>
                  </a:schemeClr>
                </a:solidFill>
              </a:rPr>
              <a:t>expansion of international tourism</a:t>
            </a:r>
            <a:r>
              <a:rPr lang="en-US" dirty="0" smtClean="0"/>
              <a:t>, which may have resulted in loss of national distinctiveness.</a:t>
            </a:r>
          </a:p>
          <a:p>
            <a:endParaRPr lang="en-US" dirty="0" smtClean="0"/>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24" y="1428736"/>
            <a:ext cx="7429552" cy="3477875"/>
          </a:xfrm>
          <a:prstGeom prst="rect">
            <a:avLst/>
          </a:prstGeom>
        </p:spPr>
        <p:txBody>
          <a:bodyPr wrap="square">
            <a:spAutoFit/>
          </a:bodyPr>
          <a:lstStyle/>
          <a:p>
            <a:r>
              <a:rPr lang="en-US" sz="2000" dirty="0" smtClean="0"/>
              <a:t>In some rural areas, physical diversity has been reduced by the activities of agribusiness resulting in </a:t>
            </a:r>
            <a:r>
              <a:rPr lang="en-US" sz="2000" dirty="0" err="1" smtClean="0"/>
              <a:t>monocultural</a:t>
            </a:r>
            <a:r>
              <a:rPr lang="en-US" sz="2000" dirty="0" smtClean="0"/>
              <a:t> landscapes and ecological losses. </a:t>
            </a:r>
          </a:p>
          <a:p>
            <a:endParaRPr lang="en-US" sz="2000" dirty="0" smtClean="0"/>
          </a:p>
          <a:p>
            <a:r>
              <a:rPr lang="en-US" sz="2000" dirty="0" smtClean="0"/>
              <a:t>In many urban areas the influence of TNCs has also been important resulting in the adoption of common styles and structures. </a:t>
            </a:r>
          </a:p>
          <a:p>
            <a:endParaRPr lang="en-US" sz="2000" dirty="0" smtClean="0"/>
          </a:p>
          <a:p>
            <a:r>
              <a:rPr lang="en-US" sz="2000" dirty="0" smtClean="0"/>
              <a:t>Cultural diversity has also been reduced by universal adoption of common languages, customs, morals, dress and food.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1142984"/>
            <a:ext cx="8358246" cy="3970318"/>
          </a:xfrm>
          <a:prstGeom prst="rect">
            <a:avLst/>
          </a:prstGeom>
        </p:spPr>
        <p:txBody>
          <a:bodyPr wrap="square">
            <a:spAutoFit/>
          </a:bodyPr>
          <a:lstStyle/>
          <a:p>
            <a:r>
              <a:rPr lang="en-US" dirty="0" smtClean="0"/>
              <a:t>The counter-argument might recognize that the impact of globalization varies. </a:t>
            </a:r>
          </a:p>
          <a:p>
            <a:endParaRPr lang="en-US" dirty="0" smtClean="0"/>
          </a:p>
          <a:p>
            <a:r>
              <a:rPr lang="en-US" dirty="0" smtClean="0"/>
              <a:t>It may be most intense in countries that can most easily adopt a different culture and less so where countries are less accessible or adaptable. </a:t>
            </a:r>
          </a:p>
          <a:p>
            <a:endParaRPr lang="en-US" dirty="0" smtClean="0"/>
          </a:p>
          <a:p>
            <a:r>
              <a:rPr lang="en-US" dirty="0" smtClean="0"/>
              <a:t>There may be some resistance to the cultural effects of globalization and efforts made to emphasize and redefine national identity. These might include political movements against the processes of Americanization or </a:t>
            </a:r>
            <a:r>
              <a:rPr lang="en-US" dirty="0" err="1" smtClean="0"/>
              <a:t>McDonaldization</a:t>
            </a:r>
            <a:r>
              <a:rPr lang="en-US" dirty="0" smtClean="0"/>
              <a:t> of culture and the possible rise of religious fundamentalism. Thus, there may be a tendency towards more diversity.</a:t>
            </a:r>
          </a:p>
          <a:p>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5852" y="1859340"/>
            <a:ext cx="6572296" cy="3139321"/>
          </a:xfrm>
          <a:prstGeom prst="rect">
            <a:avLst/>
          </a:prstGeom>
        </p:spPr>
        <p:txBody>
          <a:bodyPr wrap="square">
            <a:spAutoFit/>
          </a:bodyPr>
          <a:lstStyle/>
          <a:p>
            <a:r>
              <a:rPr lang="en-US" dirty="0" smtClean="0"/>
              <a:t>The discussion should recognize variations in the impact of globalization. </a:t>
            </a:r>
          </a:p>
          <a:p>
            <a:endParaRPr lang="en-US" dirty="0" smtClean="0"/>
          </a:p>
          <a:p>
            <a:r>
              <a:rPr lang="en-US" dirty="0" smtClean="0"/>
              <a:t>Stronger responses should be well supported by examples to illustrate both the physical and cultural aspects under review. </a:t>
            </a:r>
          </a:p>
          <a:p>
            <a:endParaRPr lang="en-US" dirty="0" smtClean="0"/>
          </a:p>
          <a:p>
            <a:r>
              <a:rPr lang="en-US" dirty="0" smtClean="0"/>
              <a:t>Responses may not move beyond band F where there is no attempt to argue the case.</a:t>
            </a:r>
          </a:p>
          <a:p>
            <a:endParaRPr lang="en-US" dirty="0" smtClean="0"/>
          </a:p>
          <a:p>
            <a:r>
              <a:rPr lang="en-US" dirty="0" smtClean="0"/>
              <a:t>Marks should be allocated according to the </a:t>
            </a:r>
            <a:r>
              <a:rPr lang="en-US" dirty="0" err="1" smtClean="0"/>
              <a:t>markbands</a:t>
            </a:r>
            <a:r>
              <a:rPr lang="en-US" dirty="0" smtClean="0"/>
              <a:t>.</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500174"/>
            <a:ext cx="8305800" cy="1143000"/>
          </a:xfrm>
        </p:spPr>
        <p:txBody>
          <a:bodyPr>
            <a:normAutofit fontScale="90000"/>
          </a:bodyPr>
          <a:lstStyle/>
          <a:p>
            <a:r>
              <a:rPr lang="en-GB" dirty="0" smtClean="0"/>
              <a:t/>
            </a:r>
            <a:br>
              <a:rPr lang="en-GB" dirty="0" smtClean="0"/>
            </a:br>
            <a:r>
              <a:rPr lang="en-US" sz="2200" dirty="0" smtClean="0"/>
              <a:t>To what extent do transnational corporations benefit LEDCs?</a:t>
            </a:r>
            <a:br>
              <a:rPr lang="en-US" sz="2200" dirty="0" smtClean="0"/>
            </a:br>
            <a:r>
              <a:rPr lang="en-US" sz="2200" dirty="0" smtClean="0"/>
              <a:t>                                                                     </a:t>
            </a:r>
            <a:r>
              <a:rPr lang="en-US" sz="2200" b="1" i="1" dirty="0" smtClean="0"/>
              <a:t>[10 marks] </a:t>
            </a:r>
            <a:r>
              <a:rPr lang="en-US" b="1" i="1" dirty="0" smtClean="0"/>
              <a:t>	</a:t>
            </a:r>
            <a:br>
              <a:rPr lang="en-US" b="1" i="1" dirty="0" smtClean="0"/>
            </a:br>
            <a:endParaRPr lang="en-GB" dirty="0"/>
          </a:p>
        </p:txBody>
      </p:sp>
      <p:sp>
        <p:nvSpPr>
          <p:cNvPr id="3" name="Rectangle 2"/>
          <p:cNvSpPr/>
          <p:nvPr/>
        </p:nvSpPr>
        <p:spPr>
          <a:xfrm>
            <a:off x="571472" y="1785926"/>
            <a:ext cx="7786742" cy="4524315"/>
          </a:xfrm>
          <a:prstGeom prst="rect">
            <a:avLst/>
          </a:prstGeom>
        </p:spPr>
        <p:txBody>
          <a:bodyPr wrap="square">
            <a:spAutoFit/>
          </a:bodyPr>
          <a:lstStyle/>
          <a:p>
            <a:endParaRPr lang="en-US" dirty="0" smtClean="0"/>
          </a:p>
          <a:p>
            <a:r>
              <a:rPr lang="en-US" dirty="0" smtClean="0"/>
              <a:t>The benefits include employment opportunities, improved technology, improved business expertise and linguistic skills, infrastructural development, financial support and taxes, inward investment, improved national balance of payments and local economic growth through the multiplier effect. </a:t>
            </a:r>
          </a:p>
          <a:p>
            <a:endParaRPr lang="en-US" dirty="0" smtClean="0"/>
          </a:p>
          <a:p>
            <a:r>
              <a:rPr lang="en-US" dirty="0" smtClean="0"/>
              <a:t>The drawbacks include: exploitation of the local </a:t>
            </a:r>
            <a:r>
              <a:rPr lang="en-US" dirty="0" err="1" smtClean="0"/>
              <a:t>labour</a:t>
            </a:r>
            <a:r>
              <a:rPr lang="en-US" dirty="0" smtClean="0"/>
              <a:t> force, foreign instead of local decision-making, leakage of profits back to the country of origin, redirection of local funds and grants towards TNCs, poor health and safety standards, competition with local industries, increased urbanization leading to overcrowding, and undesirable changes in culture and consumption levels. </a:t>
            </a:r>
          </a:p>
          <a:p>
            <a:endParaRPr lang="en-US" dirty="0" smtClean="0"/>
          </a:p>
          <a:p>
            <a:r>
              <a:rPr lang="en-US" dirty="0" smtClean="0"/>
              <a:t>Responses may also recognize that TNCs can originate in LEDCs.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Rectangle 2"/>
          <p:cNvSpPr/>
          <p:nvPr/>
        </p:nvSpPr>
        <p:spPr>
          <a:xfrm>
            <a:off x="1571604" y="2136339"/>
            <a:ext cx="6072230" cy="2862322"/>
          </a:xfrm>
          <a:prstGeom prst="rect">
            <a:avLst/>
          </a:prstGeom>
        </p:spPr>
        <p:txBody>
          <a:bodyPr wrap="square">
            <a:spAutoFit/>
          </a:bodyPr>
          <a:lstStyle/>
          <a:p>
            <a:r>
              <a:rPr lang="en-US" dirty="0" smtClean="0"/>
              <a:t>A very good response would address the benefits and drawbacks covering several of the points given, but the treatment of one may be more detailed than the other. </a:t>
            </a:r>
          </a:p>
          <a:p>
            <a:endParaRPr lang="en-US" dirty="0" smtClean="0"/>
          </a:p>
          <a:p>
            <a:r>
              <a:rPr lang="en-US" dirty="0" smtClean="0"/>
              <a:t>A balanced argument is likely to be credited at band D or above. </a:t>
            </a:r>
          </a:p>
          <a:p>
            <a:endParaRPr lang="en-US" dirty="0" smtClean="0"/>
          </a:p>
          <a:p>
            <a:r>
              <a:rPr lang="en-US" dirty="0" smtClean="0"/>
              <a:t>The marks should be allocated according to the </a:t>
            </a:r>
            <a:r>
              <a:rPr lang="en-US" dirty="0" err="1" smtClean="0"/>
              <a:t>markbands</a:t>
            </a:r>
            <a:r>
              <a:rPr lang="en-US" dirty="0" smtClean="0"/>
              <a:t>. </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Rectangle 2"/>
          <p:cNvSpPr/>
          <p:nvPr/>
        </p:nvSpPr>
        <p:spPr>
          <a:xfrm>
            <a:off x="857224" y="642918"/>
            <a:ext cx="7143800" cy="1200329"/>
          </a:xfrm>
          <a:prstGeom prst="rect">
            <a:avLst/>
          </a:prstGeom>
        </p:spPr>
        <p:txBody>
          <a:bodyPr wrap="square">
            <a:spAutoFit/>
          </a:bodyPr>
          <a:lstStyle/>
          <a:p>
            <a:r>
              <a:rPr lang="en-GB" b="1" dirty="0" smtClean="0">
                <a:solidFill>
                  <a:schemeClr val="bg2">
                    <a:lumMod val="25000"/>
                  </a:schemeClr>
                </a:solidFill>
              </a:rPr>
              <a:t>Essay question</a:t>
            </a:r>
          </a:p>
          <a:p>
            <a:r>
              <a:rPr lang="en-US" b="1" dirty="0" smtClean="0">
                <a:solidFill>
                  <a:schemeClr val="bg2">
                    <a:lumMod val="25000"/>
                  </a:schemeClr>
                </a:solidFill>
              </a:rPr>
              <a:t>Explain how world economic activity has become increasingly integrated.</a:t>
            </a:r>
          </a:p>
          <a:p>
            <a:r>
              <a:rPr lang="en-US" b="1" dirty="0" smtClean="0">
                <a:solidFill>
                  <a:schemeClr val="bg2">
                    <a:lumMod val="25000"/>
                  </a:schemeClr>
                </a:solidFill>
              </a:rPr>
              <a:t>Refer to examples in your answer.              </a:t>
            </a:r>
            <a:r>
              <a:rPr lang="en-US" b="1" i="1" dirty="0" smtClean="0">
                <a:solidFill>
                  <a:schemeClr val="bg2">
                    <a:lumMod val="25000"/>
                  </a:schemeClr>
                </a:solidFill>
              </a:rPr>
              <a:t>[20 marks]</a:t>
            </a:r>
            <a:endParaRPr lang="en-GB" dirty="0">
              <a:solidFill>
                <a:schemeClr val="bg2">
                  <a:lumMod val="25000"/>
                </a:schemeClr>
              </a:solidFill>
            </a:endParaRPr>
          </a:p>
        </p:txBody>
      </p:sp>
      <p:sp>
        <p:nvSpPr>
          <p:cNvPr id="4" name="Rectangle 3"/>
          <p:cNvSpPr/>
          <p:nvPr/>
        </p:nvSpPr>
        <p:spPr>
          <a:xfrm>
            <a:off x="857224" y="2500306"/>
            <a:ext cx="7715304" cy="2031325"/>
          </a:xfrm>
          <a:prstGeom prst="rect">
            <a:avLst/>
          </a:prstGeom>
        </p:spPr>
        <p:txBody>
          <a:bodyPr wrap="square">
            <a:spAutoFit/>
          </a:bodyPr>
          <a:lstStyle/>
          <a:p>
            <a:r>
              <a:rPr lang="en-US" dirty="0" smtClean="0"/>
              <a:t>The essay needs to focus on economic activity on a global scale and the nature of integration.</a:t>
            </a:r>
          </a:p>
          <a:p>
            <a:endParaRPr lang="en-US" dirty="0" smtClean="0"/>
          </a:p>
          <a:p>
            <a:r>
              <a:rPr lang="en-US" dirty="0" smtClean="0"/>
              <a:t>The broad interpretation of ‘how’ should include a description of the means by which it has been occurring. A clear understanding of the terms ‘economic activity’ and ‘integrated’ should</a:t>
            </a:r>
          </a:p>
          <a:p>
            <a:r>
              <a:rPr lang="en-US" dirty="0" smtClean="0"/>
              <a:t>be shown and accompanied by valid examples.</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1000108"/>
            <a:ext cx="8501122" cy="5632311"/>
          </a:xfrm>
          <a:prstGeom prst="rect">
            <a:avLst/>
          </a:prstGeom>
        </p:spPr>
        <p:txBody>
          <a:bodyPr wrap="square">
            <a:spAutoFit/>
          </a:bodyPr>
          <a:lstStyle/>
          <a:p>
            <a:r>
              <a:rPr lang="en-US" dirty="0" smtClean="0"/>
              <a:t>The features of economic integration include the free flow of people, goods and capital between nations. This is dominated by the integrated global production systems of TNCs, global markets and global finance. International organizations such as the IMF, World Bank and World Trade Organization contribute to the integration of economies by encouraging the liberalization of trade and the free movement of capital. </a:t>
            </a:r>
          </a:p>
          <a:p>
            <a:endParaRPr lang="en-US" dirty="0" smtClean="0"/>
          </a:p>
          <a:p>
            <a:r>
              <a:rPr lang="en-US" dirty="0" smtClean="0"/>
              <a:t>The process of integration has also been facilitated by development of trading blocs, international trade agreements and the</a:t>
            </a:r>
          </a:p>
          <a:p>
            <a:r>
              <a:rPr lang="en-US" dirty="0" smtClean="0"/>
              <a:t>technological improvements in transport and communications. </a:t>
            </a:r>
            <a:endParaRPr lang="en-US" dirty="0" smtClean="0"/>
          </a:p>
          <a:p>
            <a:endParaRPr lang="en-US" dirty="0" smtClean="0"/>
          </a:p>
          <a:p>
            <a:r>
              <a:rPr lang="en-US" dirty="0" smtClean="0"/>
              <a:t>Good </a:t>
            </a:r>
            <a:r>
              <a:rPr lang="en-US" dirty="0" smtClean="0"/>
              <a:t>responses achieving band F and above should be able to explain the majority of these features citing specific cases of types of economic activity involved. Essays lacking examples and case studies should not</a:t>
            </a:r>
          </a:p>
          <a:p>
            <a:r>
              <a:rPr lang="en-GB" dirty="0" smtClean="0"/>
              <a:t>move beyond band E.</a:t>
            </a:r>
          </a:p>
          <a:p>
            <a:endParaRPr lang="en-US" dirty="0" smtClean="0"/>
          </a:p>
          <a:p>
            <a:r>
              <a:rPr lang="en-US" dirty="0" smtClean="0"/>
              <a:t>The marks should be allocated according to the </a:t>
            </a:r>
            <a:r>
              <a:rPr lang="en-US" dirty="0" err="1" smtClean="0"/>
              <a:t>markbands</a:t>
            </a:r>
            <a:r>
              <a:rPr lang="en-US" dirty="0" smtClean="0"/>
              <a:t>.</a:t>
            </a:r>
          </a:p>
          <a:p>
            <a:r>
              <a:rPr lang="en-US" dirty="0" smtClean="0"/>
              <a:t>Examiners should be aware that candidates may take a different approach which, if appropriate, </a:t>
            </a:r>
            <a:r>
              <a:rPr lang="en-GB" dirty="0" smtClean="0"/>
              <a:t>should be fully rewarded.</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214422"/>
            <a:ext cx="8305800" cy="1143000"/>
          </a:xfrm>
        </p:spPr>
        <p:txBody>
          <a:bodyPr>
            <a:normAutofit fontScale="90000"/>
          </a:bodyPr>
          <a:lstStyle/>
          <a:p>
            <a:pPr algn="ctr"/>
            <a:r>
              <a:rPr lang="en-US" b="1" dirty="0" smtClean="0"/>
              <a:t>What is </a:t>
            </a:r>
            <a:r>
              <a:rPr lang="en-US" b="1" dirty="0" err="1" smtClean="0"/>
              <a:t>globalisation</a:t>
            </a:r>
            <a:r>
              <a:rPr lang="en-US" b="1" dirty="0" smtClean="0"/>
              <a:t>?</a:t>
            </a:r>
            <a:br>
              <a:rPr lang="en-US" b="1" dirty="0" smtClean="0"/>
            </a:br>
            <a:endParaRPr lang="en-GB" dirty="0"/>
          </a:p>
        </p:txBody>
      </p:sp>
      <p:sp>
        <p:nvSpPr>
          <p:cNvPr id="3" name="Rectangle 2"/>
          <p:cNvSpPr/>
          <p:nvPr/>
        </p:nvSpPr>
        <p:spPr>
          <a:xfrm>
            <a:off x="1357290" y="2274838"/>
            <a:ext cx="6500858" cy="4401205"/>
          </a:xfrm>
          <a:prstGeom prst="rect">
            <a:avLst/>
          </a:prstGeom>
        </p:spPr>
        <p:txBody>
          <a:bodyPr wrap="square">
            <a:spAutoFit/>
          </a:bodyPr>
          <a:lstStyle/>
          <a:p>
            <a:r>
              <a:rPr lang="en-US" sz="2000" dirty="0" smtClean="0"/>
              <a:t>There are many different definitions of </a:t>
            </a:r>
            <a:r>
              <a:rPr lang="en-US" sz="2000" dirty="0" err="1" smtClean="0"/>
              <a:t>globalisation</a:t>
            </a:r>
            <a:r>
              <a:rPr lang="en-US" sz="2000" dirty="0" smtClean="0"/>
              <a:t>, but most acknowledge the greater movement of people, goods, capital and ideas due to increased economic integration which in turn is propelled by increased trade and investment. </a:t>
            </a:r>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r>
              <a:rPr lang="en-US" sz="2000" dirty="0" smtClean="0"/>
              <a:t>It is like moving towards living in a borderless world. </a:t>
            </a:r>
            <a:endParaRPr lang="en-US" sz="2000" dirty="0"/>
          </a:p>
        </p:txBody>
      </p:sp>
      <p:pic>
        <p:nvPicPr>
          <p:cNvPr id="4098" name="Picture 2" descr="http://go.startsiden.no/go/e/content_results;siteId=230;afu=bilder.abcsok.noa47index.html%3Fpage%3D2%26q%3Dpangea%26offset%3D/http:/www.ucalgary.ca/~schultz/pangea.jpg"/>
          <p:cNvPicPr>
            <a:picLocks noChangeAspect="1" noChangeArrowheads="1"/>
          </p:cNvPicPr>
          <p:nvPr/>
        </p:nvPicPr>
        <p:blipFill>
          <a:blip r:embed="rId2"/>
          <a:srcRect/>
          <a:stretch>
            <a:fillRect/>
          </a:stretch>
        </p:blipFill>
        <p:spPr bwMode="auto">
          <a:xfrm>
            <a:off x="3643306" y="4000504"/>
            <a:ext cx="1785950" cy="178595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1285860"/>
            <a:ext cx="8501122" cy="4955203"/>
          </a:xfrm>
          <a:prstGeom prst="rect">
            <a:avLst/>
          </a:prstGeom>
        </p:spPr>
        <p:txBody>
          <a:bodyPr wrap="square">
            <a:spAutoFit/>
          </a:bodyPr>
          <a:lstStyle/>
          <a:p>
            <a:r>
              <a:rPr lang="en-US" dirty="0" smtClean="0"/>
              <a:t>There has always been a sharing of </a:t>
            </a:r>
            <a:r>
              <a:rPr lang="en-US" sz="3200" dirty="0" smtClean="0">
                <a:solidFill>
                  <a:schemeClr val="bg2">
                    <a:lumMod val="50000"/>
                  </a:schemeClr>
                </a:solidFill>
              </a:rPr>
              <a:t>goods</a:t>
            </a:r>
            <a:r>
              <a:rPr lang="en-US" dirty="0" smtClean="0"/>
              <a:t>, </a:t>
            </a:r>
            <a:r>
              <a:rPr lang="en-US" sz="3200" dirty="0" smtClean="0">
                <a:solidFill>
                  <a:schemeClr val="bg2">
                    <a:lumMod val="50000"/>
                  </a:schemeClr>
                </a:solidFill>
              </a:rPr>
              <a:t>services</a:t>
            </a:r>
            <a:r>
              <a:rPr lang="en-US" dirty="0" smtClean="0"/>
              <a:t>, </a:t>
            </a:r>
            <a:r>
              <a:rPr lang="en-US" sz="3200" dirty="0" smtClean="0">
                <a:solidFill>
                  <a:schemeClr val="bg2">
                    <a:lumMod val="50000"/>
                  </a:schemeClr>
                </a:solidFill>
              </a:rPr>
              <a:t>knowledge</a:t>
            </a:r>
            <a:r>
              <a:rPr lang="en-US" dirty="0" smtClean="0"/>
              <a:t> and </a:t>
            </a:r>
            <a:r>
              <a:rPr lang="en-US" sz="3200" dirty="0" smtClean="0">
                <a:solidFill>
                  <a:schemeClr val="bg2">
                    <a:lumMod val="50000"/>
                  </a:schemeClr>
                </a:solidFill>
              </a:rPr>
              <a:t>cultures</a:t>
            </a:r>
            <a:r>
              <a:rPr lang="en-US" dirty="0" smtClean="0"/>
              <a:t> between people and countries, but in recent years </a:t>
            </a:r>
            <a:r>
              <a:rPr lang="en-US" dirty="0" smtClean="0">
                <a:solidFill>
                  <a:schemeClr val="accent2">
                    <a:lumMod val="75000"/>
                  </a:schemeClr>
                </a:solidFill>
              </a:rPr>
              <a:t>improved technologies </a:t>
            </a:r>
            <a:r>
              <a:rPr lang="en-US" dirty="0" smtClean="0"/>
              <a:t>and a </a:t>
            </a:r>
            <a:r>
              <a:rPr lang="en-US" dirty="0" smtClean="0">
                <a:solidFill>
                  <a:schemeClr val="accent2">
                    <a:lumMod val="75000"/>
                  </a:schemeClr>
                </a:solidFill>
              </a:rPr>
              <a:t>reduction of barriers </a:t>
            </a:r>
            <a:r>
              <a:rPr lang="en-US" dirty="0" smtClean="0"/>
              <a:t>means the speed of exchange is much </a:t>
            </a:r>
            <a:r>
              <a:rPr lang="en-US" dirty="0" smtClean="0">
                <a:solidFill>
                  <a:srgbClr val="FF0000"/>
                </a:solidFill>
              </a:rPr>
              <a:t>faster</a:t>
            </a:r>
            <a:r>
              <a:rPr lang="en-US" dirty="0" smtClean="0"/>
              <a:t>. </a:t>
            </a:r>
          </a:p>
          <a:p>
            <a:endParaRPr lang="en-US" dirty="0" smtClean="0"/>
          </a:p>
          <a:p>
            <a:pPr algn="ctr"/>
            <a:r>
              <a:rPr lang="en-US" dirty="0" err="1" smtClean="0"/>
              <a:t>Globalisation</a:t>
            </a:r>
            <a:r>
              <a:rPr lang="en-US" dirty="0" smtClean="0"/>
              <a:t> provides opportunities and challenges </a:t>
            </a:r>
          </a:p>
          <a:p>
            <a:endParaRPr lang="en-US" dirty="0" smtClean="0"/>
          </a:p>
          <a:p>
            <a:r>
              <a:rPr lang="en-US" dirty="0" smtClean="0"/>
              <a:t>Bigger markets can mean bigger profits which leads to greater wealth for investing in development and reducing poverty in many countries. Weak domestic policies, institutions and infrastructure and trade barriers can restrict a country's ability to take advantages of the changes. </a:t>
            </a:r>
          </a:p>
          <a:p>
            <a:endParaRPr lang="en-US" dirty="0" smtClean="0"/>
          </a:p>
          <a:p>
            <a:r>
              <a:rPr lang="en-US" dirty="0" smtClean="0"/>
              <a:t>Each country makes decisions and policies that position them to </a:t>
            </a:r>
            <a:r>
              <a:rPr lang="en-US" dirty="0" err="1" smtClean="0"/>
              <a:t>maximise</a:t>
            </a:r>
            <a:r>
              <a:rPr lang="en-US" dirty="0" smtClean="0"/>
              <a:t> the benefits and </a:t>
            </a:r>
            <a:r>
              <a:rPr lang="en-US" dirty="0" err="1" smtClean="0"/>
              <a:t>minimise</a:t>
            </a:r>
            <a:r>
              <a:rPr lang="en-US" dirty="0" smtClean="0"/>
              <a:t> the challenges presented by </a:t>
            </a:r>
            <a:r>
              <a:rPr lang="en-US" dirty="0" err="1" smtClean="0"/>
              <a:t>globalisation</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100" y="2500306"/>
            <a:ext cx="7072362" cy="2308324"/>
          </a:xfrm>
          <a:prstGeom prst="rect">
            <a:avLst/>
          </a:prstGeom>
        </p:spPr>
        <p:txBody>
          <a:bodyPr wrap="square">
            <a:spAutoFit/>
          </a:bodyPr>
          <a:lstStyle/>
          <a:p>
            <a:r>
              <a:rPr lang="en-US" sz="2400" dirty="0" smtClean="0"/>
              <a:t>The issues and perceived effects of </a:t>
            </a:r>
            <a:r>
              <a:rPr lang="en-US" sz="2400" dirty="0" err="1" smtClean="0"/>
              <a:t>globalisation</a:t>
            </a:r>
            <a:r>
              <a:rPr lang="en-US" sz="2400" dirty="0" smtClean="0"/>
              <a:t> excite strong feelings, tempting people to regard it in terms of black and white, when in fact </a:t>
            </a:r>
            <a:r>
              <a:rPr lang="en-US" sz="2400" dirty="0" err="1" smtClean="0"/>
              <a:t>globalisation</a:t>
            </a:r>
            <a:r>
              <a:rPr lang="en-US" sz="2400" dirty="0" smtClean="0"/>
              <a:t> is an extremely complex web of many things.</a:t>
            </a:r>
            <a:endParaRPr lang="en-GB"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928670"/>
            <a:ext cx="7858180" cy="5078313"/>
          </a:xfrm>
          <a:prstGeom prst="rect">
            <a:avLst/>
          </a:prstGeom>
        </p:spPr>
        <p:txBody>
          <a:bodyPr wrap="square">
            <a:spAutoFit/>
          </a:bodyPr>
          <a:lstStyle/>
          <a:p>
            <a:r>
              <a:rPr lang="en-US" sz="2400" dirty="0" smtClean="0"/>
              <a:t>Globalization – the removal of barriers to free trade and the closer integration of national economies – can be a force for good that has the potential to enrich everyone in the world, particularly the poor, but the way it has been managed (especially the international trade agreements) needs to be rethought.                                   </a:t>
            </a:r>
          </a:p>
          <a:p>
            <a:r>
              <a:rPr lang="en-US" sz="2400" i="1" dirty="0" smtClean="0"/>
              <a:t>                                                 Joseph </a:t>
            </a:r>
            <a:r>
              <a:rPr lang="en-US" sz="2400" i="1" dirty="0" err="1" smtClean="0"/>
              <a:t>Stiglitz</a:t>
            </a:r>
            <a:r>
              <a:rPr lang="en-US" sz="2400" i="1" dirty="0" smtClean="0"/>
              <a:t/>
            </a:r>
            <a:br>
              <a:rPr lang="en-US" sz="2400" i="1" dirty="0" smtClean="0"/>
            </a:br>
            <a:r>
              <a:rPr lang="en-US" sz="2400" i="1" dirty="0" smtClean="0"/>
              <a:t/>
            </a:r>
            <a:br>
              <a:rPr lang="en-US" sz="2400" i="1" dirty="0" smtClean="0"/>
            </a:br>
            <a:endParaRPr lang="en-US" sz="2400" dirty="0" smtClean="0"/>
          </a:p>
          <a:p>
            <a:r>
              <a:rPr lang="en-US" sz="2400" dirty="0" smtClean="0"/>
              <a:t>Globalization has been “misgoverned”.               </a:t>
            </a:r>
          </a:p>
          <a:p>
            <a:r>
              <a:rPr lang="en-US" sz="2400" i="1" dirty="0" smtClean="0"/>
              <a:t>                                             John K. Galbraith </a:t>
            </a:r>
            <a:endParaRPr lang="en-US" sz="2400" dirty="0" smtClean="0"/>
          </a:p>
          <a:p>
            <a:r>
              <a:rPr lang="en-US" dirty="0" smtClean="0"/>
              <a:t/>
            </a:r>
            <a:br>
              <a:rPr lang="en-US" dirty="0" smtClean="0"/>
            </a:b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4282" y="662962"/>
            <a:ext cx="8929718" cy="6278642"/>
          </a:xfrm>
          <a:prstGeom prst="rect">
            <a:avLst/>
          </a:prstGeom>
        </p:spPr>
        <p:txBody>
          <a:bodyPr wrap="square">
            <a:spAutoFit/>
          </a:bodyPr>
          <a:lstStyle/>
          <a:p>
            <a:pPr>
              <a:buFont typeface="Arial" pitchFamily="34" charset="0"/>
              <a:buChar char="•"/>
            </a:pPr>
            <a:r>
              <a:rPr lang="en-US" dirty="0" smtClean="0"/>
              <a:t> Global income is more than $31 trillion a year, but 1.2 billion people of the world's population earn less than $1 a day. </a:t>
            </a:r>
          </a:p>
          <a:p>
            <a:pPr>
              <a:buFont typeface="Arial" pitchFamily="34" charset="0"/>
              <a:buChar char="•"/>
            </a:pPr>
            <a:r>
              <a:rPr lang="en-US" dirty="0" smtClean="0"/>
              <a:t> 80% of the global population earns only 20% of global income, and within many countries there is a large gap between rich and poor. </a:t>
            </a:r>
          </a:p>
          <a:p>
            <a:pPr>
              <a:buFont typeface="Arial" pitchFamily="34" charset="0"/>
              <a:buChar char="•"/>
            </a:pPr>
            <a:r>
              <a:rPr lang="en-US" dirty="0" smtClean="0"/>
              <a:t> The 3 billion people living in the 24 developing countries that increased their </a:t>
            </a:r>
            <a:r>
              <a:rPr lang="en-US" b="1" dirty="0" smtClean="0">
                <a:solidFill>
                  <a:schemeClr val="accent1">
                    <a:lumMod val="75000"/>
                  </a:schemeClr>
                </a:solidFill>
              </a:rPr>
              <a:t>integration</a:t>
            </a:r>
            <a:r>
              <a:rPr lang="en-US" dirty="0" smtClean="0"/>
              <a:t> into the world economy enjoyed an average 5% </a:t>
            </a:r>
            <a:r>
              <a:rPr lang="en-US" b="1" dirty="0" smtClean="0"/>
              <a:t>growth</a:t>
            </a:r>
            <a:r>
              <a:rPr lang="en-US" dirty="0" smtClean="0"/>
              <a:t> rate in income per capita, </a:t>
            </a:r>
            <a:r>
              <a:rPr lang="en-US" b="1" dirty="0" smtClean="0"/>
              <a:t>longer life expectancy </a:t>
            </a:r>
            <a:r>
              <a:rPr lang="en-US" dirty="0" smtClean="0"/>
              <a:t>and </a:t>
            </a:r>
            <a:r>
              <a:rPr lang="en-US" b="1" dirty="0" smtClean="0"/>
              <a:t>better schooling</a:t>
            </a:r>
            <a:r>
              <a:rPr lang="en-US" dirty="0" smtClean="0"/>
              <a:t>. </a:t>
            </a:r>
          </a:p>
          <a:p>
            <a:pPr>
              <a:buFont typeface="Arial" pitchFamily="34" charset="0"/>
              <a:buChar char="•"/>
            </a:pPr>
            <a:r>
              <a:rPr lang="en-US" dirty="0" smtClean="0"/>
              <a:t> Two billion people, living in countries in sub-Saharan Africa, the Middle East, and the former Soviet Union, have been </a:t>
            </a:r>
            <a:r>
              <a:rPr lang="en-US" b="1" dirty="0" smtClean="0">
                <a:solidFill>
                  <a:srgbClr val="FF0000"/>
                </a:solidFill>
              </a:rPr>
              <a:t>unable to increase their integration</a:t>
            </a:r>
            <a:r>
              <a:rPr lang="en-US" dirty="0" smtClean="0"/>
              <a:t> into the world economy, and their economies have </a:t>
            </a:r>
            <a:r>
              <a:rPr lang="en-US" b="1" dirty="0" smtClean="0"/>
              <a:t>contracted</a:t>
            </a:r>
            <a:r>
              <a:rPr lang="en-US" dirty="0" smtClean="0"/>
              <a:t>, </a:t>
            </a:r>
            <a:r>
              <a:rPr lang="en-US" b="1" dirty="0" smtClean="0"/>
              <a:t>poverty has risen</a:t>
            </a:r>
            <a:r>
              <a:rPr lang="en-US" dirty="0" smtClean="0"/>
              <a:t>, and </a:t>
            </a:r>
            <a:r>
              <a:rPr lang="en-US" b="1" dirty="0" smtClean="0"/>
              <a:t>education levels have risen less rapidly </a:t>
            </a:r>
            <a:r>
              <a:rPr lang="en-US" dirty="0" smtClean="0"/>
              <a:t>than in the more globalised countries. </a:t>
            </a:r>
          </a:p>
          <a:p>
            <a:pPr>
              <a:buFont typeface="Arial" pitchFamily="34" charset="0"/>
              <a:buChar char="•"/>
            </a:pPr>
            <a:r>
              <a:rPr lang="en-US" dirty="0" smtClean="0"/>
              <a:t> Sea level rise, warming temperatures, uncertain effects on forest and agricultural systems, and increased variability and volatility in weather patterns are expected to have a significant and disproportionate impact in the developing world, where the world's poor remain most susceptible to the potential damages and uncertainties inherent in a </a:t>
            </a:r>
            <a:r>
              <a:rPr lang="en-US" b="1" dirty="0" smtClean="0"/>
              <a:t>changing climate</a:t>
            </a:r>
            <a:r>
              <a:rPr lang="en-US" dirty="0" smtClean="0"/>
              <a:t>. </a:t>
            </a:r>
          </a:p>
          <a:p>
            <a:pPr>
              <a:buFont typeface="Arial" pitchFamily="34" charset="0"/>
              <a:buChar char="•"/>
            </a:pPr>
            <a:r>
              <a:rPr lang="en-US" dirty="0" smtClean="0"/>
              <a:t> The digital and information revolution has changed the way the world learns, communicates, does business and treats illnesses. In 2002, there were 364 people per 1000 using the internet in high income countries, while there were only 10 per 1000 in low income countries. </a:t>
            </a:r>
            <a:endParaRPr lang="en-US" sz="1200" dirty="0" smtClean="0"/>
          </a:p>
          <a:p>
            <a:pPr algn="r"/>
            <a:r>
              <a:rPr lang="en-US" sz="1200" dirty="0" smtClean="0"/>
              <a:t>Source: The World Bank, 2004</a:t>
            </a:r>
            <a:br>
              <a:rPr lang="en-US" sz="1200" dirty="0" smtClean="0"/>
            </a:br>
            <a:r>
              <a:rPr lang="en-US" sz="1200" dirty="0" smtClean="0"/>
              <a:t>United Nations Development </a:t>
            </a:r>
            <a:r>
              <a:rPr lang="en-US" sz="1200" dirty="0" err="1" smtClean="0"/>
              <a:t>Programme</a:t>
            </a:r>
            <a:r>
              <a:rPr lang="en-US" sz="1200" dirty="0" smtClean="0"/>
              <a:t>, 2004 </a:t>
            </a:r>
            <a:endParaRPr lang="en-US" sz="1200" dirty="0"/>
          </a:p>
        </p:txBody>
      </p:sp>
      <p:sp>
        <p:nvSpPr>
          <p:cNvPr id="4" name="Rectangle 3"/>
          <p:cNvSpPr/>
          <p:nvPr/>
        </p:nvSpPr>
        <p:spPr>
          <a:xfrm>
            <a:off x="428596" y="142852"/>
            <a:ext cx="928694" cy="369332"/>
          </a:xfrm>
          <a:prstGeom prst="rect">
            <a:avLst/>
          </a:prstGeom>
        </p:spPr>
        <p:txBody>
          <a:bodyPr wrap="square">
            <a:spAutoFit/>
          </a:bodyPr>
          <a:lstStyle/>
          <a:p>
            <a:r>
              <a:rPr lang="en-GB" b="1" dirty="0" smtClean="0"/>
              <a:t>Facts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nodeType="clickEffect">
                                  <p:stCondLst>
                                    <p:cond delay="0"/>
                                  </p:stCondLst>
                                  <p:iterate type="lt">
                                    <p:tmPct val="50000"/>
                                  </p:iterate>
                                  <p:childTnLst>
                                    <p:set>
                                      <p:cBhvr>
                                        <p:cTn id="14"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5"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7" dur="80"/>
                                        <p:tgtEl>
                                          <p:spTgt spid="3">
                                            <p:txEl>
                                              <p:pRg st="1" end="1"/>
                                            </p:txEl>
                                          </p:spTgt>
                                        </p:tgtEl>
                                        <p:attrNameLst>
                                          <p:attrName>fill.type</p:attrName>
                                        </p:attrNameLst>
                                      </p:cBhvr>
                                      <p:to>
                                        <p:strVal val="solid"/>
                                      </p:to>
                                    </p:set>
                                  </p:childTnLst>
                                </p:cTn>
                              </p:par>
                            </p:childTnLst>
                          </p:cTn>
                        </p:par>
                      </p:childTnLst>
                    </p:cTn>
                  </p:par>
                  <p:par>
                    <p:cTn id="18" fill="hold">
                      <p:stCondLst>
                        <p:cond delay="indefinite"/>
                      </p:stCondLst>
                      <p:childTnLst>
                        <p:par>
                          <p:cTn id="19" fill="hold">
                            <p:stCondLst>
                              <p:cond delay="0"/>
                            </p:stCondLst>
                            <p:childTnLst>
                              <p:par>
                                <p:cTn id="20" presetID="56" presetClass="entr" presetSubtype="0" fill="hold" nodeType="clickEffect">
                                  <p:stCondLst>
                                    <p:cond delay="0"/>
                                  </p:stCondLst>
                                  <p:iterate type="lt">
                                    <p:tmPct val="10000"/>
                                  </p:iterate>
                                  <p:childTnLst>
                                    <p:set>
                                      <p:cBhvr>
                                        <p:cTn id="21" dur="1" fill="hold">
                                          <p:stCondLst>
                                            <p:cond delay="0"/>
                                          </p:stCondLst>
                                        </p:cTn>
                                        <p:tgtEl>
                                          <p:spTgt spid="3">
                                            <p:txEl>
                                              <p:pRg st="2" end="2"/>
                                            </p:txEl>
                                          </p:spTgt>
                                        </p:tgtEl>
                                        <p:attrNameLst>
                                          <p:attrName>style.visibility</p:attrName>
                                        </p:attrNameLst>
                                      </p:cBhvr>
                                      <p:to>
                                        <p:strVal val="visible"/>
                                      </p:to>
                                    </p:set>
                                    <p:anim by="(-#ppt_w*2)" calcmode="lin" valueType="num">
                                      <p:cBhvr rctx="PPT">
                                        <p:cTn id="22" dur="500" autoRev="1" fill="hold">
                                          <p:stCondLst>
                                            <p:cond delay="0"/>
                                          </p:stCondLst>
                                        </p:cTn>
                                        <p:tgtEl>
                                          <p:spTgt spid="3">
                                            <p:txEl>
                                              <p:pRg st="2" end="2"/>
                                            </p:txEl>
                                          </p:spTgt>
                                        </p:tgtEl>
                                        <p:attrNameLst>
                                          <p:attrName>ppt_w</p:attrName>
                                        </p:attrNameLst>
                                      </p:cBhvr>
                                    </p:anim>
                                    <p:anim by="(#ppt_w*0.50)" calcmode="lin" valueType="num">
                                      <p:cBhvr>
                                        <p:cTn id="23" dur="500" decel="50000" autoRev="1" fill="hold">
                                          <p:stCondLst>
                                            <p:cond delay="0"/>
                                          </p:stCondLst>
                                        </p:cTn>
                                        <p:tgtEl>
                                          <p:spTgt spid="3">
                                            <p:txEl>
                                              <p:pRg st="2" end="2"/>
                                            </p:txEl>
                                          </p:spTgt>
                                        </p:tgtEl>
                                        <p:attrNameLst>
                                          <p:attrName>ppt_x</p:attrName>
                                        </p:attrNameLst>
                                      </p:cBhvr>
                                    </p:anim>
                                    <p:anim from="(-#ppt_h/2)" to="(#ppt_y)" calcmode="lin" valueType="num">
                                      <p:cBhvr>
                                        <p:cTn id="24" dur="1000" fill="hold">
                                          <p:stCondLst>
                                            <p:cond delay="0"/>
                                          </p:stCondLst>
                                        </p:cTn>
                                        <p:tgtEl>
                                          <p:spTgt spid="3">
                                            <p:txEl>
                                              <p:pRg st="2" end="2"/>
                                            </p:txEl>
                                          </p:spTgt>
                                        </p:tgtEl>
                                        <p:attrNameLst>
                                          <p:attrName>ppt_y</p:attrName>
                                        </p:attrNameLst>
                                      </p:cBhvr>
                                    </p:anim>
                                    <p:animRot by="21600000">
                                      <p:cBhvr>
                                        <p:cTn id="25" dur="1000" fill="hold">
                                          <p:stCondLst>
                                            <p:cond delay="0"/>
                                          </p:stCondLst>
                                        </p:cTn>
                                        <p:tgtEl>
                                          <p:spTgt spid="3">
                                            <p:txEl>
                                              <p:pRg st="2" end="2"/>
                                            </p:txEl>
                                          </p:spTgt>
                                        </p:tgtEl>
                                        <p:attrNameLst>
                                          <p:attrName>r</p:attrName>
                                        </p:attrNameLst>
                                      </p:cBhvr>
                                    </p:animRot>
                                  </p:childTnLst>
                                </p:cTn>
                              </p:par>
                            </p:childTnLst>
                          </p:cTn>
                        </p:par>
                      </p:childTnLst>
                    </p:cTn>
                  </p:par>
                  <p:par>
                    <p:cTn id="26" fill="hold">
                      <p:stCondLst>
                        <p:cond delay="indefinite"/>
                      </p:stCondLst>
                      <p:childTnLst>
                        <p:par>
                          <p:cTn id="27" fill="hold">
                            <p:stCondLst>
                              <p:cond delay="0"/>
                            </p:stCondLst>
                            <p:childTnLst>
                              <p:par>
                                <p:cTn id="28" presetID="25" presetClass="entr" presetSubtype="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31"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32"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33"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4"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35"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36"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37" dur="1000" decel="50000">
                                          <p:stCondLst>
                                            <p:cond delay="0"/>
                                          </p:stCondLst>
                                        </p:cTn>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Scale>
                                      <p:cBhvr>
                                        <p:cTn id="42"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3">
                                            <p:txEl>
                                              <p:pRg st="4" end="4"/>
                                            </p:txEl>
                                          </p:spTgt>
                                        </p:tgtEl>
                                        <p:attrNameLst>
                                          <p:attrName>ppt_x</p:attrName>
                                          <p:attrName>ppt_y</p:attrName>
                                        </p:attrNameLst>
                                      </p:cBhvr>
                                    </p:animMotion>
                                    <p:animEffect transition="in" filter="fade">
                                      <p:cBhvr>
                                        <p:cTn id="44" dur="1000"/>
                                        <p:tgtEl>
                                          <p:spTgt spid="3">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8" presetClass="entr" presetSubtype="12"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strips(downLeft)">
                                      <p:cBhvr>
                                        <p:cTn id="4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Define the term </a:t>
            </a:r>
            <a:r>
              <a:rPr lang="en-US" sz="3200" b="1" i="1" dirty="0" smtClean="0"/>
              <a:t>globalization.         </a:t>
            </a:r>
            <a:br>
              <a:rPr lang="en-US" sz="3200" b="1" i="1" dirty="0" smtClean="0"/>
            </a:br>
            <a:r>
              <a:rPr lang="en-US" sz="3200" b="1" i="1" dirty="0" smtClean="0"/>
              <a:t>                                        [2 marks]</a:t>
            </a:r>
            <a:endParaRPr lang="en-GB" sz="3200" dirty="0"/>
          </a:p>
        </p:txBody>
      </p:sp>
      <p:sp>
        <p:nvSpPr>
          <p:cNvPr id="3" name="Rectangle 2"/>
          <p:cNvSpPr/>
          <p:nvPr/>
        </p:nvSpPr>
        <p:spPr>
          <a:xfrm>
            <a:off x="571472" y="2274838"/>
            <a:ext cx="8143932" cy="3416320"/>
          </a:xfrm>
          <a:prstGeom prst="rect">
            <a:avLst/>
          </a:prstGeom>
          <a:ln>
            <a:solidFill>
              <a:schemeClr val="accent1"/>
            </a:solidFill>
          </a:ln>
        </p:spPr>
        <p:txBody>
          <a:bodyPr wrap="square">
            <a:spAutoFit/>
          </a:bodyPr>
          <a:lstStyle/>
          <a:p>
            <a:endParaRPr lang="en-US" sz="2400" dirty="0" smtClean="0"/>
          </a:p>
          <a:p>
            <a:r>
              <a:rPr lang="en-US" sz="2400" dirty="0" smtClean="0"/>
              <a:t>Globalization might be defined as “</a:t>
            </a:r>
            <a:r>
              <a:rPr lang="en-US" sz="2400" i="1" dirty="0" smtClean="0">
                <a:solidFill>
                  <a:schemeClr val="accent1">
                    <a:lumMod val="75000"/>
                  </a:schemeClr>
                </a:solidFill>
              </a:rPr>
              <a:t>the flow of capital, and goods, money, culture, ideas and people between countries resulting in the increasing interconnectedness of the world economically, culturally and politically</a:t>
            </a:r>
            <a:r>
              <a:rPr lang="en-US" sz="2400" dirty="0" smtClean="0"/>
              <a:t>”. </a:t>
            </a:r>
          </a:p>
          <a:p>
            <a:endParaRPr lang="en-US" sz="2400" dirty="0" smtClean="0"/>
          </a:p>
          <a:p>
            <a:r>
              <a:rPr lang="en-US" sz="2400" dirty="0" smtClean="0"/>
              <a:t>Other similar and comprehensive definitions would be acceptable.</a:t>
            </a:r>
            <a:endParaRPr lang="en-GB"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142984"/>
            <a:ext cx="8305800" cy="1143000"/>
          </a:xfrm>
        </p:spPr>
        <p:txBody>
          <a:bodyPr>
            <a:noAutofit/>
          </a:bodyPr>
          <a:lstStyle/>
          <a:p>
            <a:r>
              <a:rPr lang="en-US" b="1" dirty="0" smtClean="0"/>
              <a:t/>
            </a:r>
            <a:br>
              <a:rPr lang="en-US" b="1" dirty="0" smtClean="0"/>
            </a:br>
            <a:r>
              <a:rPr lang="en-US" b="1" dirty="0" smtClean="0"/>
              <a:t/>
            </a:r>
            <a:br>
              <a:rPr lang="en-US" b="1" dirty="0" smtClean="0"/>
            </a:br>
            <a:r>
              <a:rPr lang="en-US" sz="2400" b="1" dirty="0" smtClean="0"/>
              <a:t>Referring to examples, discuss the ways in which globalization decreases the differences between countries.                            </a:t>
            </a:r>
            <a:r>
              <a:rPr lang="en-GB" sz="2400" b="1" i="1" dirty="0" smtClean="0"/>
              <a:t>[10 marks]</a:t>
            </a:r>
            <a:r>
              <a:rPr lang="en-US" sz="2400" b="1" dirty="0" smtClean="0"/>
              <a:t>                                                        </a:t>
            </a:r>
            <a:endParaRPr lang="en-GB" sz="2400" dirty="0"/>
          </a:p>
        </p:txBody>
      </p:sp>
      <p:sp>
        <p:nvSpPr>
          <p:cNvPr id="3" name="Rectangle 2"/>
          <p:cNvSpPr/>
          <p:nvPr/>
        </p:nvSpPr>
        <p:spPr>
          <a:xfrm>
            <a:off x="214282" y="2333685"/>
            <a:ext cx="8715436" cy="4247317"/>
          </a:xfrm>
          <a:prstGeom prst="rect">
            <a:avLst/>
          </a:prstGeom>
        </p:spPr>
        <p:txBody>
          <a:bodyPr wrap="square">
            <a:spAutoFit/>
          </a:bodyPr>
          <a:lstStyle/>
          <a:p>
            <a:r>
              <a:rPr lang="en-US" dirty="0" smtClean="0"/>
              <a:t>Responses should show an understanding of the process of globalization and include a discussion of a variety of ways in which it decreases the differences between countries. Evidence for decreasing difference might include references to culture; globalization has resulted in the adoption of common </a:t>
            </a:r>
            <a:r>
              <a:rPr lang="en-US" dirty="0" smtClean="0">
                <a:solidFill>
                  <a:schemeClr val="accent1">
                    <a:lumMod val="75000"/>
                  </a:schemeClr>
                </a:solidFill>
              </a:rPr>
              <a:t>language</a:t>
            </a:r>
            <a:r>
              <a:rPr lang="en-US" dirty="0" smtClean="0"/>
              <a:t>, </a:t>
            </a:r>
            <a:r>
              <a:rPr lang="en-US" dirty="0" smtClean="0">
                <a:solidFill>
                  <a:schemeClr val="accent1">
                    <a:lumMod val="75000"/>
                  </a:schemeClr>
                </a:solidFill>
              </a:rPr>
              <a:t>cultural traits </a:t>
            </a:r>
            <a:r>
              <a:rPr lang="en-US" dirty="0" smtClean="0"/>
              <a:t>and </a:t>
            </a:r>
            <a:r>
              <a:rPr lang="en-US" dirty="0" smtClean="0">
                <a:solidFill>
                  <a:schemeClr val="accent1">
                    <a:lumMod val="75000"/>
                  </a:schemeClr>
                </a:solidFill>
              </a:rPr>
              <a:t>patterns of consumption</a:t>
            </a:r>
            <a:r>
              <a:rPr lang="en-US" dirty="0" smtClean="0"/>
              <a:t>. Globalization also makes a significant impact through economic activity resulting in environmental similarities in the form of </a:t>
            </a:r>
            <a:r>
              <a:rPr lang="en-US" dirty="0" smtClean="0">
                <a:solidFill>
                  <a:schemeClr val="accent1">
                    <a:lumMod val="75000"/>
                  </a:schemeClr>
                </a:solidFill>
              </a:rPr>
              <a:t>homogenous rural and urban landscapes</a:t>
            </a:r>
            <a:r>
              <a:rPr lang="en-US" dirty="0" smtClean="0"/>
              <a:t>. </a:t>
            </a:r>
            <a:r>
              <a:rPr lang="en-US" dirty="0" smtClean="0">
                <a:solidFill>
                  <a:schemeClr val="accent1">
                    <a:lumMod val="75000"/>
                  </a:schemeClr>
                </a:solidFill>
              </a:rPr>
              <a:t>Economic</a:t>
            </a:r>
            <a:r>
              <a:rPr lang="en-US" dirty="0" smtClean="0"/>
              <a:t> and </a:t>
            </a:r>
            <a:r>
              <a:rPr lang="en-US" dirty="0" smtClean="0">
                <a:solidFill>
                  <a:schemeClr val="accent1">
                    <a:lumMod val="75000"/>
                  </a:schemeClr>
                </a:solidFill>
              </a:rPr>
              <a:t>political convergence </a:t>
            </a:r>
            <a:r>
              <a:rPr lang="en-US" dirty="0" smtClean="0"/>
              <a:t>encouraged by the global institutions may also be a product of globalization.</a:t>
            </a:r>
          </a:p>
          <a:p>
            <a:endParaRPr lang="en-US" dirty="0" smtClean="0"/>
          </a:p>
          <a:p>
            <a:r>
              <a:rPr lang="en-US" dirty="0" smtClean="0"/>
              <a:t>There may be other equally valid approaches to this essay which emphasize other aspects of globalization. Overall, the response should be </a:t>
            </a:r>
            <a:r>
              <a:rPr lang="en-US" i="1" dirty="0" smtClean="0"/>
              <a:t>discursive</a:t>
            </a:r>
            <a:r>
              <a:rPr lang="en-US" dirty="0" smtClean="0"/>
              <a:t> rather than descriptive to access band F and above.</a:t>
            </a:r>
          </a:p>
          <a:p>
            <a:endParaRPr lang="en-US" dirty="0" smtClean="0"/>
          </a:p>
          <a:p>
            <a:r>
              <a:rPr lang="en-US" dirty="0" smtClean="0"/>
              <a:t>The marks should be allocated according to the </a:t>
            </a:r>
            <a:r>
              <a:rPr lang="en-US" dirty="0" err="1" smtClean="0"/>
              <a:t>markbands</a:t>
            </a:r>
            <a:r>
              <a:rPr lang="en-US" dirty="0" smtClean="0"/>
              <a:t>.</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857232"/>
            <a:ext cx="8229600" cy="1143000"/>
          </a:xfrm>
        </p:spPr>
        <p:txBody>
          <a:bodyPr>
            <a:normAutofit fontScale="90000"/>
          </a:bodyPr>
          <a:lstStyle/>
          <a:p>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sz="2000" b="1" dirty="0" smtClean="0"/>
              <a:t>Essay</a:t>
            </a:r>
            <a:br>
              <a:rPr lang="en-GB" sz="2000" b="1" dirty="0" smtClean="0"/>
            </a:br>
            <a:r>
              <a:rPr lang="en-US" sz="2000" b="1" dirty="0" err="1" smtClean="0"/>
              <a:t>Analyse</a:t>
            </a:r>
            <a:r>
              <a:rPr lang="en-US" sz="2000" b="1" dirty="0" smtClean="0"/>
              <a:t> the effects of the growth of global tourism on the culture and environment of indigenous people, referring to examples.                                                                    </a:t>
            </a:r>
            <a:r>
              <a:rPr lang="en-GB" sz="2000" b="1" i="1" dirty="0" smtClean="0"/>
              <a:t>[20 marks]</a:t>
            </a:r>
            <a:endParaRPr lang="en-GB" sz="2000" dirty="0"/>
          </a:p>
        </p:txBody>
      </p:sp>
      <p:sp>
        <p:nvSpPr>
          <p:cNvPr id="3" name="Rectangle 2"/>
          <p:cNvSpPr/>
          <p:nvPr/>
        </p:nvSpPr>
        <p:spPr>
          <a:xfrm>
            <a:off x="142844" y="2071678"/>
            <a:ext cx="8501090" cy="4185761"/>
          </a:xfrm>
          <a:prstGeom prst="rect">
            <a:avLst/>
          </a:prstGeom>
          <a:ln>
            <a:solidFill>
              <a:schemeClr val="accent1"/>
            </a:solidFill>
          </a:ln>
        </p:spPr>
        <p:txBody>
          <a:bodyPr wrap="square">
            <a:spAutoFit/>
          </a:bodyPr>
          <a:lstStyle/>
          <a:p>
            <a:r>
              <a:rPr lang="en-US" sz="1400" dirty="0" smtClean="0"/>
              <a:t>A clear understanding of “</a:t>
            </a:r>
            <a:r>
              <a:rPr lang="en-US" sz="1400" dirty="0" smtClean="0">
                <a:solidFill>
                  <a:schemeClr val="accent1">
                    <a:lumMod val="75000"/>
                  </a:schemeClr>
                </a:solidFill>
              </a:rPr>
              <a:t>indigenous people</a:t>
            </a:r>
            <a:r>
              <a:rPr lang="en-US" sz="1400" dirty="0" smtClean="0"/>
              <a:t>” (meaning native) should be evident if not</a:t>
            </a:r>
          </a:p>
          <a:p>
            <a:r>
              <a:rPr lang="en-US" sz="1400" dirty="0" smtClean="0"/>
              <a:t>actually defined. “</a:t>
            </a:r>
            <a:r>
              <a:rPr lang="en-US" sz="1400" dirty="0" smtClean="0">
                <a:solidFill>
                  <a:schemeClr val="accent1">
                    <a:lumMod val="75000"/>
                  </a:schemeClr>
                </a:solidFill>
              </a:rPr>
              <a:t>Culture</a:t>
            </a:r>
            <a:r>
              <a:rPr lang="en-US" sz="1400" dirty="0" smtClean="0"/>
              <a:t>” has a wide interpretation and includes customs, beliefs,</a:t>
            </a:r>
          </a:p>
          <a:p>
            <a:r>
              <a:rPr lang="en-US" sz="1400" dirty="0" smtClean="0"/>
              <a:t>religion, dress, morals, manners, music, art, food and many other traits. A good</a:t>
            </a:r>
          </a:p>
          <a:p>
            <a:r>
              <a:rPr lang="en-US" sz="1400" dirty="0" smtClean="0"/>
              <a:t>response will select </a:t>
            </a:r>
            <a:r>
              <a:rPr lang="en-US" sz="1400" dirty="0" smtClean="0">
                <a:solidFill>
                  <a:schemeClr val="accent1">
                    <a:lumMod val="75000"/>
                  </a:schemeClr>
                </a:solidFill>
              </a:rPr>
              <a:t>examples which demonstrate distinct cultural contrasts between</a:t>
            </a:r>
          </a:p>
          <a:p>
            <a:r>
              <a:rPr lang="en-US" sz="1400" dirty="0" smtClean="0">
                <a:solidFill>
                  <a:schemeClr val="accent1">
                    <a:lumMod val="75000"/>
                  </a:schemeClr>
                </a:solidFill>
              </a:rPr>
              <a:t>tourists and indigenous people </a:t>
            </a:r>
            <a:r>
              <a:rPr lang="en-US" sz="1400" dirty="0" smtClean="0"/>
              <a:t>so the effects are significant. However, the indigenous</a:t>
            </a:r>
          </a:p>
          <a:p>
            <a:r>
              <a:rPr lang="en-US" sz="1400" dirty="0" smtClean="0"/>
              <a:t>population need not be remote and an urban tourist destination in a LEDC may be used.</a:t>
            </a:r>
          </a:p>
          <a:p>
            <a:r>
              <a:rPr lang="en-US" sz="1400" dirty="0" smtClean="0"/>
              <a:t>The growth in international tourist demand, the expansion of the global communications</a:t>
            </a:r>
          </a:p>
          <a:p>
            <a:r>
              <a:rPr lang="en-US" sz="1400" dirty="0" smtClean="0"/>
              <a:t>network and tourist-related TNCs, have exposed remote and less developed parts of the</a:t>
            </a:r>
          </a:p>
          <a:p>
            <a:r>
              <a:rPr lang="en-US" sz="1400" dirty="0" smtClean="0"/>
              <a:t>world. These regions may be explored and exploited for their </a:t>
            </a:r>
            <a:r>
              <a:rPr lang="en-US" sz="1400" dirty="0" smtClean="0">
                <a:solidFill>
                  <a:schemeClr val="accent1">
                    <a:lumMod val="75000"/>
                  </a:schemeClr>
                </a:solidFill>
              </a:rPr>
              <a:t>cultural contrasts</a:t>
            </a:r>
            <a:r>
              <a:rPr lang="en-US" sz="1400" dirty="0" smtClean="0"/>
              <a:t>,</a:t>
            </a:r>
          </a:p>
          <a:p>
            <a:r>
              <a:rPr lang="en-US" sz="1400" dirty="0" smtClean="0"/>
              <a:t>“</a:t>
            </a:r>
            <a:r>
              <a:rPr lang="en-US" sz="1400" dirty="0" smtClean="0">
                <a:solidFill>
                  <a:schemeClr val="accent1">
                    <a:lumMod val="75000"/>
                  </a:schemeClr>
                </a:solidFill>
              </a:rPr>
              <a:t>otherness</a:t>
            </a:r>
            <a:r>
              <a:rPr lang="en-US" sz="1400" dirty="0" smtClean="0"/>
              <a:t>” or </a:t>
            </a:r>
            <a:r>
              <a:rPr lang="en-US" sz="1400" dirty="0" smtClean="0">
                <a:solidFill>
                  <a:schemeClr val="accent1">
                    <a:lumMod val="75000"/>
                  </a:schemeClr>
                </a:solidFill>
              </a:rPr>
              <a:t>pristine environments </a:t>
            </a:r>
            <a:r>
              <a:rPr lang="en-US" sz="1400" dirty="0" smtClean="0"/>
              <a:t>sometimes under the disguise of ecotourism. The</a:t>
            </a:r>
          </a:p>
          <a:p>
            <a:r>
              <a:rPr lang="en-US" sz="1400" dirty="0" smtClean="0"/>
              <a:t>impacts of tourism upon indigenous people and their culture may be negative and</a:t>
            </a:r>
          </a:p>
          <a:p>
            <a:r>
              <a:rPr lang="en-US" sz="1400" dirty="0" smtClean="0"/>
              <a:t>include the </a:t>
            </a:r>
            <a:r>
              <a:rPr lang="en-US" sz="1400" dirty="0" smtClean="0">
                <a:solidFill>
                  <a:srgbClr val="FF0000"/>
                </a:solidFill>
              </a:rPr>
              <a:t>commercialization</a:t>
            </a:r>
            <a:r>
              <a:rPr lang="en-US" sz="1400" dirty="0" smtClean="0"/>
              <a:t> and </a:t>
            </a:r>
            <a:r>
              <a:rPr lang="en-US" sz="1400" dirty="0" smtClean="0">
                <a:solidFill>
                  <a:srgbClr val="FF0000"/>
                </a:solidFill>
              </a:rPr>
              <a:t>dilution of culture </a:t>
            </a:r>
            <a:r>
              <a:rPr lang="en-US" sz="1400" dirty="0" smtClean="0"/>
              <a:t>and </a:t>
            </a:r>
            <a:r>
              <a:rPr lang="en-US" sz="1400" dirty="0" smtClean="0">
                <a:solidFill>
                  <a:srgbClr val="FF0000"/>
                </a:solidFill>
              </a:rPr>
              <a:t>moral degradation</a:t>
            </a:r>
            <a:r>
              <a:rPr lang="en-US" sz="1400" dirty="0" smtClean="0"/>
              <a:t>. Other</a:t>
            </a:r>
          </a:p>
          <a:p>
            <a:r>
              <a:rPr lang="en-US" sz="1400" dirty="0" smtClean="0"/>
              <a:t>impacts such as </a:t>
            </a:r>
            <a:r>
              <a:rPr lang="en-US" sz="1400" dirty="0" smtClean="0">
                <a:solidFill>
                  <a:srgbClr val="FF0000"/>
                </a:solidFill>
              </a:rPr>
              <a:t>loss of grazing rights in the </a:t>
            </a:r>
            <a:r>
              <a:rPr lang="en-US" sz="1400" dirty="0" err="1" smtClean="0">
                <a:solidFill>
                  <a:srgbClr val="FF0000"/>
                </a:solidFill>
              </a:rPr>
              <a:t>Maasai</a:t>
            </a:r>
            <a:r>
              <a:rPr lang="en-US" sz="1400" dirty="0" smtClean="0">
                <a:solidFill>
                  <a:srgbClr val="FF0000"/>
                </a:solidFill>
              </a:rPr>
              <a:t> game reserves</a:t>
            </a:r>
            <a:r>
              <a:rPr lang="en-US" sz="1400" dirty="0" smtClean="0"/>
              <a:t> have had both</a:t>
            </a:r>
          </a:p>
          <a:p>
            <a:r>
              <a:rPr lang="en-GB" sz="1400" dirty="0" smtClean="0"/>
              <a:t>cultural and environmental repercussions. Environmental impacts are diverse, mainly</a:t>
            </a:r>
          </a:p>
          <a:p>
            <a:r>
              <a:rPr lang="en-US" sz="1400" dirty="0" smtClean="0"/>
              <a:t>negative and may include the </a:t>
            </a:r>
            <a:r>
              <a:rPr lang="en-US" sz="1400" dirty="0" smtClean="0">
                <a:solidFill>
                  <a:srgbClr val="FF0000"/>
                </a:solidFill>
              </a:rPr>
              <a:t>destruction of local vegetation for the building of hotels</a:t>
            </a:r>
            <a:r>
              <a:rPr lang="en-US" sz="1400" dirty="0" smtClean="0"/>
              <a:t>,</a:t>
            </a:r>
          </a:p>
          <a:p>
            <a:r>
              <a:rPr lang="en-US" sz="1400" dirty="0" smtClean="0">
                <a:solidFill>
                  <a:srgbClr val="FF0000"/>
                </a:solidFill>
              </a:rPr>
              <a:t>roads and airports</a:t>
            </a:r>
            <a:r>
              <a:rPr lang="en-US" sz="1400" dirty="0" smtClean="0"/>
              <a:t>, </a:t>
            </a:r>
            <a:r>
              <a:rPr lang="en-US" sz="1400" dirty="0" smtClean="0">
                <a:solidFill>
                  <a:srgbClr val="FF0000"/>
                </a:solidFill>
              </a:rPr>
              <a:t>loss of plant and animal species and breeding grounds</a:t>
            </a:r>
            <a:r>
              <a:rPr lang="en-US" sz="1400" dirty="0" smtClean="0"/>
              <a:t>, </a:t>
            </a:r>
            <a:r>
              <a:rPr lang="en-US" sz="1400" dirty="0" smtClean="0">
                <a:solidFill>
                  <a:srgbClr val="FF0000"/>
                </a:solidFill>
              </a:rPr>
              <a:t>water</a:t>
            </a:r>
            <a:r>
              <a:rPr lang="en-US" sz="1400" dirty="0" smtClean="0"/>
              <a:t>, </a:t>
            </a:r>
            <a:r>
              <a:rPr lang="en-US" sz="1400" dirty="0" smtClean="0">
                <a:solidFill>
                  <a:srgbClr val="FF0000"/>
                </a:solidFill>
              </a:rPr>
              <a:t>traffic</a:t>
            </a:r>
          </a:p>
          <a:p>
            <a:r>
              <a:rPr lang="en-US" sz="1400" dirty="0" smtClean="0"/>
              <a:t>and </a:t>
            </a:r>
            <a:r>
              <a:rPr lang="en-US" sz="1400" dirty="0" smtClean="0">
                <a:solidFill>
                  <a:srgbClr val="FF0000"/>
                </a:solidFill>
              </a:rPr>
              <a:t>noise pollution</a:t>
            </a:r>
            <a:r>
              <a:rPr lang="en-US" sz="1400" dirty="0" smtClean="0"/>
              <a:t>, </a:t>
            </a:r>
            <a:r>
              <a:rPr lang="en-US" sz="1400" dirty="0" smtClean="0">
                <a:solidFill>
                  <a:srgbClr val="FF0000"/>
                </a:solidFill>
              </a:rPr>
              <a:t>soil erosion </a:t>
            </a:r>
            <a:r>
              <a:rPr lang="en-US" sz="1400" dirty="0" smtClean="0"/>
              <a:t>and </a:t>
            </a:r>
            <a:r>
              <a:rPr lang="en-US" sz="1400" dirty="0" smtClean="0">
                <a:solidFill>
                  <a:srgbClr val="FF0000"/>
                </a:solidFill>
              </a:rPr>
              <a:t>land degradation </a:t>
            </a:r>
            <a:r>
              <a:rPr lang="en-US" sz="1400" dirty="0" smtClean="0"/>
              <a:t>through the overburden of solid</a:t>
            </a:r>
          </a:p>
          <a:p>
            <a:r>
              <a:rPr lang="en-US" sz="1400" dirty="0" smtClean="0"/>
              <a:t>waste. Responses should cite </a:t>
            </a:r>
            <a:r>
              <a:rPr lang="en-US" sz="1400" dirty="0" smtClean="0">
                <a:solidFill>
                  <a:srgbClr val="FF0000"/>
                </a:solidFill>
              </a:rPr>
              <a:t>local environmental impacts which are directly related to</a:t>
            </a:r>
          </a:p>
          <a:p>
            <a:r>
              <a:rPr lang="en-US" sz="1400" dirty="0" smtClean="0">
                <a:solidFill>
                  <a:srgbClr val="FF0000"/>
                </a:solidFill>
              </a:rPr>
              <a:t>the indigenous population living there</a:t>
            </a:r>
            <a:r>
              <a:rPr lang="en-US" sz="1400" dirty="0" smtClean="0"/>
              <a: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513</TotalTime>
  <Words>1839</Words>
  <Application>Microsoft Office PowerPoint</Application>
  <PresentationFormat>On-screen Show (4:3)</PresentationFormat>
  <Paragraphs>123</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Slide 1</vt:lpstr>
      <vt:lpstr>What is globalisation? </vt:lpstr>
      <vt:lpstr>Slide 3</vt:lpstr>
      <vt:lpstr>Slide 4</vt:lpstr>
      <vt:lpstr>Slide 5</vt:lpstr>
      <vt:lpstr>Slide 6</vt:lpstr>
      <vt:lpstr>Define the term globalization.                                                  [2 marks]</vt:lpstr>
      <vt:lpstr>  Referring to examples, discuss the ways in which globalization decreases the differences between countries.                            [10 marks]                                                        </vt:lpstr>
      <vt:lpstr>    Essay Analyse the effects of the growth of global tourism on the culture and environment of indigenous people, referring to examples.                                                                    [20 marks]</vt:lpstr>
      <vt:lpstr>Slide 10</vt:lpstr>
      <vt:lpstr>Essay Discuss the extent to which the process of globalization has reduced physical and cultural diversity on an international scale.                                             [20 marks]</vt:lpstr>
      <vt:lpstr>Slide 12</vt:lpstr>
      <vt:lpstr>Slide 13</vt:lpstr>
      <vt:lpstr>Slide 14</vt:lpstr>
      <vt:lpstr> To what extent do transnational corporations benefit LEDCs?                                                                      [10 marks]   </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christine.evensen</dc:creator>
  <cp:lastModifiedBy>christine.evensen</cp:lastModifiedBy>
  <cp:revision>50</cp:revision>
  <dcterms:created xsi:type="dcterms:W3CDTF">2010-04-19T18:53:31Z</dcterms:created>
  <dcterms:modified xsi:type="dcterms:W3CDTF">2010-04-27T10:46:07Z</dcterms:modified>
</cp:coreProperties>
</file>