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9" r:id="rId1"/>
  </p:sldMasterIdLst>
  <p:notesMasterIdLst>
    <p:notesMasterId r:id="rId21"/>
  </p:notesMasterIdLst>
  <p:sldIdLst>
    <p:sldId id="256" r:id="rId2"/>
    <p:sldId id="268" r:id="rId3"/>
    <p:sldId id="257" r:id="rId4"/>
    <p:sldId id="271" r:id="rId5"/>
    <p:sldId id="258" r:id="rId6"/>
    <p:sldId id="259" r:id="rId7"/>
    <p:sldId id="260" r:id="rId8"/>
    <p:sldId id="272" r:id="rId9"/>
    <p:sldId id="262" r:id="rId10"/>
    <p:sldId id="273" r:id="rId11"/>
    <p:sldId id="263" r:id="rId12"/>
    <p:sldId id="274" r:id="rId13"/>
    <p:sldId id="275" r:id="rId14"/>
    <p:sldId id="264" r:id="rId15"/>
    <p:sldId id="261" r:id="rId16"/>
    <p:sldId id="267" r:id="rId17"/>
    <p:sldId id="266" r:id="rId18"/>
    <p:sldId id="269" r:id="rId19"/>
    <p:sldId id="270"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2pPr>
    <a:lvl3pPr marL="914400" algn="l" rtl="0" eaLnBrk="0" fontAlgn="base" hangingPunct="0">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3pPr>
    <a:lvl4pPr marL="1371600" algn="l" rtl="0" eaLnBrk="0" fontAlgn="base" hangingPunct="0">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4pPr>
    <a:lvl5pPr marL="1828800" algn="l" rtl="0" eaLnBrk="0" fontAlgn="base" hangingPunct="0">
      <a:spcBef>
        <a:spcPct val="0"/>
      </a:spcBef>
      <a:spcAft>
        <a:spcPct val="0"/>
      </a:spcAft>
      <a:defRPr sz="2400"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sz="2400"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E4D74"/>
    <a:srgbClr val="CA202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2787"/>
    <p:restoredTop sz="90929"/>
  </p:normalViewPr>
  <p:slideViewPr>
    <p:cSldViewPr>
      <p:cViewPr varScale="1">
        <p:scale>
          <a:sx n="125" d="100"/>
          <a:sy n="125" d="100"/>
        </p:scale>
        <p:origin x="-75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DB13B8B-770A-6241-AB5E-4860CD0F3BF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fontAlgn="base">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A91442-DB91-F04E-B853-8988A0263BF0}" type="slidenum">
              <a:rPr lang="en-US"/>
              <a:pPr/>
              <a:t>1</a:t>
            </a:fld>
            <a:endParaRPr lang="en-US"/>
          </a:p>
        </p:txBody>
      </p:sp>
      <p:sp>
        <p:nvSpPr>
          <p:cNvPr id="5122" name="Rectangle 2"/>
          <p:cNvSpPr>
            <a:spLocks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51B11-A5F2-D441-9E5B-3535DA299042}" type="slidenum">
              <a:rPr lang="en-US"/>
              <a:pPr/>
              <a:t>15</a:t>
            </a:fld>
            <a:endParaRPr lang="en-US"/>
          </a:p>
        </p:txBody>
      </p:sp>
      <p:sp>
        <p:nvSpPr>
          <p:cNvPr id="15362" name="Rectangle 2"/>
          <p:cNvSpPr>
            <a:spLocks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C9447E-050D-D14F-B4D7-1D2AA29D5A93}" type="slidenum">
              <a:rPr lang="en-US"/>
              <a:pPr/>
              <a:t>16</a:t>
            </a:fld>
            <a:endParaRPr lang="en-US"/>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F3CE4-D15C-B148-9ABB-4ABC13FF5A4E}" type="slidenum">
              <a:rPr lang="en-US"/>
              <a:pPr/>
              <a:t>17</a:t>
            </a:fld>
            <a:endParaRPr lang="en-US"/>
          </a:p>
        </p:txBody>
      </p:sp>
      <p:sp>
        <p:nvSpPr>
          <p:cNvPr id="31746" name="Rectangle 2"/>
          <p:cNvSpPr>
            <a:spLocks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4F98FA-1753-6B4C-8F29-6D5FB745C833}" type="slidenum">
              <a:rPr lang="en-US"/>
              <a:pPr/>
              <a:t>18</a:t>
            </a:fld>
            <a:endParaRPr lang="en-US"/>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3DE4FF-FD91-BB4A-90DA-4CD6EB781643}" type="slidenum">
              <a:rPr lang="en-US"/>
              <a:pPr/>
              <a:t>19</a:t>
            </a:fld>
            <a:endParaRPr lang="en-US"/>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337E18-A06A-AB48-8B13-137EF8930FB0}" type="slidenum">
              <a:rPr lang="en-US"/>
              <a:pPr/>
              <a:t>2</a:t>
            </a:fld>
            <a:endParaRPr lang="en-US"/>
          </a:p>
        </p:txBody>
      </p:sp>
      <p:sp>
        <p:nvSpPr>
          <p:cNvPr id="1026" name="Rectangle 2"/>
          <p:cNvSpPr>
            <a:spLocks noChangeArrowheads="1" noTextEdit="1"/>
          </p:cNvSpPr>
          <p:nvPr>
            <p:ph type="sldImg"/>
          </p:nvPr>
        </p:nvSpPr>
        <p:spPr>
          <a:ln/>
        </p:spPr>
      </p:sp>
      <p:sp>
        <p:nvSpPr>
          <p:cNvPr id="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FCABC-4801-6D4E-9424-F407BB5942B1}" type="slidenum">
              <a:rPr lang="en-US"/>
              <a:pPr/>
              <a:t>3</a:t>
            </a:fld>
            <a:endParaRPr lang="en-US"/>
          </a:p>
        </p:txBody>
      </p:sp>
      <p:sp>
        <p:nvSpPr>
          <p:cNvPr id="6146" name="Rectangle 2"/>
          <p:cNvSpPr>
            <a:spLocks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2775E-EF7F-9A4D-87F8-C43015C125F3}" type="slidenum">
              <a:rPr lang="en-US"/>
              <a:pPr/>
              <a:t>5</a:t>
            </a:fld>
            <a:endParaRPr lang="en-US"/>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4529F-237D-A544-B220-F1B9C7CC9478}" type="slidenum">
              <a:rPr lang="en-US"/>
              <a:pPr/>
              <a:t>6</a:t>
            </a:fld>
            <a:endParaRPr lang="en-US"/>
          </a:p>
        </p:txBody>
      </p:sp>
      <p:sp>
        <p:nvSpPr>
          <p:cNvPr id="13314" name="Rectangle 2"/>
          <p:cNvSpPr>
            <a:spLocks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12CF3A-939A-F94D-901C-7F2C521730B1}" type="slidenum">
              <a:rPr lang="en-US"/>
              <a:pPr/>
              <a:t>7</a:t>
            </a:fld>
            <a:endParaRPr lang="en-US"/>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118610-2A82-8844-B022-AF2A59A4BFE5}" type="slidenum">
              <a:rPr lang="en-US"/>
              <a:pPr/>
              <a:t>9</a:t>
            </a:fld>
            <a:endParaRPr lang="en-US"/>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3A088-C9E5-B94B-9E7B-5FAF1AD2B7AA}" type="slidenum">
              <a:rPr lang="en-US"/>
              <a:pPr/>
              <a:t>11</a:t>
            </a:fld>
            <a:endParaRPr lang="en-US"/>
          </a:p>
        </p:txBody>
      </p:sp>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11467-FE34-C547-820E-F218B031A953}" type="slidenum">
              <a:rPr lang="en-US"/>
              <a:pPr/>
              <a:t>14</a:t>
            </a:fld>
            <a:endParaRPr lang="en-US"/>
          </a:p>
        </p:txBody>
      </p:sp>
      <p:sp>
        <p:nvSpPr>
          <p:cNvPr id="29698" name="Rectangle 2"/>
          <p:cNvSpPr>
            <a:spLocks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2286000"/>
            <a:ext cx="7772400" cy="990600"/>
          </a:xfrm>
        </p:spPr>
        <p:txBody>
          <a:bodyPr/>
          <a:lstStyle>
            <a:lvl1pPr algn="ctr">
              <a:defRPr/>
            </a:lvl1pPr>
          </a:lstStyle>
          <a:p>
            <a:r>
              <a:rPr lang="en-US"/>
              <a:t>Click to edit Master title style</a:t>
            </a:r>
          </a:p>
        </p:txBody>
      </p:sp>
      <p:sp>
        <p:nvSpPr>
          <p:cNvPr id="27651" name="Rectangle 3"/>
          <p:cNvSpPr>
            <a:spLocks noGrp="1" noChangeArrowheads="1"/>
          </p:cNvSpPr>
          <p:nvPr>
            <p:ph type="subTitle" idx="1"/>
          </p:nvPr>
        </p:nvSpPr>
        <p:spPr>
          <a:xfrm>
            <a:off x="685800" y="3352800"/>
            <a:ext cx="7772400" cy="1219200"/>
          </a:xfrm>
        </p:spPr>
        <p:txBody>
          <a:bodyPr anchor="ctr"/>
          <a:lstStyle>
            <a:lvl1pPr marL="0" indent="0" algn="ctr">
              <a:buFont typeface="Wingdings" pitchFamily="-106" charset="2"/>
              <a:buNone/>
              <a:defRPr i="1"/>
            </a:lvl1pPr>
          </a:lstStyle>
          <a:p>
            <a:r>
              <a:rPr lang="en-US"/>
              <a:t>Click to edit Master subtitle style</a:t>
            </a:r>
          </a:p>
        </p:txBody>
      </p:sp>
      <p:sp>
        <p:nvSpPr>
          <p:cNvPr id="27652" name="Rectangle 4"/>
          <p:cNvSpPr>
            <a:spLocks noGrp="1" noChangeArrowheads="1"/>
          </p:cNvSpPr>
          <p:nvPr>
            <p:ph type="dt" sz="half" idx="2"/>
          </p:nvPr>
        </p:nvSpPr>
        <p:spPr>
          <a:xfrm>
            <a:off x="685800" y="6248400"/>
            <a:ext cx="1905000" cy="457200"/>
          </a:xfrm>
        </p:spPr>
        <p:txBody>
          <a:bodyPr/>
          <a:lstStyle>
            <a:lvl1pPr>
              <a:defRPr/>
            </a:lvl1pPr>
          </a:lstStyle>
          <a:p>
            <a:endParaRPr lang="en-US"/>
          </a:p>
        </p:txBody>
      </p:sp>
      <p:sp>
        <p:nvSpPr>
          <p:cNvPr id="27653" name="Rectangle 5"/>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7654" name="Rectangle 6"/>
          <p:cNvSpPr>
            <a:spLocks noGrp="1" noChangeArrowheads="1"/>
          </p:cNvSpPr>
          <p:nvPr>
            <p:ph type="sldNum" sz="quarter" idx="4"/>
          </p:nvPr>
        </p:nvSpPr>
        <p:spPr>
          <a:xfrm>
            <a:off x="6553200" y="6248400"/>
            <a:ext cx="1905000" cy="457200"/>
          </a:xfrm>
        </p:spPr>
        <p:txBody>
          <a:bodyPr/>
          <a:lstStyle>
            <a:lvl1pPr>
              <a:defRPr/>
            </a:lvl1pPr>
          </a:lstStyle>
          <a:p>
            <a:fld id="{753DB482-2BAD-9B4D-A503-5B26A7179B1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B285DCE-8AC7-0340-A3BC-629ABFA4381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nb-NO" smtClean="0"/>
              <a:t>Click to edit Master title style</a:t>
            </a:r>
            <a:endParaRPr lang="en-US"/>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9E4B9BE-22AE-DD4A-9288-1E147F105B1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2D518454-9BE7-FA4F-B993-6FAC38D3B99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b-N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32E094A4-020F-6E43-A573-5687DA044CC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388462E8-C8BB-9F45-8ABF-8A51E7AC941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b-N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1351AFCA-BE84-B04E-AD1D-89909490E02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C9F2223B-131B-DE4A-806A-83834A2EF85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BF079A36-799D-674B-AA86-CEE001386D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b-N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3EBB8F4-575A-1340-9C8F-ADE9551C296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92D2723-1BED-9F4F-8F22-54F29C5B016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533400"/>
            <a:ext cx="7772400" cy="990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685800" y="1828800"/>
            <a:ext cx="77724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26629"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26630"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74CC9060-DEBB-4442-80DE-AC660F643E1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lnSpc>
          <a:spcPct val="90000"/>
        </a:lnSpc>
        <a:spcBef>
          <a:spcPct val="0"/>
        </a:spcBef>
        <a:spcAft>
          <a:spcPct val="0"/>
        </a:spcAft>
        <a:defRPr sz="44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Times New Roman" pitchFamily="-106" charset="0"/>
        </a:defRPr>
      </a:lvl2pPr>
      <a:lvl3pPr algn="l" rtl="0" eaLnBrk="0" fontAlgn="base" hangingPunct="0">
        <a:lnSpc>
          <a:spcPct val="90000"/>
        </a:lnSpc>
        <a:spcBef>
          <a:spcPct val="0"/>
        </a:spcBef>
        <a:spcAft>
          <a:spcPct val="0"/>
        </a:spcAft>
        <a:defRPr sz="4400">
          <a:solidFill>
            <a:schemeClr val="tx2"/>
          </a:solidFill>
          <a:latin typeface="Times New Roman" pitchFamily="-106" charset="0"/>
        </a:defRPr>
      </a:lvl3pPr>
      <a:lvl4pPr algn="l" rtl="0" eaLnBrk="0" fontAlgn="base" hangingPunct="0">
        <a:lnSpc>
          <a:spcPct val="90000"/>
        </a:lnSpc>
        <a:spcBef>
          <a:spcPct val="0"/>
        </a:spcBef>
        <a:spcAft>
          <a:spcPct val="0"/>
        </a:spcAft>
        <a:defRPr sz="4400">
          <a:solidFill>
            <a:schemeClr val="tx2"/>
          </a:solidFill>
          <a:latin typeface="Times New Roman" pitchFamily="-106" charset="0"/>
        </a:defRPr>
      </a:lvl4pPr>
      <a:lvl5pPr algn="l" rtl="0" eaLnBrk="0" fontAlgn="base" hangingPunct="0">
        <a:lnSpc>
          <a:spcPct val="90000"/>
        </a:lnSpc>
        <a:spcBef>
          <a:spcPct val="0"/>
        </a:spcBef>
        <a:spcAft>
          <a:spcPct val="0"/>
        </a:spcAft>
        <a:defRPr sz="4400">
          <a:solidFill>
            <a:schemeClr val="tx2"/>
          </a:solidFill>
          <a:latin typeface="Times New Roman" pitchFamily="-106" charset="0"/>
        </a:defRPr>
      </a:lvl5pPr>
      <a:lvl6pPr marL="457200" algn="l" rtl="0" eaLnBrk="0" fontAlgn="base" hangingPunct="0">
        <a:lnSpc>
          <a:spcPct val="90000"/>
        </a:lnSpc>
        <a:spcBef>
          <a:spcPct val="0"/>
        </a:spcBef>
        <a:spcAft>
          <a:spcPct val="0"/>
        </a:spcAft>
        <a:defRPr sz="4400">
          <a:solidFill>
            <a:schemeClr val="tx2"/>
          </a:solidFill>
          <a:latin typeface="Times New Roman" pitchFamily="-106"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06"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06"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06" charset="0"/>
        </a:defRPr>
      </a:lvl9pPr>
    </p:titleStyle>
    <p:bodyStyle>
      <a:lvl1pPr marL="342900" indent="-342900" algn="l" rtl="0" eaLnBrk="0" fontAlgn="base" hangingPunct="0">
        <a:lnSpc>
          <a:spcPct val="90000"/>
        </a:lnSpc>
        <a:spcBef>
          <a:spcPct val="20000"/>
        </a:spcBef>
        <a:spcAft>
          <a:spcPct val="0"/>
        </a:spcAft>
        <a:buSzPct val="80000"/>
        <a:buFont typeface="Wingdings" pitchFamily="-106" charset="2"/>
        <a:buChar char="l"/>
        <a:defRPr sz="3200">
          <a:solidFill>
            <a:schemeClr val="tx1"/>
          </a:solidFill>
          <a:latin typeface="+mn-lt"/>
          <a:ea typeface="+mn-ea"/>
          <a:cs typeface="+mn-cs"/>
        </a:defRPr>
      </a:lvl1pPr>
      <a:lvl2pPr marL="742950" indent="-285750" algn="l" rtl="0" eaLnBrk="0" fontAlgn="base" hangingPunct="0">
        <a:lnSpc>
          <a:spcPct val="90000"/>
        </a:lnSpc>
        <a:spcBef>
          <a:spcPct val="20000"/>
        </a:spcBef>
        <a:spcAft>
          <a:spcPct val="0"/>
        </a:spcAft>
        <a:buSzPct val="80000"/>
        <a:buFont typeface="Wingdings" pitchFamily="-106" charset="2"/>
        <a:buChar char="n"/>
        <a:defRPr sz="2800">
          <a:solidFill>
            <a:schemeClr val="tx1"/>
          </a:solidFill>
          <a:latin typeface="+mn-lt"/>
          <a:ea typeface="ＭＳ Ｐゴシック" pitchFamily="-106" charset="-128"/>
        </a:defRPr>
      </a:lvl2pPr>
      <a:lvl3pPr marL="1143000" indent="-228600" algn="l" rtl="0" eaLnBrk="0" fontAlgn="base" hangingPunct="0">
        <a:lnSpc>
          <a:spcPct val="90000"/>
        </a:lnSpc>
        <a:spcBef>
          <a:spcPct val="20000"/>
        </a:spcBef>
        <a:spcAft>
          <a:spcPct val="0"/>
        </a:spcAft>
        <a:buSzPct val="80000"/>
        <a:buFont typeface="Wingdings" pitchFamily="-106" charset="2"/>
        <a:buChar char="l"/>
        <a:defRPr sz="2400">
          <a:solidFill>
            <a:schemeClr val="tx1"/>
          </a:solidFill>
          <a:latin typeface="+mn-lt"/>
          <a:ea typeface="ＭＳ Ｐゴシック" pitchFamily="-106" charset="-128"/>
        </a:defRPr>
      </a:lvl3pPr>
      <a:lvl4pPr marL="1600200" indent="-228600" algn="l" rtl="0" eaLnBrk="0" fontAlgn="base" hangingPunct="0">
        <a:lnSpc>
          <a:spcPct val="90000"/>
        </a:lnSpc>
        <a:spcBef>
          <a:spcPct val="20000"/>
        </a:spcBef>
        <a:spcAft>
          <a:spcPct val="0"/>
        </a:spcAft>
        <a:buSzPct val="80000"/>
        <a:buFont typeface="Wingdings" pitchFamily="-106" charset="2"/>
        <a:buChar char="n"/>
        <a:defRPr sz="2000">
          <a:solidFill>
            <a:schemeClr val="tx1"/>
          </a:solidFill>
          <a:latin typeface="+mn-lt"/>
          <a:ea typeface="ＭＳ Ｐゴシック" pitchFamily="-106" charset="-128"/>
        </a:defRPr>
      </a:lvl4pPr>
      <a:lvl5pPr marL="2057400" indent="-228600" algn="l" rtl="0" eaLnBrk="0" fontAlgn="base" hangingPunct="0">
        <a:lnSpc>
          <a:spcPct val="90000"/>
        </a:lnSpc>
        <a:spcBef>
          <a:spcPct val="20000"/>
        </a:spcBef>
        <a:spcAft>
          <a:spcPct val="0"/>
        </a:spcAft>
        <a:buSzPct val="80000"/>
        <a:buFont typeface="Wingdings" pitchFamily="-106" charset="2"/>
        <a:buChar char="l"/>
        <a:defRPr sz="2000">
          <a:solidFill>
            <a:schemeClr val="tx1"/>
          </a:solidFill>
          <a:latin typeface="+mn-lt"/>
          <a:ea typeface="ＭＳ Ｐゴシック" pitchFamily="-106" charset="-128"/>
        </a:defRPr>
      </a:lvl5pPr>
      <a:lvl6pPr marL="2514600" indent="-228600" algn="l" rtl="0" eaLnBrk="0" fontAlgn="base" hangingPunct="0">
        <a:lnSpc>
          <a:spcPct val="90000"/>
        </a:lnSpc>
        <a:spcBef>
          <a:spcPct val="20000"/>
        </a:spcBef>
        <a:spcAft>
          <a:spcPct val="0"/>
        </a:spcAft>
        <a:buSzPct val="80000"/>
        <a:buFont typeface="Wingdings" pitchFamily="-106" charset="2"/>
        <a:buChar char="l"/>
        <a:defRPr sz="2000">
          <a:solidFill>
            <a:schemeClr val="tx1"/>
          </a:solidFill>
          <a:latin typeface="+mn-lt"/>
          <a:ea typeface="ＭＳ Ｐゴシック" pitchFamily="-106" charset="-128"/>
        </a:defRPr>
      </a:lvl6pPr>
      <a:lvl7pPr marL="2971800" indent="-228600" algn="l" rtl="0" eaLnBrk="0" fontAlgn="base" hangingPunct="0">
        <a:lnSpc>
          <a:spcPct val="90000"/>
        </a:lnSpc>
        <a:spcBef>
          <a:spcPct val="20000"/>
        </a:spcBef>
        <a:spcAft>
          <a:spcPct val="0"/>
        </a:spcAft>
        <a:buSzPct val="80000"/>
        <a:buFont typeface="Wingdings" pitchFamily="-106" charset="2"/>
        <a:buChar char="l"/>
        <a:defRPr sz="2000">
          <a:solidFill>
            <a:schemeClr val="tx1"/>
          </a:solidFill>
          <a:latin typeface="+mn-lt"/>
          <a:ea typeface="ＭＳ Ｐゴシック" pitchFamily="-106" charset="-128"/>
        </a:defRPr>
      </a:lvl7pPr>
      <a:lvl8pPr marL="3429000" indent="-228600" algn="l" rtl="0" eaLnBrk="0" fontAlgn="base" hangingPunct="0">
        <a:lnSpc>
          <a:spcPct val="90000"/>
        </a:lnSpc>
        <a:spcBef>
          <a:spcPct val="20000"/>
        </a:spcBef>
        <a:spcAft>
          <a:spcPct val="0"/>
        </a:spcAft>
        <a:buSzPct val="80000"/>
        <a:buFont typeface="Wingdings" pitchFamily="-106" charset="2"/>
        <a:buChar char="l"/>
        <a:defRPr sz="2000">
          <a:solidFill>
            <a:schemeClr val="tx1"/>
          </a:solidFill>
          <a:latin typeface="+mn-lt"/>
          <a:ea typeface="ＭＳ Ｐゴシック" pitchFamily="-106" charset="-128"/>
        </a:defRPr>
      </a:lvl8pPr>
      <a:lvl9pPr marL="3886200" indent="-228600" algn="l" rtl="0" eaLnBrk="0" fontAlgn="base" hangingPunct="0">
        <a:lnSpc>
          <a:spcPct val="90000"/>
        </a:lnSpc>
        <a:spcBef>
          <a:spcPct val="20000"/>
        </a:spcBef>
        <a:spcAft>
          <a:spcPct val="0"/>
        </a:spcAft>
        <a:buSzPct val="80000"/>
        <a:buFont typeface="Wingdings" pitchFamily="-106" charset="2"/>
        <a:buChar char="l"/>
        <a:defRPr sz="20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04800"/>
            <a:ext cx="7772400" cy="1143000"/>
          </a:xfrm>
        </p:spPr>
        <p:txBody>
          <a:bodyPr/>
          <a:lstStyle/>
          <a:p>
            <a:r>
              <a:rPr lang="en-US">
                <a:solidFill>
                  <a:schemeClr val="tx1"/>
                </a:solidFill>
              </a:rPr>
              <a:t>DIPLOMA PROGRAMME</a:t>
            </a:r>
            <a:endParaRPr lang="en-US"/>
          </a:p>
        </p:txBody>
      </p:sp>
      <p:sp>
        <p:nvSpPr>
          <p:cNvPr id="2051" name="Rectangle 3"/>
          <p:cNvSpPr>
            <a:spLocks noGrp="1" noChangeArrowheads="1"/>
          </p:cNvSpPr>
          <p:nvPr>
            <p:ph type="subTitle" idx="1"/>
          </p:nvPr>
        </p:nvSpPr>
        <p:spPr>
          <a:xfrm>
            <a:off x="1524000" y="5410200"/>
            <a:ext cx="6400800" cy="1752600"/>
          </a:xfrm>
        </p:spPr>
        <p:txBody>
          <a:bodyPr/>
          <a:lstStyle/>
          <a:p>
            <a:r>
              <a:rPr lang="en-US" b="1" i="0">
                <a:solidFill>
                  <a:srgbClr val="CE4D74"/>
                </a:solidFill>
              </a:rPr>
              <a:t>GEOGRAPHY</a:t>
            </a:r>
            <a:endParaRPr lang="en-US"/>
          </a:p>
          <a:p>
            <a:endParaRPr lang="en-US"/>
          </a:p>
        </p:txBody>
      </p:sp>
      <p:pic>
        <p:nvPicPr>
          <p:cNvPr id="2052" name="Picture 4"/>
          <p:cNvPicPr>
            <a:picLocks noChangeAspect="1" noChangeArrowheads="1"/>
          </p:cNvPicPr>
          <p:nvPr/>
        </p:nvPicPr>
        <p:blipFill>
          <a:blip r:embed="rId3"/>
          <a:srcRect/>
          <a:stretch>
            <a:fillRect/>
          </a:stretch>
        </p:blipFill>
        <p:spPr bwMode="auto">
          <a:xfrm>
            <a:off x="2438400" y="1338263"/>
            <a:ext cx="4572000" cy="42910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E4D74"/>
                </a:solidFill>
                <a:latin typeface="Arial" pitchFamily="-106" charset="0"/>
              </a:rPr>
              <a:t>ASSESSMENT OUTLINE HL</a:t>
            </a:r>
            <a:endParaRPr lang="en-US" dirty="0"/>
          </a:p>
        </p:txBody>
      </p:sp>
      <p:sp>
        <p:nvSpPr>
          <p:cNvPr id="3" name="Content Placeholder 2"/>
          <p:cNvSpPr>
            <a:spLocks noGrp="1"/>
          </p:cNvSpPr>
          <p:nvPr>
            <p:ph idx="1"/>
          </p:nvPr>
        </p:nvSpPr>
        <p:spPr/>
        <p:txBody>
          <a:bodyPr/>
          <a:lstStyle/>
          <a:p>
            <a:r>
              <a:rPr lang="en-US" dirty="0" smtClean="0"/>
              <a:t>External assessment    80%</a:t>
            </a:r>
          </a:p>
          <a:p>
            <a:pPr>
              <a:buNone/>
            </a:pPr>
            <a:endParaRPr lang="en-US" dirty="0" smtClean="0"/>
          </a:p>
          <a:p>
            <a:r>
              <a:rPr lang="en-US" dirty="0" smtClean="0"/>
              <a:t>Internal assessment     20%</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n-US" dirty="0">
                <a:solidFill>
                  <a:srgbClr val="CE4D74"/>
                </a:solidFill>
                <a:latin typeface="Arial" pitchFamily="-106" charset="0"/>
              </a:rPr>
              <a:t/>
            </a:r>
            <a:br>
              <a:rPr lang="en-US" dirty="0">
                <a:solidFill>
                  <a:srgbClr val="CE4D74"/>
                </a:solidFill>
                <a:latin typeface="Arial" pitchFamily="-106" charset="0"/>
              </a:rPr>
            </a:br>
            <a:r>
              <a:rPr lang="en-US" dirty="0">
                <a:solidFill>
                  <a:srgbClr val="CE4D74"/>
                </a:solidFill>
                <a:latin typeface="Arial" pitchFamily="-106" charset="0"/>
              </a:rPr>
              <a:t>External </a:t>
            </a:r>
            <a:r>
              <a:rPr lang="en-US" dirty="0" smtClean="0">
                <a:solidFill>
                  <a:srgbClr val="CE4D74"/>
                </a:solidFill>
                <a:latin typeface="Arial" pitchFamily="-106" charset="0"/>
              </a:rPr>
              <a:t>Assessment SL</a:t>
            </a:r>
            <a:r>
              <a:rPr lang="en-US" dirty="0" smtClean="0"/>
              <a:t/>
            </a:r>
            <a:br>
              <a:rPr lang="en-US" dirty="0" smtClean="0"/>
            </a:br>
            <a:endParaRPr lang="en-US" dirty="0"/>
          </a:p>
        </p:txBody>
      </p:sp>
      <p:sp>
        <p:nvSpPr>
          <p:cNvPr id="17411" name="Rectangle 3"/>
          <p:cNvSpPr>
            <a:spLocks noGrp="1" noChangeArrowheads="1"/>
          </p:cNvSpPr>
          <p:nvPr>
            <p:ph type="body" idx="1"/>
          </p:nvPr>
        </p:nvSpPr>
        <p:spPr>
          <a:xfrm>
            <a:off x="685800" y="1676400"/>
            <a:ext cx="7772400" cy="4343400"/>
          </a:xfrm>
        </p:spPr>
        <p:txBody>
          <a:bodyPr/>
          <a:lstStyle/>
          <a:p>
            <a:r>
              <a:rPr lang="en-US" b="1" dirty="0"/>
              <a:t>Paper 1</a:t>
            </a:r>
            <a:r>
              <a:rPr lang="en-US" sz="2800" dirty="0"/>
              <a:t>                         </a:t>
            </a:r>
            <a:r>
              <a:rPr lang="en-US" sz="2800" dirty="0" smtClean="0"/>
              <a:t>  </a:t>
            </a:r>
            <a:r>
              <a:rPr lang="en-US" sz="2800" dirty="0" smtClean="0">
                <a:solidFill>
                  <a:schemeClr val="tx1"/>
                </a:solidFill>
                <a:latin typeface="+mn-lt"/>
                <a:ea typeface="+mn-ea"/>
                <a:cs typeface="+mn-cs"/>
              </a:rPr>
              <a:t>(</a:t>
            </a:r>
            <a:r>
              <a:rPr lang="en-US" sz="2800" dirty="0">
                <a:solidFill>
                  <a:schemeClr val="tx1"/>
                </a:solidFill>
                <a:latin typeface="+mn-lt"/>
                <a:ea typeface="+mn-ea"/>
                <a:cs typeface="+mn-cs"/>
              </a:rPr>
              <a:t>1 hour 30 minutes)</a:t>
            </a:r>
            <a:r>
              <a:rPr lang="en-US" sz="2800" dirty="0" smtClean="0">
                <a:solidFill>
                  <a:schemeClr val="tx1"/>
                </a:solidFill>
                <a:latin typeface="+mn-lt"/>
                <a:ea typeface="+mn-ea"/>
                <a:cs typeface="+mn-cs"/>
              </a:rPr>
              <a:t> </a:t>
            </a:r>
            <a:endParaRPr lang="en-US" sz="2800" dirty="0" smtClean="0"/>
          </a:p>
          <a:p>
            <a:pPr>
              <a:buNone/>
            </a:pPr>
            <a:r>
              <a:rPr lang="en-US" sz="2800" dirty="0" smtClean="0"/>
              <a:t>   </a:t>
            </a:r>
            <a:r>
              <a:rPr lang="en-US" sz="2000" dirty="0" smtClean="0">
                <a:solidFill>
                  <a:schemeClr val="tx1"/>
                </a:solidFill>
                <a:latin typeface="+mn-lt"/>
                <a:ea typeface="+mn-ea"/>
                <a:cs typeface="+mn-cs"/>
              </a:rPr>
              <a:t>Section </a:t>
            </a:r>
            <a:r>
              <a:rPr lang="en-US" sz="2000" dirty="0">
                <a:solidFill>
                  <a:schemeClr val="tx1"/>
                </a:solidFill>
                <a:latin typeface="+mn-lt"/>
                <a:ea typeface="+mn-ea"/>
                <a:cs typeface="+mn-cs"/>
              </a:rPr>
              <a:t>A: Students answer all short-answer questions. Some</a:t>
            </a:r>
            <a:r>
              <a:rPr lang="en-US" sz="2000" dirty="0" smtClean="0">
                <a:solidFill>
                  <a:schemeClr val="tx1"/>
                </a:solidFill>
                <a:latin typeface="+mn-lt"/>
                <a:ea typeface="+mn-ea"/>
                <a:cs typeface="+mn-cs"/>
              </a:rPr>
              <a:t>        </a:t>
            </a:r>
          </a:p>
          <a:p>
            <a:pPr>
              <a:buNone/>
            </a:pPr>
            <a:r>
              <a:rPr lang="en-US" sz="2000" dirty="0" smtClean="0"/>
              <a:t>                      </a:t>
            </a:r>
            <a:r>
              <a:rPr lang="en-US" sz="2000" dirty="0" smtClean="0">
                <a:solidFill>
                  <a:schemeClr val="tx1"/>
                </a:solidFill>
                <a:latin typeface="+mn-lt"/>
                <a:ea typeface="+mn-ea"/>
                <a:cs typeface="+mn-cs"/>
              </a:rPr>
              <a:t>include </a:t>
            </a:r>
            <a:r>
              <a:rPr lang="en-US" sz="2000" dirty="0">
                <a:solidFill>
                  <a:schemeClr val="tx1"/>
                </a:solidFill>
                <a:latin typeface="+mn-lt"/>
                <a:ea typeface="+mn-ea"/>
                <a:cs typeface="+mn-cs"/>
              </a:rPr>
              <a:t>data.</a:t>
            </a:r>
            <a:r>
              <a:rPr lang="en-US" sz="2000" dirty="0" smtClean="0">
                <a:solidFill>
                  <a:schemeClr val="tx1"/>
                </a:solidFill>
                <a:latin typeface="+mn-lt"/>
                <a:ea typeface="+mn-ea"/>
                <a:cs typeface="+mn-cs"/>
              </a:rPr>
              <a:t>  </a:t>
            </a:r>
          </a:p>
          <a:p>
            <a:pPr>
              <a:buNone/>
            </a:pPr>
            <a:r>
              <a:rPr lang="en-US" sz="2000" dirty="0" smtClean="0"/>
              <a:t>     </a:t>
            </a:r>
            <a:r>
              <a:rPr lang="en-US" sz="2000" dirty="0" smtClean="0">
                <a:solidFill>
                  <a:schemeClr val="tx1"/>
                </a:solidFill>
                <a:latin typeface="+mn-lt"/>
                <a:ea typeface="+mn-ea"/>
                <a:cs typeface="+mn-cs"/>
              </a:rPr>
              <a:t>Section </a:t>
            </a:r>
            <a:r>
              <a:rPr lang="en-US" sz="2000" dirty="0">
                <a:solidFill>
                  <a:schemeClr val="tx1"/>
                </a:solidFill>
                <a:latin typeface="+mn-lt"/>
                <a:ea typeface="+mn-ea"/>
                <a:cs typeface="+mn-cs"/>
              </a:rPr>
              <a:t>B: Students answer one extended response question.</a:t>
            </a:r>
            <a:r>
              <a:rPr lang="en-US" sz="2000" dirty="0" smtClean="0">
                <a:solidFill>
                  <a:schemeClr val="tx1"/>
                </a:solidFill>
                <a:latin typeface="+mn-lt"/>
                <a:ea typeface="+mn-ea"/>
                <a:cs typeface="+mn-cs"/>
              </a:rPr>
              <a:t> </a:t>
            </a:r>
          </a:p>
          <a:p>
            <a:pPr>
              <a:buNone/>
            </a:pPr>
            <a:endParaRPr lang="en-US" sz="2000" dirty="0" smtClean="0"/>
          </a:p>
          <a:p>
            <a:r>
              <a:rPr lang="en-US" b="1" dirty="0"/>
              <a:t>Paper 2</a:t>
            </a:r>
            <a:r>
              <a:rPr lang="en-US" sz="2800" dirty="0"/>
              <a:t>                        </a:t>
            </a:r>
            <a:r>
              <a:rPr lang="en-US" sz="2800" dirty="0" smtClean="0"/>
              <a:t>   (</a:t>
            </a:r>
            <a:r>
              <a:rPr lang="en-US" sz="2800" dirty="0" smtClean="0">
                <a:solidFill>
                  <a:schemeClr val="tx1"/>
                </a:solidFill>
                <a:latin typeface="+mn-lt"/>
                <a:ea typeface="+mn-ea"/>
                <a:cs typeface="+mn-cs"/>
              </a:rPr>
              <a:t>1 </a:t>
            </a:r>
            <a:r>
              <a:rPr lang="en-US" sz="2800" dirty="0">
                <a:solidFill>
                  <a:schemeClr val="tx1"/>
                </a:solidFill>
                <a:latin typeface="+mn-lt"/>
                <a:ea typeface="+mn-ea"/>
                <a:cs typeface="+mn-cs"/>
              </a:rPr>
              <a:t>hour 20 minutes) </a:t>
            </a:r>
            <a:endParaRPr lang="en-US" sz="2800" dirty="0" smtClean="0"/>
          </a:p>
          <a:p>
            <a:pPr>
              <a:buNone/>
            </a:pPr>
            <a:r>
              <a:rPr lang="en-US" sz="2800" dirty="0"/>
              <a:t>  </a:t>
            </a:r>
            <a:r>
              <a:rPr lang="en-US" sz="2800" dirty="0" smtClean="0"/>
              <a:t> </a:t>
            </a:r>
            <a:r>
              <a:rPr lang="en-US" sz="2000" dirty="0">
                <a:solidFill>
                  <a:schemeClr val="tx1"/>
                </a:solidFill>
                <a:latin typeface="+mn-lt"/>
                <a:ea typeface="+mn-ea"/>
                <a:cs typeface="+mn-cs"/>
              </a:rPr>
              <a:t>Students answer two structured questions based on stimulus material, each selected from a different optional theme. For each theme there is a choice of two questions.</a:t>
            </a:r>
            <a:r>
              <a:rPr lang="en-US" sz="2000" dirty="0" smtClean="0">
                <a:solidFill>
                  <a:schemeClr val="tx1"/>
                </a:solidFill>
                <a:latin typeface="+mn-lt"/>
                <a:ea typeface="+mn-ea"/>
                <a:cs typeface="+mn-cs"/>
              </a:rPr>
              <a:t> </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1"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990600"/>
          </a:xfrm>
        </p:spPr>
        <p:txBody>
          <a:bodyPr/>
          <a:lstStyle/>
          <a:p>
            <a:pPr algn="ctr"/>
            <a:r>
              <a:rPr lang="en-US" dirty="0" smtClean="0">
                <a:solidFill>
                  <a:srgbClr val="CE4D74"/>
                </a:solidFill>
                <a:latin typeface="Arial" pitchFamily="-106" charset="0"/>
              </a:rPr>
              <a:t>External Assessment HL</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b="1" dirty="0" smtClean="0"/>
              <a:t>Paper 1</a:t>
            </a:r>
            <a:r>
              <a:rPr lang="en-US" sz="4000" dirty="0" smtClean="0"/>
              <a:t>                   </a:t>
            </a:r>
            <a:r>
              <a:rPr lang="en-US" sz="2800" dirty="0" smtClean="0">
                <a:solidFill>
                  <a:schemeClr val="tx1"/>
                </a:solidFill>
                <a:latin typeface="+mn-lt"/>
                <a:ea typeface="+mn-ea"/>
                <a:cs typeface="+mn-cs"/>
              </a:rPr>
              <a:t>(1 hour 30 minutes) </a:t>
            </a:r>
            <a:endParaRPr lang="en-US" sz="2800" dirty="0" smtClean="0"/>
          </a:p>
          <a:p>
            <a:pPr>
              <a:buNone/>
            </a:pPr>
            <a:r>
              <a:rPr lang="en-US" sz="4000" dirty="0" smtClean="0"/>
              <a:t>   </a:t>
            </a:r>
            <a:r>
              <a:rPr lang="en-US" sz="2000" dirty="0" smtClean="0">
                <a:solidFill>
                  <a:schemeClr val="tx1"/>
                </a:solidFill>
                <a:latin typeface="+mn-lt"/>
                <a:ea typeface="+mn-ea"/>
                <a:cs typeface="+mn-cs"/>
              </a:rPr>
              <a:t>Section A: Students answer all short-answer questions. Some        </a:t>
            </a:r>
          </a:p>
          <a:p>
            <a:pPr>
              <a:buNone/>
            </a:pPr>
            <a:r>
              <a:rPr lang="en-US" sz="2000" dirty="0" smtClean="0"/>
              <a:t>                        </a:t>
            </a:r>
            <a:r>
              <a:rPr lang="en-US" sz="2000" dirty="0" smtClean="0">
                <a:solidFill>
                  <a:schemeClr val="tx1"/>
                </a:solidFill>
                <a:latin typeface="+mn-lt"/>
                <a:ea typeface="+mn-ea"/>
                <a:cs typeface="+mn-cs"/>
              </a:rPr>
              <a:t>include data. </a:t>
            </a:r>
          </a:p>
          <a:p>
            <a:pPr>
              <a:buNone/>
            </a:pPr>
            <a:r>
              <a:rPr lang="en-US" sz="2000" dirty="0" smtClean="0"/>
              <a:t>     </a:t>
            </a:r>
            <a:r>
              <a:rPr lang="en-US" sz="2000" dirty="0" smtClean="0">
                <a:solidFill>
                  <a:schemeClr val="tx1"/>
                </a:solidFill>
                <a:latin typeface="+mn-lt"/>
                <a:ea typeface="+mn-ea"/>
                <a:cs typeface="+mn-cs"/>
              </a:rPr>
              <a:t>Section B: Students answer one extended response question. </a:t>
            </a:r>
            <a:endParaRPr lang="en-US" dirty="0" smtClean="0"/>
          </a:p>
          <a:p>
            <a:endParaRPr lang="en-US" sz="1600" b="1" dirty="0" smtClean="0"/>
          </a:p>
          <a:p>
            <a:r>
              <a:rPr lang="en-US" b="1" dirty="0" smtClean="0"/>
              <a:t>Paper 2</a:t>
            </a:r>
            <a:r>
              <a:rPr lang="en-US" sz="4000" dirty="0" smtClean="0"/>
              <a:t>                              </a:t>
            </a:r>
            <a:r>
              <a:rPr lang="en-US" sz="2800" dirty="0" smtClean="0"/>
              <a:t>(</a:t>
            </a:r>
            <a:r>
              <a:rPr lang="en-US" sz="2800" dirty="0"/>
              <a:t>2</a:t>
            </a:r>
            <a:r>
              <a:rPr lang="en-US" sz="2800" dirty="0" smtClean="0">
                <a:solidFill>
                  <a:schemeClr val="tx1"/>
                </a:solidFill>
                <a:latin typeface="+mn-lt"/>
                <a:ea typeface="+mn-ea"/>
                <a:cs typeface="+mn-cs"/>
              </a:rPr>
              <a:t> hours)</a:t>
            </a:r>
            <a:endParaRPr lang="en-US" sz="2800" dirty="0" smtClean="0"/>
          </a:p>
          <a:p>
            <a:pPr>
              <a:buNone/>
            </a:pPr>
            <a:r>
              <a:rPr lang="en-US" sz="4000" dirty="0" smtClean="0"/>
              <a:t>  </a:t>
            </a:r>
            <a:r>
              <a:rPr lang="en-US" sz="2000" dirty="0" smtClean="0">
                <a:solidFill>
                  <a:schemeClr val="tx1"/>
                </a:solidFill>
                <a:latin typeface="+mn-lt"/>
                <a:ea typeface="+mn-ea"/>
                <a:cs typeface="+mn-cs"/>
              </a:rPr>
              <a:t>Students </a:t>
            </a:r>
            <a:r>
              <a:rPr lang="en-US" sz="2000" dirty="0">
                <a:solidFill>
                  <a:schemeClr val="tx1"/>
                </a:solidFill>
                <a:latin typeface="+mn-lt"/>
                <a:ea typeface="+mn-ea"/>
                <a:cs typeface="+mn-cs"/>
              </a:rPr>
              <a:t>answer three structured questions based on </a:t>
            </a:r>
            <a:r>
              <a:rPr lang="en-US" sz="2000" dirty="0" smtClean="0">
                <a:solidFill>
                  <a:schemeClr val="tx1"/>
                </a:solidFill>
                <a:latin typeface="+mn-lt"/>
                <a:ea typeface="+mn-ea"/>
                <a:cs typeface="+mn-cs"/>
              </a:rPr>
              <a:t>stimulus material</a:t>
            </a:r>
            <a:r>
              <a:rPr lang="en-US" sz="2000" dirty="0">
                <a:solidFill>
                  <a:schemeClr val="tx1"/>
                </a:solidFill>
                <a:latin typeface="+mn-lt"/>
                <a:ea typeface="+mn-ea"/>
                <a:cs typeface="+mn-cs"/>
              </a:rPr>
              <a:t>, each selected from a different theme. For each theme there is a choice of two questions. (20 marks per question</a:t>
            </a:r>
            <a:r>
              <a:rPr lang="en-US" sz="2000" dirty="0" smtClean="0">
                <a:solidFill>
                  <a:schemeClr val="tx1"/>
                </a:solidFill>
                <a:latin typeface="+mn-lt"/>
                <a:ea typeface="+mn-ea"/>
                <a:cs typeface="+mn-cs"/>
              </a:rPr>
              <a:t>).</a:t>
            </a:r>
          </a:p>
          <a:p>
            <a:pPr>
              <a:buNone/>
            </a:pPr>
            <a:endParaRPr lang="en-US" sz="2000" dirty="0" smtClean="0"/>
          </a:p>
          <a:p>
            <a:pPr>
              <a:buNone/>
            </a:pPr>
            <a:r>
              <a:rPr lang="en-US" sz="2000" dirty="0" smtClean="0">
                <a:solidFill>
                  <a:schemeClr val="tx1"/>
                </a:solidFill>
                <a:latin typeface="+mn-lt"/>
                <a:ea typeface="+mn-ea"/>
                <a:cs typeface="+mn-cs"/>
              </a:rPr>
              <a:t>    Some </a:t>
            </a:r>
            <a:r>
              <a:rPr lang="en-US" sz="2000" dirty="0">
                <a:solidFill>
                  <a:schemeClr val="tx1"/>
                </a:solidFill>
                <a:latin typeface="+mn-lt"/>
                <a:ea typeface="+mn-ea"/>
                <a:cs typeface="+mn-cs"/>
              </a:rPr>
              <a:t>stimulus material is included in the resources booklet.</a:t>
            </a:r>
            <a:r>
              <a:rPr lang="en-US" sz="2000" dirty="0" smtClean="0">
                <a:solidFill>
                  <a:schemeClr val="tx1"/>
                </a:solidFill>
                <a:latin typeface="+mn-lt"/>
                <a:ea typeface="+mn-ea"/>
                <a:cs typeface="+mn-cs"/>
              </a:rPr>
              <a:t> </a:t>
            </a:r>
            <a:endParaRPr lang="en-US" sz="2000"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E4D74"/>
                </a:solidFill>
                <a:latin typeface="+mn-lt"/>
              </a:rPr>
              <a:t>(HL only)</a:t>
            </a:r>
            <a:endParaRPr lang="en-US" dirty="0">
              <a:solidFill>
                <a:srgbClr val="CE4D74"/>
              </a:solidFill>
              <a:latin typeface="+mn-lt"/>
            </a:endParaRPr>
          </a:p>
        </p:txBody>
      </p:sp>
      <p:sp>
        <p:nvSpPr>
          <p:cNvPr id="3" name="Content Placeholder 2"/>
          <p:cNvSpPr>
            <a:spLocks noGrp="1"/>
          </p:cNvSpPr>
          <p:nvPr>
            <p:ph idx="1"/>
          </p:nvPr>
        </p:nvSpPr>
        <p:spPr/>
        <p:txBody>
          <a:bodyPr/>
          <a:lstStyle/>
          <a:p>
            <a:r>
              <a:rPr lang="en-US" b="1" dirty="0">
                <a:solidFill>
                  <a:schemeClr val="tx1"/>
                </a:solidFill>
                <a:latin typeface="+mn-lt"/>
                <a:ea typeface="+mn-ea"/>
                <a:cs typeface="+mn-cs"/>
              </a:rPr>
              <a:t>Paper 3</a:t>
            </a:r>
            <a:r>
              <a:rPr lang="en-US" dirty="0" smtClean="0">
                <a:solidFill>
                  <a:schemeClr val="tx1"/>
                </a:solidFill>
                <a:latin typeface="+mn-lt"/>
                <a:ea typeface="+mn-ea"/>
                <a:cs typeface="+mn-cs"/>
              </a:rPr>
              <a:t>                                        </a:t>
            </a:r>
            <a:r>
              <a:rPr lang="en-US" sz="2800" dirty="0" smtClean="0">
                <a:solidFill>
                  <a:schemeClr val="tx1"/>
                </a:solidFill>
                <a:latin typeface="+mn-lt"/>
                <a:ea typeface="+mn-ea"/>
                <a:cs typeface="+mn-cs"/>
              </a:rPr>
              <a:t>(</a:t>
            </a:r>
            <a:r>
              <a:rPr lang="en-US" sz="2800" dirty="0">
                <a:solidFill>
                  <a:schemeClr val="tx1"/>
                </a:solidFill>
                <a:latin typeface="+mn-lt"/>
                <a:ea typeface="+mn-ea"/>
                <a:cs typeface="+mn-cs"/>
              </a:rPr>
              <a:t>1 hour)</a:t>
            </a:r>
            <a:r>
              <a:rPr lang="en-US" sz="2800" dirty="0" smtClean="0">
                <a:solidFill>
                  <a:schemeClr val="tx1"/>
                </a:solidFill>
                <a:latin typeface="+mn-lt"/>
                <a:ea typeface="+mn-ea"/>
                <a:cs typeface="+mn-cs"/>
              </a:rPr>
              <a:t> </a:t>
            </a:r>
          </a:p>
          <a:p>
            <a:pPr>
              <a:buNone/>
            </a:pPr>
            <a:r>
              <a:rPr lang="en-US" dirty="0" smtClean="0">
                <a:solidFill>
                  <a:schemeClr val="tx1"/>
                </a:solidFill>
                <a:latin typeface="+mn-lt"/>
                <a:ea typeface="+mn-ea"/>
                <a:cs typeface="+mn-cs"/>
              </a:rPr>
              <a:t>   </a:t>
            </a:r>
            <a:r>
              <a:rPr lang="en-US" sz="2000" dirty="0" smtClean="0">
                <a:solidFill>
                  <a:schemeClr val="tx1"/>
                </a:solidFill>
                <a:latin typeface="+mn-lt"/>
                <a:ea typeface="+mn-ea"/>
                <a:cs typeface="+mn-cs"/>
              </a:rPr>
              <a:t>Syllabus </a:t>
            </a:r>
            <a:r>
              <a:rPr lang="en-US" sz="2000" dirty="0">
                <a:solidFill>
                  <a:schemeClr val="tx1"/>
                </a:solidFill>
                <a:latin typeface="+mn-lt"/>
                <a:ea typeface="+mn-ea"/>
                <a:cs typeface="+mn-cs"/>
              </a:rPr>
              <a:t>content: Higher level </a:t>
            </a:r>
            <a:r>
              <a:rPr lang="en-US" sz="2000" dirty="0" smtClean="0">
                <a:solidFill>
                  <a:schemeClr val="tx1"/>
                </a:solidFill>
                <a:latin typeface="+mn-lt"/>
                <a:ea typeface="+mn-ea"/>
                <a:cs typeface="+mn-cs"/>
              </a:rPr>
              <a:t>extension.</a:t>
            </a:r>
          </a:p>
          <a:p>
            <a:endParaRPr lang="en-US" sz="2000" dirty="0" smtClean="0"/>
          </a:p>
          <a:p>
            <a:pPr>
              <a:buNone/>
            </a:pPr>
            <a:r>
              <a:rPr lang="en-US" sz="2000" dirty="0" smtClean="0">
                <a:solidFill>
                  <a:schemeClr val="tx1"/>
                </a:solidFill>
                <a:latin typeface="+mn-lt"/>
                <a:ea typeface="+mn-ea"/>
                <a:cs typeface="+mn-cs"/>
              </a:rPr>
              <a:t>     Students </a:t>
            </a:r>
            <a:r>
              <a:rPr lang="en-US" sz="2000" dirty="0">
                <a:solidFill>
                  <a:schemeClr val="tx1"/>
                </a:solidFill>
                <a:latin typeface="+mn-lt"/>
                <a:ea typeface="+mn-ea"/>
                <a:cs typeface="+mn-cs"/>
              </a:rPr>
              <a:t>answer one of three essay questions. </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a:solidFill>
                  <a:srgbClr val="CE4D74"/>
                </a:solidFill>
                <a:latin typeface="Arial" pitchFamily="-106" charset="0"/>
              </a:rPr>
              <a:t>Internal Assessment</a:t>
            </a:r>
            <a:endParaRPr lang="en-US"/>
          </a:p>
        </p:txBody>
      </p:sp>
      <p:sp>
        <p:nvSpPr>
          <p:cNvPr id="18435" name="Rectangle 3"/>
          <p:cNvSpPr>
            <a:spLocks noGrp="1" noChangeArrowheads="1"/>
          </p:cNvSpPr>
          <p:nvPr>
            <p:ph type="body" idx="1"/>
          </p:nvPr>
        </p:nvSpPr>
        <p:spPr/>
        <p:txBody>
          <a:bodyPr/>
          <a:lstStyle/>
          <a:p>
            <a:pPr>
              <a:lnSpc>
                <a:spcPct val="80000"/>
              </a:lnSpc>
              <a:buFont typeface="Wingdings" pitchFamily="-106" charset="2"/>
              <a:buNone/>
            </a:pPr>
            <a:r>
              <a:rPr lang="en-US" dirty="0"/>
              <a:t>  </a:t>
            </a:r>
            <a:r>
              <a:rPr lang="en-US" dirty="0" smtClean="0"/>
              <a:t> </a:t>
            </a:r>
            <a:r>
              <a:rPr lang="en-US" sz="3600" b="1" dirty="0" smtClean="0"/>
              <a:t>Internal Assessment</a:t>
            </a:r>
            <a:endParaRPr lang="en-US" dirty="0" smtClean="0"/>
          </a:p>
          <a:p>
            <a:pPr>
              <a:lnSpc>
                <a:spcPct val="80000"/>
              </a:lnSpc>
              <a:buNone/>
            </a:pPr>
            <a:r>
              <a:rPr lang="en-US" dirty="0" smtClean="0">
                <a:solidFill>
                  <a:schemeClr val="tx1"/>
                </a:solidFill>
                <a:latin typeface="+mn-lt"/>
                <a:ea typeface="+mn-ea"/>
                <a:cs typeface="+mn-cs"/>
              </a:rPr>
              <a:t>   </a:t>
            </a:r>
          </a:p>
          <a:p>
            <a:pPr>
              <a:lnSpc>
                <a:spcPct val="80000"/>
              </a:lnSpc>
              <a:buNone/>
            </a:pPr>
            <a:r>
              <a:rPr lang="en-US" sz="2000" dirty="0" smtClean="0"/>
              <a:t>     </a:t>
            </a:r>
            <a:r>
              <a:rPr lang="en-US" sz="2000" dirty="0" smtClean="0">
                <a:solidFill>
                  <a:schemeClr val="tx1"/>
                </a:solidFill>
                <a:latin typeface="+mn-lt"/>
                <a:ea typeface="+mn-ea"/>
                <a:cs typeface="+mn-cs"/>
              </a:rPr>
              <a:t>Written </a:t>
            </a:r>
            <a:r>
              <a:rPr lang="en-US" sz="2000" dirty="0">
                <a:solidFill>
                  <a:schemeClr val="tx1"/>
                </a:solidFill>
                <a:latin typeface="+mn-lt"/>
                <a:ea typeface="+mn-ea"/>
                <a:cs typeface="+mn-cs"/>
              </a:rPr>
              <a:t>report based on fieldwork. Maximum 2,500 words</a:t>
            </a:r>
            <a:endParaRPr lang="en-US" sz="2000" dirty="0" smtClean="0"/>
          </a:p>
          <a:p>
            <a:pPr>
              <a:lnSpc>
                <a:spcPct val="80000"/>
              </a:lnSpc>
              <a:buNone/>
            </a:pPr>
            <a:r>
              <a:rPr lang="en-US" sz="2000" dirty="0"/>
              <a:t>  </a:t>
            </a:r>
            <a:r>
              <a:rPr lang="en-US" sz="2000" dirty="0" smtClean="0"/>
              <a:t> </a:t>
            </a:r>
          </a:p>
          <a:p>
            <a:pPr>
              <a:lnSpc>
                <a:spcPct val="80000"/>
              </a:lnSpc>
              <a:buNone/>
            </a:pPr>
            <a:r>
              <a:rPr lang="en-US" sz="2000" dirty="0" smtClean="0">
                <a:solidFill>
                  <a:schemeClr val="tx1"/>
                </a:solidFill>
                <a:latin typeface="+mn-lt"/>
                <a:ea typeface="+mn-ea"/>
                <a:cs typeface="+mn-cs"/>
              </a:rPr>
              <a:t>     This </a:t>
            </a:r>
            <a:r>
              <a:rPr lang="en-US" sz="2000" dirty="0">
                <a:solidFill>
                  <a:schemeClr val="tx1"/>
                </a:solidFill>
                <a:latin typeface="+mn-lt"/>
                <a:ea typeface="+mn-ea"/>
                <a:cs typeface="+mn-cs"/>
              </a:rPr>
              <a:t>component is internally assessed by the teacher </a:t>
            </a:r>
            <a:r>
              <a:rPr lang="en-US" sz="2000" dirty="0" smtClean="0">
                <a:solidFill>
                  <a:schemeClr val="tx1"/>
                </a:solidFill>
                <a:latin typeface="+mn-lt"/>
                <a:ea typeface="+mn-ea"/>
                <a:cs typeface="+mn-cs"/>
              </a:rPr>
              <a:t>and externally </a:t>
            </a:r>
            <a:r>
              <a:rPr lang="en-US" sz="2000" dirty="0">
                <a:solidFill>
                  <a:schemeClr val="tx1"/>
                </a:solidFill>
                <a:latin typeface="+mn-lt"/>
                <a:ea typeface="+mn-ea"/>
                <a:cs typeface="+mn-cs"/>
              </a:rPr>
              <a:t>moderated by the IB at the end of the course.</a:t>
            </a:r>
            <a:endParaRPr lang="en-US" sz="2000" dirty="0" smtClean="0"/>
          </a:p>
          <a:p>
            <a:pPr>
              <a:lnSpc>
                <a:spcPct val="80000"/>
              </a:lnSpc>
              <a:buNone/>
            </a:pPr>
            <a:endParaRPr lang="en-US" sz="2000" dirty="0" smtClean="0">
              <a:solidFill>
                <a:schemeClr val="tx1"/>
              </a:solidFill>
              <a:latin typeface="+mn-lt"/>
              <a:ea typeface="+mn-ea"/>
              <a:cs typeface="+mn-cs"/>
            </a:endParaRPr>
          </a:p>
          <a:p>
            <a:pPr>
              <a:lnSpc>
                <a:spcPct val="80000"/>
              </a:lnSpc>
              <a:buNone/>
            </a:pPr>
            <a:r>
              <a:rPr lang="en-US" sz="2000" dirty="0" smtClean="0">
                <a:solidFill>
                  <a:schemeClr val="tx1"/>
                </a:solidFill>
                <a:latin typeface="+mn-lt"/>
                <a:ea typeface="+mn-ea"/>
                <a:cs typeface="+mn-cs"/>
              </a:rPr>
              <a:t>     Syllabus </a:t>
            </a:r>
            <a:r>
              <a:rPr lang="en-US" sz="2000" dirty="0">
                <a:solidFill>
                  <a:schemeClr val="tx1"/>
                </a:solidFill>
                <a:latin typeface="+mn-lt"/>
                <a:ea typeface="+mn-ea"/>
                <a:cs typeface="+mn-cs"/>
              </a:rPr>
              <a:t>content: Any topic from the</a:t>
            </a:r>
            <a:r>
              <a:rPr lang="en-US" sz="2000" dirty="0" smtClean="0">
                <a:solidFill>
                  <a:schemeClr val="tx1"/>
                </a:solidFill>
                <a:latin typeface="+mn-lt"/>
                <a:ea typeface="+mn-ea"/>
                <a:cs typeface="+mn-cs"/>
              </a:rPr>
              <a:t> syllabus.</a:t>
            </a: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533400"/>
            <a:ext cx="7772400" cy="1143000"/>
          </a:xfrm>
        </p:spPr>
        <p:txBody>
          <a:bodyPr/>
          <a:lstStyle/>
          <a:p>
            <a:r>
              <a:rPr lang="en-US" b="1">
                <a:solidFill>
                  <a:srgbClr val="CE4D74"/>
                </a:solidFill>
                <a:latin typeface="Arial" pitchFamily="-106" charset="0"/>
              </a:rPr>
              <a:t>Population growth</a:t>
            </a:r>
            <a:endParaRPr lang="en-US"/>
          </a:p>
        </p:txBody>
      </p:sp>
      <p:sp>
        <p:nvSpPr>
          <p:cNvPr id="10243" name="Rectangle 3"/>
          <p:cNvSpPr>
            <a:spLocks noGrp="1" noChangeArrowheads="1"/>
          </p:cNvSpPr>
          <p:nvPr>
            <p:ph type="body" idx="1"/>
          </p:nvPr>
        </p:nvSpPr>
        <p:spPr/>
        <p:txBody>
          <a:bodyPr/>
          <a:lstStyle/>
          <a:p>
            <a:endParaRPr lang="en-US"/>
          </a:p>
        </p:txBody>
      </p:sp>
      <p:pic>
        <p:nvPicPr>
          <p:cNvPr id="10244" name="Picture 4"/>
          <p:cNvPicPr>
            <a:picLocks noChangeAspect="1" noChangeArrowheads="1"/>
          </p:cNvPicPr>
          <p:nvPr/>
        </p:nvPicPr>
        <p:blipFill>
          <a:blip r:embed="rId3"/>
          <a:srcRect/>
          <a:stretch>
            <a:fillRect/>
          </a:stretch>
        </p:blipFill>
        <p:spPr bwMode="auto">
          <a:xfrm>
            <a:off x="5827713" y="228600"/>
            <a:ext cx="3163887"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n-US">
                <a:solidFill>
                  <a:srgbClr val="CE4D74"/>
                </a:solidFill>
                <a:latin typeface="Arial" pitchFamily="-106" charset="0"/>
              </a:rPr>
              <a:t>Thomas Robert Malthus</a:t>
            </a:r>
            <a:r>
              <a:rPr lang="en-US">
                <a:latin typeface="Arial" pitchFamily="-106" charset="0"/>
              </a:rPr>
              <a:t/>
            </a:r>
            <a:br>
              <a:rPr lang="en-US">
                <a:latin typeface="Arial" pitchFamily="-106" charset="0"/>
              </a:rPr>
            </a:br>
            <a:r>
              <a:rPr lang="en-US" sz="2800">
                <a:solidFill>
                  <a:schemeClr val="tx1"/>
                </a:solidFill>
                <a:latin typeface="Arial" pitchFamily="-106" charset="0"/>
              </a:rPr>
              <a:t>(1766-1834)</a:t>
            </a:r>
            <a:endParaRPr lang="en-US"/>
          </a:p>
        </p:txBody>
      </p:sp>
      <p:sp>
        <p:nvSpPr>
          <p:cNvPr id="21507" name="Rectangle 3"/>
          <p:cNvSpPr>
            <a:spLocks noGrp="1" noChangeArrowheads="1"/>
          </p:cNvSpPr>
          <p:nvPr>
            <p:ph type="body" idx="1"/>
          </p:nvPr>
        </p:nvSpPr>
        <p:spPr/>
        <p:txBody>
          <a:bodyPr/>
          <a:lstStyle/>
          <a:p>
            <a:endParaRPr lang="en-US"/>
          </a:p>
        </p:txBody>
      </p:sp>
      <p:pic>
        <p:nvPicPr>
          <p:cNvPr id="21509" name="Picture 5"/>
          <p:cNvPicPr>
            <a:picLocks noChangeAspect="1" noChangeArrowheads="1"/>
          </p:cNvPicPr>
          <p:nvPr/>
        </p:nvPicPr>
        <p:blipFill>
          <a:blip r:embed="rId3"/>
          <a:srcRect/>
          <a:stretch>
            <a:fillRect/>
          </a:stretch>
        </p:blipFill>
        <p:spPr bwMode="auto">
          <a:xfrm>
            <a:off x="2895600" y="1905000"/>
            <a:ext cx="3479800" cy="4559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en-US" b="1">
              <a:solidFill>
                <a:srgbClr val="001266"/>
              </a:solidFill>
              <a:latin typeface="Arial" pitchFamily="-106" charset="0"/>
            </a:endParaRPr>
          </a:p>
        </p:txBody>
      </p:sp>
      <p:sp>
        <p:nvSpPr>
          <p:cNvPr id="20483" name="Rectangle 3"/>
          <p:cNvSpPr>
            <a:spLocks noGrp="1" noChangeArrowheads="1"/>
          </p:cNvSpPr>
          <p:nvPr>
            <p:ph type="body" idx="1"/>
          </p:nvPr>
        </p:nvSpPr>
        <p:spPr>
          <a:xfrm>
            <a:off x="533400" y="533400"/>
            <a:ext cx="7772400" cy="4114800"/>
          </a:xfrm>
        </p:spPr>
        <p:txBody>
          <a:bodyPr/>
          <a:lstStyle/>
          <a:p>
            <a:pPr>
              <a:buFont typeface="Wingdings" pitchFamily="-106" charset="2"/>
              <a:buNone/>
            </a:pPr>
            <a:r>
              <a:rPr lang="en-US" sz="2000" b="1"/>
              <a:t>     </a:t>
            </a:r>
          </a:p>
          <a:p>
            <a:pPr>
              <a:buFont typeface="Wingdings" pitchFamily="-106" charset="2"/>
              <a:buNone/>
            </a:pPr>
            <a:endParaRPr lang="en-US" sz="2000" b="1"/>
          </a:p>
          <a:p>
            <a:pPr>
              <a:buFont typeface="Wingdings" pitchFamily="-106" charset="2"/>
              <a:buNone/>
            </a:pPr>
            <a:r>
              <a:rPr lang="en-US" sz="2000" b="1"/>
              <a:t>     </a:t>
            </a:r>
          </a:p>
          <a:p>
            <a:pPr>
              <a:buFont typeface="Wingdings" pitchFamily="-106" charset="2"/>
              <a:buNone/>
            </a:pPr>
            <a:r>
              <a:rPr lang="en-US" sz="2000" b="1"/>
              <a:t>     </a:t>
            </a:r>
            <a:r>
              <a:rPr lang="en-US" sz="2000"/>
              <a:t>What many know, at least those with an elementary knowledge of economics or politics, is that Malthus is the surname of a man, who, a couple of hundred years back, said that man, sooner or later, universally, will run up against himself; that</a:t>
            </a:r>
            <a:r>
              <a:rPr lang="en-US" sz="2000">
                <a:solidFill>
                  <a:srgbClr val="001266"/>
                </a:solidFill>
              </a:rPr>
              <a:t> </a:t>
            </a:r>
            <a:r>
              <a:rPr lang="en-US" sz="2000">
                <a:solidFill>
                  <a:srgbClr val="CE4D74"/>
                </a:solidFill>
              </a:rPr>
              <a:t>the population of mankind will eventually outstrip man's ability to supply himself with the necessities of life. </a:t>
            </a:r>
          </a:p>
          <a:p>
            <a:pPr>
              <a:buFont typeface="Wingdings" pitchFamily="-106" charset="2"/>
              <a:buNone/>
            </a:pPr>
            <a:r>
              <a:rPr lang="en-US" sz="1400" b="1">
                <a:solidFill>
                  <a:srgbClr val="001266"/>
                </a:solidFill>
              </a:rPr>
              <a:t>                                          </a:t>
            </a:r>
          </a:p>
          <a:p>
            <a:pPr>
              <a:buFont typeface="Wingdings" pitchFamily="-106" charset="2"/>
              <a:buNone/>
            </a:pPr>
            <a:r>
              <a:rPr lang="en-US" sz="1400" b="1">
                <a:solidFill>
                  <a:srgbClr val="001266"/>
                </a:solidFill>
              </a:rPr>
              <a:t>                                                                                                                                                        </a:t>
            </a:r>
            <a:r>
              <a:rPr lang="en-US" sz="1200"/>
              <a:t>Peter Landry</a:t>
            </a:r>
            <a:endParaRPr lang="en-US">
              <a:solidFill>
                <a:srgbClr val="001680"/>
              </a:solidFill>
            </a:endParaRPr>
          </a:p>
        </p:txBody>
      </p:sp>
      <p:pic>
        <p:nvPicPr>
          <p:cNvPr id="20484" name="Picture 4"/>
          <p:cNvPicPr>
            <a:picLocks noChangeAspect="1" noChangeArrowheads="1"/>
          </p:cNvPicPr>
          <p:nvPr/>
        </p:nvPicPr>
        <p:blipFill>
          <a:blip r:embed="rId3"/>
          <a:srcRect/>
          <a:stretch>
            <a:fillRect/>
          </a:stretch>
        </p:blipFill>
        <p:spPr bwMode="auto">
          <a:xfrm>
            <a:off x="2895600" y="3581400"/>
            <a:ext cx="3543300" cy="2463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chemeClr val="tx1"/>
                </a:solidFill>
                <a:latin typeface="Arial" pitchFamily="-106" charset="0"/>
              </a:rPr>
              <a:t>The Malthusian doctrine, as stated in "Essay on the Principle of Population," was expressed as follows:</a:t>
            </a:r>
            <a:r>
              <a:rPr lang="en-US" sz="2400">
                <a:solidFill>
                  <a:srgbClr val="001266"/>
                </a:solidFill>
                <a:latin typeface="Arial" pitchFamily="-106" charset="0"/>
              </a:rPr>
              <a:t> </a:t>
            </a:r>
            <a:r>
              <a:rPr lang="en-US" sz="2400">
                <a:solidFill>
                  <a:srgbClr val="CE4D74"/>
                </a:solidFill>
                <a:latin typeface="Arial" pitchFamily="-106" charset="0"/>
              </a:rPr>
              <a:t>"population increases in a geometric ratio (1, 2, 4, 8), while the means of subsistence increases in an arithmetic ratio</a:t>
            </a:r>
            <a:r>
              <a:rPr lang="en-US" sz="2400">
                <a:solidFill>
                  <a:srgbClr val="CA2022"/>
                </a:solidFill>
                <a:latin typeface="Arial" pitchFamily="-106" charset="0"/>
              </a:rPr>
              <a:t> </a:t>
            </a:r>
            <a:r>
              <a:rPr lang="en-US" sz="2400">
                <a:solidFill>
                  <a:schemeClr val="tx1"/>
                </a:solidFill>
                <a:latin typeface="Arial" pitchFamily="-106" charset="0"/>
              </a:rPr>
              <a:t>(1, 2, 3, 4)</a:t>
            </a:r>
            <a:r>
              <a:rPr lang="en-US" sz="2400">
                <a:solidFill>
                  <a:srgbClr val="CE4D74"/>
                </a:solidFill>
                <a:latin typeface="Arial" pitchFamily="-106" charset="0"/>
              </a:rPr>
              <a:t>”.</a:t>
            </a:r>
            <a:r>
              <a:rPr lang="en-US" sz="2400">
                <a:solidFill>
                  <a:schemeClr val="tx1"/>
                </a:solidFill>
                <a:latin typeface="Arial" pitchFamily="-106" charset="0"/>
              </a:rPr>
              <a:t>"Well, that seems plain enough, and perfectly understandable -- if there are too many people and not enough food, then, certainly, there are going to be problems. </a:t>
            </a:r>
            <a:br>
              <a:rPr lang="en-US" sz="2400">
                <a:solidFill>
                  <a:schemeClr val="tx1"/>
                </a:solidFill>
                <a:latin typeface="Arial" pitchFamily="-106" charset="0"/>
              </a:rPr>
            </a:br>
            <a:r>
              <a:rPr lang="en-US" sz="2400">
                <a:solidFill>
                  <a:schemeClr val="tx1"/>
                </a:solidFill>
                <a:latin typeface="Arial" pitchFamily="-106" charset="0"/>
              </a:rPr>
              <a:t/>
            </a:r>
            <a:br>
              <a:rPr lang="en-US" sz="2400">
                <a:solidFill>
                  <a:schemeClr val="tx1"/>
                </a:solidFill>
                <a:latin typeface="Arial" pitchFamily="-106" charset="0"/>
              </a:rPr>
            </a:br>
            <a:endParaRPr lang="en-US">
              <a:solidFill>
                <a:srgbClr val="001680"/>
              </a:solidFill>
              <a:latin typeface="Arial" pitchFamily="-106" charset="0"/>
            </a:endParaRPr>
          </a:p>
        </p:txBody>
      </p:sp>
      <p:sp>
        <p:nvSpPr>
          <p:cNvPr id="24579" name="Rectangle 3"/>
          <p:cNvSpPr>
            <a:spLocks noGrp="1" noChangeArrowheads="1"/>
          </p:cNvSpPr>
          <p:nvPr>
            <p:ph type="body" idx="1"/>
          </p:nvPr>
        </p:nvSpPr>
        <p:spPr>
          <a:xfrm>
            <a:off x="609600" y="4686300"/>
            <a:ext cx="7772400" cy="4343400"/>
          </a:xfrm>
        </p:spPr>
        <p:txBody>
          <a:bodyPr/>
          <a:lstStyle/>
          <a:p>
            <a:endParaRPr lang="en-US"/>
          </a:p>
        </p:txBody>
      </p:sp>
      <p:pic>
        <p:nvPicPr>
          <p:cNvPr id="24580" name="Picture 4"/>
          <p:cNvPicPr>
            <a:picLocks noChangeAspect="1" noChangeArrowheads="1"/>
          </p:cNvPicPr>
          <p:nvPr/>
        </p:nvPicPr>
        <p:blipFill>
          <a:blip r:embed="rId3"/>
          <a:srcRect/>
          <a:stretch>
            <a:fillRect/>
          </a:stretch>
        </p:blipFill>
        <p:spPr bwMode="auto">
          <a:xfrm>
            <a:off x="4267200" y="3541713"/>
            <a:ext cx="4876800" cy="3316287"/>
          </a:xfrm>
          <a:prstGeom prst="rect">
            <a:avLst/>
          </a:prstGeom>
          <a:noFill/>
          <a:ln w="9525">
            <a:noFill/>
            <a:miter lim="800000"/>
            <a:headEnd/>
            <a:tailEnd/>
          </a:ln>
          <a:effectLst/>
        </p:spPr>
      </p:pic>
      <p:pic>
        <p:nvPicPr>
          <p:cNvPr id="24581" name="Picture 5"/>
          <p:cNvPicPr>
            <a:picLocks noChangeAspect="1" noChangeArrowheads="1"/>
          </p:cNvPicPr>
          <p:nvPr/>
        </p:nvPicPr>
        <p:blipFill>
          <a:blip r:embed="rId4"/>
          <a:srcRect/>
          <a:stretch>
            <a:fillRect/>
          </a:stretch>
        </p:blipFill>
        <p:spPr bwMode="auto">
          <a:xfrm>
            <a:off x="1600200" y="3733800"/>
            <a:ext cx="1430338" cy="226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rgbClr val="001266"/>
                </a:solidFill>
                <a:latin typeface="Arial" pitchFamily="-106" charset="0"/>
              </a:rPr>
              <a:t/>
            </a:r>
            <a:br>
              <a:rPr lang="en-US" sz="2400">
                <a:solidFill>
                  <a:srgbClr val="001266"/>
                </a:solidFill>
                <a:latin typeface="Arial" pitchFamily="-106" charset="0"/>
              </a:rPr>
            </a:br>
            <a:r>
              <a:rPr lang="en-US" sz="2400">
                <a:solidFill>
                  <a:schemeClr val="tx1"/>
                </a:solidFill>
                <a:latin typeface="Arial" pitchFamily="-106" charset="0"/>
              </a:rPr>
              <a:t>Malthus developed his theory, at least to this extent: that left alone, no matter all the problems short of world wide catastrophe</a:t>
            </a:r>
            <a:r>
              <a:rPr lang="en-US" sz="2400">
                <a:solidFill>
                  <a:srgbClr val="001266"/>
                </a:solidFill>
                <a:latin typeface="Arial" pitchFamily="-106" charset="0"/>
              </a:rPr>
              <a:t>, </a:t>
            </a:r>
            <a:r>
              <a:rPr lang="en-US" sz="2400">
                <a:solidFill>
                  <a:srgbClr val="CE4D74"/>
                </a:solidFill>
                <a:latin typeface="Arial" pitchFamily="-106" charset="0"/>
              </a:rPr>
              <a:t>humankind will survive, as, nature has a natural way to cut population levels: "crime, disease, war, and vice,</a:t>
            </a:r>
            <a:r>
              <a:rPr lang="en-US" sz="2400">
                <a:solidFill>
                  <a:schemeClr val="tx1"/>
                </a:solidFill>
                <a:latin typeface="Arial" pitchFamily="-106" charset="0"/>
              </a:rPr>
              <a:t>" being, the necessary checks on population." This proposition, as was made by Malthus in 1798, was to cause quite a public stir, then, and yet today.                              </a:t>
            </a:r>
            <a:br>
              <a:rPr lang="en-US" sz="2400">
                <a:solidFill>
                  <a:schemeClr val="tx1"/>
                </a:solidFill>
                <a:latin typeface="Arial" pitchFamily="-106" charset="0"/>
              </a:rPr>
            </a:br>
            <a:r>
              <a:rPr lang="en-US" sz="2000" b="1">
                <a:solidFill>
                  <a:srgbClr val="001266"/>
                </a:solidFill>
                <a:latin typeface="Arial" pitchFamily="-106" charset="0"/>
              </a:rPr>
              <a:t>                                          </a:t>
            </a:r>
            <a:br>
              <a:rPr lang="en-US" sz="2000" b="1">
                <a:solidFill>
                  <a:srgbClr val="001266"/>
                </a:solidFill>
                <a:latin typeface="Arial" pitchFamily="-106" charset="0"/>
              </a:rPr>
            </a:br>
            <a:r>
              <a:rPr lang="en-US" sz="2000" b="1">
                <a:solidFill>
                  <a:srgbClr val="001266"/>
                </a:solidFill>
                <a:latin typeface="Arial" pitchFamily="-106" charset="0"/>
              </a:rPr>
              <a:t>                                                                                                                                                     </a:t>
            </a:r>
            <a:r>
              <a:rPr lang="en-US" sz="1800">
                <a:solidFill>
                  <a:schemeClr val="tx1"/>
                </a:solidFill>
                <a:latin typeface="Arial" pitchFamily="-106" charset="0"/>
              </a:rPr>
              <a:t>Peter Landry</a:t>
            </a:r>
            <a:r>
              <a:rPr lang="en-US">
                <a:solidFill>
                  <a:srgbClr val="001680"/>
                </a:solidFill>
                <a:latin typeface="Arial" pitchFamily="-106" charset="0"/>
              </a:rPr>
              <a:t/>
            </a:r>
            <a:br>
              <a:rPr lang="en-US">
                <a:solidFill>
                  <a:srgbClr val="001680"/>
                </a:solidFill>
                <a:latin typeface="Arial" pitchFamily="-106" charset="0"/>
              </a:rPr>
            </a:br>
            <a:r>
              <a:rPr lang="en-US">
                <a:solidFill>
                  <a:srgbClr val="001680"/>
                </a:solidFill>
                <a:latin typeface="Arial" pitchFamily="-106" charset="0"/>
              </a:rPr>
              <a:t/>
            </a:r>
            <a:br>
              <a:rPr lang="en-US">
                <a:solidFill>
                  <a:srgbClr val="001680"/>
                </a:solidFill>
                <a:latin typeface="Arial" pitchFamily="-106" charset="0"/>
              </a:rPr>
            </a:br>
            <a:r>
              <a:rPr lang="en-US" sz="1800">
                <a:solidFill>
                  <a:srgbClr val="CE4D74"/>
                </a:solidFill>
                <a:latin typeface="Arial" pitchFamily="-106" charset="0"/>
              </a:rPr>
              <a:t>Malthus had a strong influence on Charles Darwin in his evolutionary thought, in that he was the first to realize that population growth and surpluses were kept in check by mortality.</a:t>
            </a:r>
            <a:endParaRPr lang="en-US">
              <a:latin typeface="Arial" pitchFamily="-106" charset="0"/>
            </a:endParaRPr>
          </a:p>
        </p:txBody>
      </p:sp>
      <p:sp>
        <p:nvSpPr>
          <p:cNvPr id="25603" name="Rectangle 3"/>
          <p:cNvSpPr>
            <a:spLocks noGrp="1" noChangeArrowheads="1"/>
          </p:cNvSpPr>
          <p:nvPr>
            <p:ph type="body" idx="1"/>
          </p:nvPr>
        </p:nvSpPr>
        <p:spPr>
          <a:xfrm>
            <a:off x="457200" y="6400800"/>
            <a:ext cx="7772400" cy="4343400"/>
          </a:xfrm>
        </p:spPr>
        <p:txBody>
          <a:bodyPr/>
          <a:lstStyle/>
          <a:p>
            <a:endParaRPr lang="en-US"/>
          </a:p>
        </p:txBody>
      </p:sp>
      <p:pic>
        <p:nvPicPr>
          <p:cNvPr id="25604" name="Picture 4"/>
          <p:cNvPicPr>
            <a:picLocks noChangeAspect="1" noChangeArrowheads="1"/>
          </p:cNvPicPr>
          <p:nvPr/>
        </p:nvPicPr>
        <p:blipFill>
          <a:blip r:embed="rId3"/>
          <a:srcRect/>
          <a:stretch>
            <a:fillRect/>
          </a:stretch>
        </p:blipFill>
        <p:spPr bwMode="auto">
          <a:xfrm>
            <a:off x="5791200" y="3200400"/>
            <a:ext cx="1612900" cy="1282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85800"/>
            <a:ext cx="7772400" cy="1143000"/>
          </a:xfrm>
        </p:spPr>
        <p:txBody>
          <a:bodyPr/>
          <a:lstStyle/>
          <a:p>
            <a:r>
              <a:rPr lang="en-US">
                <a:solidFill>
                  <a:schemeClr val="tx1"/>
                </a:solidFill>
                <a:latin typeface="Arial" pitchFamily="-106" charset="0"/>
              </a:rPr>
              <a:t/>
            </a:r>
            <a:br>
              <a:rPr lang="en-US">
                <a:solidFill>
                  <a:schemeClr val="tx1"/>
                </a:solidFill>
                <a:latin typeface="Arial" pitchFamily="-106" charset="0"/>
              </a:rPr>
            </a:br>
            <a:r>
              <a:rPr lang="en-US">
                <a:solidFill>
                  <a:schemeClr val="tx1"/>
                </a:solidFill>
                <a:latin typeface="Arial" pitchFamily="-106" charset="0"/>
              </a:rPr>
              <a:t> </a:t>
            </a:r>
            <a:br>
              <a:rPr lang="en-US">
                <a:solidFill>
                  <a:schemeClr val="tx1"/>
                </a:solidFill>
                <a:latin typeface="Arial" pitchFamily="-106" charset="0"/>
              </a:rPr>
            </a:br>
            <a:r>
              <a:rPr lang="en-US">
                <a:solidFill>
                  <a:schemeClr val="tx1"/>
                </a:solidFill>
                <a:latin typeface="Arial" pitchFamily="-106" charset="0"/>
              </a:rPr>
              <a:t>“There has never been a    </a:t>
            </a:r>
            <a:br>
              <a:rPr lang="en-US">
                <a:solidFill>
                  <a:schemeClr val="tx1"/>
                </a:solidFill>
                <a:latin typeface="Arial" pitchFamily="-106" charset="0"/>
              </a:rPr>
            </a:br>
            <a:r>
              <a:rPr lang="en-US">
                <a:solidFill>
                  <a:schemeClr val="tx1"/>
                </a:solidFill>
                <a:latin typeface="Arial" pitchFamily="-106" charset="0"/>
              </a:rPr>
              <a:t> greater need for young </a:t>
            </a:r>
            <a:br>
              <a:rPr lang="en-US">
                <a:solidFill>
                  <a:schemeClr val="tx1"/>
                </a:solidFill>
                <a:latin typeface="Arial" pitchFamily="-106" charset="0"/>
              </a:rPr>
            </a:br>
            <a:r>
              <a:rPr lang="en-US">
                <a:solidFill>
                  <a:schemeClr val="tx1"/>
                </a:solidFill>
                <a:latin typeface="Arial" pitchFamily="-106" charset="0"/>
              </a:rPr>
              <a:t> people to study</a:t>
            </a:r>
            <a:r>
              <a:rPr lang="en-US">
                <a:latin typeface="Arial" pitchFamily="-106" charset="0"/>
              </a:rPr>
              <a:t> </a:t>
            </a:r>
            <a:r>
              <a:rPr lang="en-US">
                <a:solidFill>
                  <a:srgbClr val="CE4D74"/>
                </a:solidFill>
                <a:latin typeface="Arial" pitchFamily="-106" charset="0"/>
              </a:rPr>
              <a:t>Geography</a:t>
            </a:r>
            <a:r>
              <a:rPr lang="en-US">
                <a:solidFill>
                  <a:schemeClr val="tx1"/>
                </a:solidFill>
                <a:latin typeface="Arial" pitchFamily="-106" charset="0"/>
              </a:rPr>
              <a:t>”</a:t>
            </a:r>
            <a:br>
              <a:rPr lang="en-US">
                <a:solidFill>
                  <a:schemeClr val="tx1"/>
                </a:solidFill>
                <a:latin typeface="Arial" pitchFamily="-106" charset="0"/>
              </a:rPr>
            </a:br>
            <a:endParaRPr lang="en-US"/>
          </a:p>
        </p:txBody>
      </p:sp>
      <p:sp>
        <p:nvSpPr>
          <p:cNvPr id="22531" name="Rectangle 3"/>
          <p:cNvSpPr>
            <a:spLocks noGrp="1" noChangeArrowheads="1"/>
          </p:cNvSpPr>
          <p:nvPr>
            <p:ph type="body" idx="1"/>
          </p:nvPr>
        </p:nvSpPr>
        <p:spPr>
          <a:xfrm>
            <a:off x="685800" y="2590800"/>
            <a:ext cx="7772400" cy="4114800"/>
          </a:xfrm>
        </p:spPr>
        <p:txBody>
          <a:bodyPr/>
          <a:lstStyle/>
          <a:p>
            <a:pPr>
              <a:buFont typeface="Wingdings" pitchFamily="-106" charset="2"/>
              <a:buNone/>
            </a:pPr>
            <a:r>
              <a:rPr lang="en-US" sz="2400"/>
              <a:t>    </a:t>
            </a:r>
          </a:p>
          <a:p>
            <a:pPr>
              <a:buFont typeface="Wingdings" pitchFamily="-106" charset="2"/>
              <a:buNone/>
            </a:pPr>
            <a:r>
              <a:rPr lang="en-US" sz="2400"/>
              <a:t>    “</a:t>
            </a:r>
            <a:r>
              <a:rPr lang="en-US" sz="2400">
                <a:solidFill>
                  <a:srgbClr val="CE4D74"/>
                </a:solidFill>
              </a:rPr>
              <a:t>Geography</a:t>
            </a:r>
            <a:r>
              <a:rPr lang="en-US" sz="2400"/>
              <a:t> provides the ideal, integrated framework to understand contemporary world issues, and more importantly, it provides an effective framework of problem solving. If we understand the causes of problems, we are well on the way to finding an effective solution. And the reality is that we live in a world today that desperately needs young people equipped with the skills and insights to make our world a better place!”</a:t>
            </a:r>
            <a:r>
              <a:rPr lang="en-US" sz="1600"/>
              <a:t>                                       </a:t>
            </a:r>
          </a:p>
          <a:p>
            <a:pPr>
              <a:buFont typeface="Wingdings" pitchFamily="-106" charset="2"/>
              <a:buNone/>
            </a:pPr>
            <a:r>
              <a:rPr lang="en-US" sz="1600"/>
              <a:t>                                                                                               Stephen Codrington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14400"/>
            <a:ext cx="7772400" cy="990600"/>
          </a:xfrm>
        </p:spPr>
        <p:txBody>
          <a:bodyPr>
            <a:scene3d>
              <a:camera prst="orthographicFront"/>
              <a:lightRig rig="threePt" dir="t"/>
            </a:scene3d>
            <a:sp3d extrusionH="869950" contourW="12700">
              <a:bevelT w="1187450" h="234950"/>
              <a:bevelB w="146050" h="228600"/>
              <a:contourClr>
                <a:schemeClr val="tx1"/>
              </a:contourClr>
            </a:sp3d>
          </a:bodyPr>
          <a:lstStyle/>
          <a:p>
            <a:pPr algn="ctr"/>
            <a:r>
              <a:rPr lang="en-US" sz="5400" dirty="0">
                <a:solidFill>
                  <a:schemeClr val="tx1"/>
                </a:solidFill>
                <a:effectLst>
                  <a:outerShdw blurRad="50800" dist="38100" dir="2700000" algn="tl" rotWithShape="0">
                    <a:srgbClr val="000000">
                      <a:alpha val="43000"/>
                    </a:srgbClr>
                  </a:outerShdw>
                  <a:reflection stA="27000" endPos="75000" dist="12700" dir="5400000" sy="-100000" algn="bl" rotWithShape="0"/>
                </a:effectLst>
                <a:latin typeface="Arial" pitchFamily="-106" charset="0"/>
              </a:rPr>
              <a:t>Standard Level</a:t>
            </a:r>
            <a:r>
              <a:rPr lang="en-US" sz="5400" dirty="0" smtClean="0">
                <a:effectLst>
                  <a:outerShdw blurRad="50800" dist="38100" dir="2700000" algn="tl" rotWithShape="0">
                    <a:srgbClr val="000000">
                      <a:alpha val="43000"/>
                    </a:srgbClr>
                  </a:outerShdw>
                  <a:reflection stA="27000" endPos="75000" dist="12700" dir="5400000" sy="-100000" algn="bl" rotWithShape="0"/>
                </a:effectLst>
                <a:latin typeface="Arial" pitchFamily="-106" charset="0"/>
              </a:rPr>
              <a:t> </a:t>
            </a:r>
            <a:r>
              <a:rPr lang="en-US" dirty="0" smtClean="0">
                <a:solidFill>
                  <a:srgbClr val="CE4D74"/>
                </a:solidFill>
                <a:latin typeface="Arial" pitchFamily="-106" charset="0"/>
              </a:rPr>
              <a:t/>
            </a:r>
            <a:br>
              <a:rPr lang="en-US" dirty="0" smtClean="0">
                <a:solidFill>
                  <a:srgbClr val="CE4D74"/>
                </a:solidFill>
                <a:latin typeface="Arial" pitchFamily="-106" charset="0"/>
              </a:rPr>
            </a:br>
            <a:endParaRPr lang="en-US" dirty="0"/>
          </a:p>
        </p:txBody>
      </p:sp>
      <p:sp>
        <p:nvSpPr>
          <p:cNvPr id="3075" name="Rectangle 3"/>
          <p:cNvSpPr>
            <a:spLocks noGrp="1" noChangeArrowheads="1"/>
          </p:cNvSpPr>
          <p:nvPr>
            <p:ph type="body" idx="1"/>
          </p:nvPr>
        </p:nvSpPr>
        <p:spPr/>
        <p:txBody>
          <a:bodyPr/>
          <a:lstStyle/>
          <a:p>
            <a:pPr marL="609600" indent="-609600">
              <a:buFont typeface="Wingdings" pitchFamily="-106" charset="2"/>
              <a:buNone/>
            </a:pPr>
            <a:r>
              <a:rPr lang="en-US" dirty="0"/>
              <a:t>     </a:t>
            </a:r>
            <a:r>
              <a:rPr lang="en-US" dirty="0">
                <a:solidFill>
                  <a:srgbClr val="CE4D74"/>
                </a:solidFill>
              </a:rPr>
              <a:t>Divided </a:t>
            </a:r>
            <a:r>
              <a:rPr lang="en-US" dirty="0" smtClean="0">
                <a:solidFill>
                  <a:srgbClr val="CE4D74"/>
                </a:solidFill>
              </a:rPr>
              <a:t>into </a:t>
            </a:r>
            <a:r>
              <a:rPr lang="en-US" dirty="0">
                <a:solidFill>
                  <a:srgbClr val="CE4D74"/>
                </a:solidFill>
              </a:rPr>
              <a:t>parts:</a:t>
            </a:r>
            <a:endParaRPr lang="en-US" dirty="0" smtClean="0">
              <a:solidFill>
                <a:srgbClr val="CE4D74"/>
              </a:solidFill>
            </a:endParaRPr>
          </a:p>
          <a:p>
            <a:pPr marL="609600" indent="-609600">
              <a:buNone/>
            </a:pPr>
            <a:r>
              <a:rPr lang="en-US" dirty="0" smtClean="0">
                <a:solidFill>
                  <a:schemeClr val="tx1"/>
                </a:solidFill>
                <a:latin typeface="+mn-lt"/>
                <a:ea typeface="+mn-ea"/>
                <a:cs typeface="+mn-cs"/>
              </a:rPr>
              <a:t>     </a:t>
            </a:r>
          </a:p>
          <a:p>
            <a:pPr marL="609600" indent="-609600">
              <a:buNone/>
            </a:pPr>
            <a:r>
              <a:rPr lang="en-US" dirty="0" smtClean="0"/>
              <a:t>     </a:t>
            </a:r>
            <a:r>
              <a:rPr lang="en-US" dirty="0" smtClean="0">
                <a:solidFill>
                  <a:schemeClr val="tx1"/>
                </a:solidFill>
                <a:latin typeface="+mn-lt"/>
                <a:ea typeface="+mn-ea"/>
                <a:cs typeface="+mn-cs"/>
              </a:rPr>
              <a:t>Geographic </a:t>
            </a:r>
            <a:r>
              <a:rPr lang="en-US" dirty="0" smtClean="0"/>
              <a:t>S</a:t>
            </a:r>
            <a:r>
              <a:rPr lang="en-US" dirty="0" smtClean="0">
                <a:solidFill>
                  <a:schemeClr val="tx1"/>
                </a:solidFill>
                <a:latin typeface="+mn-lt"/>
                <a:ea typeface="+mn-ea"/>
                <a:cs typeface="+mn-cs"/>
              </a:rPr>
              <a:t>kills</a:t>
            </a:r>
            <a:r>
              <a:rPr lang="en-US" sz="2000" dirty="0">
                <a:solidFill>
                  <a:schemeClr val="tx1"/>
                </a:solidFill>
                <a:latin typeface="+mn-lt"/>
                <a:ea typeface="+mn-ea"/>
                <a:cs typeface="+mn-cs"/>
              </a:rPr>
              <a:t>—</a:t>
            </a:r>
            <a:r>
              <a:rPr lang="en-US" sz="1800" dirty="0">
                <a:solidFill>
                  <a:schemeClr val="tx1"/>
                </a:solidFill>
                <a:latin typeface="+mn-lt"/>
                <a:ea typeface="+mn-ea"/>
                <a:cs typeface="+mn-cs"/>
              </a:rPr>
              <a:t>integrated throughout the course</a:t>
            </a:r>
            <a:r>
              <a:rPr lang="en-US" sz="1800" dirty="0" smtClean="0">
                <a:solidFill>
                  <a:schemeClr val="tx1"/>
                </a:solidFill>
                <a:latin typeface="+mn-lt"/>
                <a:ea typeface="+mn-ea"/>
                <a:cs typeface="+mn-cs"/>
              </a:rPr>
              <a:t> </a:t>
            </a:r>
          </a:p>
          <a:p>
            <a:pPr marL="609600" indent="-609600">
              <a:buNone/>
            </a:pPr>
            <a:endParaRPr lang="en-US" sz="1800" dirty="0" smtClean="0"/>
          </a:p>
          <a:p>
            <a:pPr marL="609600" indent="-609600">
              <a:buFont typeface="Arial" pitchFamily="-106" charset="0"/>
              <a:buAutoNum type="arabicPeriod"/>
            </a:pPr>
            <a:r>
              <a:rPr lang="en-US" dirty="0" smtClean="0"/>
              <a:t>Core Theme</a:t>
            </a:r>
          </a:p>
          <a:p>
            <a:pPr marL="609600" indent="-609600">
              <a:buFont typeface="Arial" pitchFamily="-106" charset="0"/>
              <a:buAutoNum type="arabicPeriod"/>
            </a:pPr>
            <a:r>
              <a:rPr lang="en-US" dirty="0" smtClean="0"/>
              <a:t>Optional Themes (2)                       </a:t>
            </a:r>
          </a:p>
          <a:p>
            <a:pPr marL="609600" indent="-609600">
              <a:buNone/>
            </a:pPr>
            <a:endParaRPr lang="en-US" dirty="0" smtClean="0"/>
          </a:p>
          <a:p>
            <a:pPr marL="609600" indent="-609600">
              <a:buNone/>
            </a:pPr>
            <a:r>
              <a:rPr lang="en-US" dirty="0" smtClean="0">
                <a:solidFill>
                  <a:schemeClr val="tx1"/>
                </a:solidFill>
                <a:latin typeface="+mn-lt"/>
                <a:ea typeface="+mn-ea"/>
                <a:cs typeface="+mn-cs"/>
              </a:rPr>
              <a:t>      Fieldwork </a:t>
            </a:r>
            <a:endParaRPr lang="en-US" dirty="0" smtClean="0"/>
          </a:p>
          <a:p>
            <a:pPr marL="609600" indent="-609600">
              <a:buNone/>
            </a:pPr>
            <a:endParaRPr lang="en-US" dirty="0"/>
          </a:p>
          <a:p>
            <a:pPr marL="609600" indent="-60960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177800" contourW="12700">
              <a:bevelT w="444500" h="114300"/>
              <a:bevelB w="120650"/>
              <a:contourClr>
                <a:schemeClr val="tx1"/>
              </a:contourClr>
            </a:sp3d>
          </a:bodyPr>
          <a:lstStyle/>
          <a:p>
            <a:pPr algn="ctr"/>
            <a:r>
              <a:rPr lang="en-US" sz="5400" dirty="0" smtClean="0">
                <a:solidFill>
                  <a:schemeClr val="tx1"/>
                </a:solidFill>
                <a:effectLst>
                  <a:outerShdw blurRad="50800" dist="38100" dir="2700000" algn="tl" rotWithShape="0">
                    <a:srgbClr val="000000">
                      <a:alpha val="43000"/>
                    </a:srgbClr>
                  </a:outerShdw>
                  <a:reflection stA="27000" endPos="75000" dist="12700" dir="5400000" sy="-100000" algn="bl" rotWithShape="0"/>
                </a:effectLst>
                <a:latin typeface="Arial" pitchFamily="-106" charset="0"/>
              </a:rPr>
              <a:t>Higher Level</a:t>
            </a:r>
            <a:endParaRPr lang="en-US" sz="5400" dirty="0"/>
          </a:p>
        </p:txBody>
      </p:sp>
      <p:sp>
        <p:nvSpPr>
          <p:cNvPr id="3" name="Content Placeholder 2"/>
          <p:cNvSpPr>
            <a:spLocks noGrp="1"/>
          </p:cNvSpPr>
          <p:nvPr>
            <p:ph idx="1"/>
          </p:nvPr>
        </p:nvSpPr>
        <p:spPr>
          <a:xfrm>
            <a:off x="762000" y="1600200"/>
            <a:ext cx="7772400" cy="4343400"/>
          </a:xfrm>
        </p:spPr>
        <p:txBody>
          <a:bodyPr/>
          <a:lstStyle/>
          <a:p>
            <a:pPr marL="609600" indent="-609600">
              <a:buNone/>
            </a:pPr>
            <a:r>
              <a:rPr lang="en-US" dirty="0" smtClean="0"/>
              <a:t>     </a:t>
            </a:r>
            <a:r>
              <a:rPr lang="en-US" dirty="0" smtClean="0">
                <a:solidFill>
                  <a:srgbClr val="CE4D74"/>
                </a:solidFill>
              </a:rPr>
              <a:t>Divided into parts:</a:t>
            </a:r>
          </a:p>
          <a:p>
            <a:pPr marL="609600" indent="-609600">
              <a:buNone/>
            </a:pPr>
            <a:r>
              <a:rPr lang="en-US" dirty="0" smtClean="0">
                <a:solidFill>
                  <a:schemeClr val="tx1"/>
                </a:solidFill>
                <a:latin typeface="+mn-lt"/>
                <a:ea typeface="+mn-ea"/>
                <a:cs typeface="+mn-cs"/>
              </a:rPr>
              <a:t>     </a:t>
            </a:r>
          </a:p>
          <a:p>
            <a:pPr marL="609600" indent="-609600">
              <a:buNone/>
            </a:pPr>
            <a:r>
              <a:rPr lang="en-US" dirty="0" smtClean="0"/>
              <a:t>     </a:t>
            </a:r>
            <a:r>
              <a:rPr lang="en-US" dirty="0" smtClean="0">
                <a:solidFill>
                  <a:schemeClr val="tx1"/>
                </a:solidFill>
                <a:latin typeface="+mn-lt"/>
                <a:ea typeface="+mn-ea"/>
                <a:cs typeface="+mn-cs"/>
              </a:rPr>
              <a:t>Geographic Skills</a:t>
            </a:r>
            <a:r>
              <a:rPr lang="en-US" sz="2000" dirty="0" smtClean="0">
                <a:solidFill>
                  <a:schemeClr val="tx1"/>
                </a:solidFill>
                <a:latin typeface="+mn-lt"/>
                <a:ea typeface="+mn-ea"/>
                <a:cs typeface="+mn-cs"/>
              </a:rPr>
              <a:t>—</a:t>
            </a:r>
            <a:r>
              <a:rPr lang="en-US" sz="1800" dirty="0" smtClean="0">
                <a:solidFill>
                  <a:schemeClr val="tx1"/>
                </a:solidFill>
                <a:latin typeface="+mn-lt"/>
                <a:ea typeface="+mn-ea"/>
                <a:cs typeface="+mn-cs"/>
              </a:rPr>
              <a:t>integrated throughout the course </a:t>
            </a:r>
          </a:p>
          <a:p>
            <a:pPr marL="609600" indent="-609600">
              <a:buNone/>
            </a:pPr>
            <a:endParaRPr lang="en-US" sz="1800" dirty="0" smtClean="0"/>
          </a:p>
          <a:p>
            <a:pPr marL="609600" indent="-609600">
              <a:buFont typeface="Arial" pitchFamily="-106" charset="0"/>
              <a:buAutoNum type="arabicPeriod"/>
            </a:pPr>
            <a:r>
              <a:rPr lang="en-US" dirty="0" smtClean="0"/>
              <a:t>Core Theme</a:t>
            </a:r>
          </a:p>
          <a:p>
            <a:pPr marL="609600" indent="-609600">
              <a:buFont typeface="Arial" pitchFamily="-106" charset="0"/>
              <a:buAutoNum type="arabicPeriod"/>
            </a:pPr>
            <a:r>
              <a:rPr lang="en-US" dirty="0" smtClean="0"/>
              <a:t>Optional Themes (</a:t>
            </a:r>
            <a:r>
              <a:rPr lang="en-US" i="1" dirty="0" smtClean="0"/>
              <a:t>3</a:t>
            </a:r>
            <a:r>
              <a:rPr lang="en-US" dirty="0" smtClean="0"/>
              <a:t>) </a:t>
            </a:r>
          </a:p>
          <a:p>
            <a:pPr marL="609600" indent="-609600">
              <a:buFont typeface="Arial" pitchFamily="-106" charset="0"/>
              <a:buAutoNum type="arabicPeriod"/>
            </a:pPr>
            <a:r>
              <a:rPr lang="en-US" i="1" dirty="0" smtClean="0">
                <a:solidFill>
                  <a:schemeClr val="tx1"/>
                </a:solidFill>
                <a:latin typeface="+mn-lt"/>
                <a:ea typeface="+mn-ea"/>
                <a:cs typeface="+mn-cs"/>
              </a:rPr>
              <a:t> HL </a:t>
            </a:r>
            <a:r>
              <a:rPr lang="en-US" i="1" dirty="0" smtClean="0"/>
              <a:t>E</a:t>
            </a:r>
            <a:r>
              <a:rPr lang="en-US" i="1" dirty="0" smtClean="0">
                <a:solidFill>
                  <a:schemeClr val="tx1"/>
                </a:solidFill>
                <a:latin typeface="+mn-lt"/>
                <a:ea typeface="+mn-ea"/>
                <a:cs typeface="+mn-cs"/>
              </a:rPr>
              <a:t>xtension—Global </a:t>
            </a:r>
            <a:r>
              <a:rPr lang="en-US" i="1" dirty="0" smtClean="0"/>
              <a:t>I</a:t>
            </a:r>
            <a:r>
              <a:rPr lang="en-US" i="1" dirty="0" smtClean="0">
                <a:solidFill>
                  <a:schemeClr val="tx1"/>
                </a:solidFill>
                <a:latin typeface="+mn-lt"/>
                <a:ea typeface="+mn-ea"/>
                <a:cs typeface="+mn-cs"/>
              </a:rPr>
              <a:t>nteractions</a:t>
            </a:r>
            <a:r>
              <a:rPr lang="en-US" dirty="0" smtClean="0"/>
              <a:t>                      </a:t>
            </a:r>
          </a:p>
          <a:p>
            <a:pPr marL="609600" indent="-609600">
              <a:buNone/>
            </a:pPr>
            <a:endParaRPr lang="en-US" dirty="0" smtClean="0"/>
          </a:p>
          <a:p>
            <a:pPr marL="609600" indent="-609600">
              <a:buNone/>
            </a:pPr>
            <a:r>
              <a:rPr lang="en-US" dirty="0" smtClean="0">
                <a:solidFill>
                  <a:schemeClr val="tx1"/>
                </a:solidFill>
                <a:latin typeface="+mn-lt"/>
                <a:ea typeface="+mn-ea"/>
                <a:cs typeface="+mn-cs"/>
              </a:rPr>
              <a:t>      Fieldwork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a:solidFill>
                  <a:srgbClr val="CE4D74"/>
                </a:solidFill>
                <a:latin typeface="Arial" pitchFamily="-106" charset="0"/>
              </a:rPr>
              <a:t>Geographical </a:t>
            </a:r>
            <a:r>
              <a:rPr lang="en-US">
                <a:solidFill>
                  <a:schemeClr val="tx1"/>
                </a:solidFill>
                <a:latin typeface="Arial" pitchFamily="-106" charset="0"/>
              </a:rPr>
              <a:t>skills</a:t>
            </a:r>
            <a:endParaRPr lang="en-US"/>
          </a:p>
        </p:txBody>
      </p:sp>
      <p:sp>
        <p:nvSpPr>
          <p:cNvPr id="7171" name="Rectangle 3"/>
          <p:cNvSpPr>
            <a:spLocks noGrp="1" noChangeArrowheads="1"/>
          </p:cNvSpPr>
          <p:nvPr>
            <p:ph type="body" idx="1"/>
          </p:nvPr>
        </p:nvSpPr>
        <p:spPr/>
        <p:txBody>
          <a:bodyPr/>
          <a:lstStyle/>
          <a:p>
            <a:r>
              <a:rPr lang="en-US"/>
              <a:t>Maps</a:t>
            </a:r>
          </a:p>
          <a:p>
            <a:r>
              <a:rPr lang="en-US"/>
              <a:t>Graphs</a:t>
            </a:r>
          </a:p>
          <a:p>
            <a:r>
              <a:rPr lang="en-US"/>
              <a:t>Statistical calculations</a:t>
            </a:r>
          </a:p>
          <a:p>
            <a:r>
              <a:rPr lang="en-US"/>
              <a:t>Quantitative techniques</a:t>
            </a:r>
          </a:p>
          <a:p>
            <a:r>
              <a:rPr lang="en-US"/>
              <a:t>Investigation</a:t>
            </a:r>
          </a:p>
          <a:p>
            <a:r>
              <a:rPr lang="en-US"/>
              <a:t>Produce written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n-US">
                <a:solidFill>
                  <a:srgbClr val="CE4D74"/>
                </a:solidFill>
                <a:latin typeface="Arial" pitchFamily="-106" charset="0"/>
              </a:rPr>
              <a:t>Core theme</a:t>
            </a:r>
            <a:endParaRPr lang="en-US"/>
          </a:p>
        </p:txBody>
      </p:sp>
      <p:sp>
        <p:nvSpPr>
          <p:cNvPr id="8195" name="Rectangle 3"/>
          <p:cNvSpPr>
            <a:spLocks noGrp="1" noChangeArrowheads="1"/>
          </p:cNvSpPr>
          <p:nvPr>
            <p:ph type="body" idx="1"/>
          </p:nvPr>
        </p:nvSpPr>
        <p:spPr>
          <a:xfrm>
            <a:off x="609600" y="1600200"/>
            <a:ext cx="8839200" cy="4343400"/>
          </a:xfrm>
        </p:spPr>
        <p:txBody>
          <a:bodyPr/>
          <a:lstStyle/>
          <a:p>
            <a:pPr marL="609600" indent="-609600">
              <a:buFont typeface="Arial" pitchFamily="-106" charset="0"/>
              <a:buAutoNum type="arabicPeriod"/>
            </a:pPr>
            <a:r>
              <a:rPr lang="en-US" dirty="0" smtClean="0"/>
              <a:t>P</a:t>
            </a:r>
            <a:r>
              <a:rPr lang="en-US" dirty="0" smtClean="0">
                <a:solidFill>
                  <a:schemeClr val="tx1"/>
                </a:solidFill>
                <a:latin typeface="+mn-lt"/>
                <a:ea typeface="+mn-ea"/>
                <a:cs typeface="+mn-cs"/>
              </a:rPr>
              <a:t>atterns and Change (SL/HL)</a:t>
            </a:r>
          </a:p>
          <a:p>
            <a:pPr marL="609600" indent="-609600">
              <a:buFont typeface="Arial" pitchFamily="-106" charset="0"/>
              <a:buAutoNum type="arabicPeriod"/>
            </a:pPr>
            <a:endParaRPr lang="en-US" dirty="0" smtClean="0"/>
          </a:p>
          <a:p>
            <a:pPr marL="609600" indent="-609600">
              <a:buNone/>
            </a:pPr>
            <a:r>
              <a:rPr lang="en-US" dirty="0" smtClean="0"/>
              <a:t>     </a:t>
            </a:r>
            <a:r>
              <a:rPr lang="en-US" sz="2400" dirty="0" smtClean="0">
                <a:solidFill>
                  <a:schemeClr val="tx1"/>
                </a:solidFill>
                <a:latin typeface="+mn-lt"/>
                <a:ea typeface="+mn-ea"/>
                <a:cs typeface="+mn-cs"/>
              </a:rPr>
              <a:t>There </a:t>
            </a:r>
            <a:r>
              <a:rPr lang="en-US" sz="2400" dirty="0">
                <a:solidFill>
                  <a:schemeClr val="tx1"/>
                </a:solidFill>
                <a:latin typeface="+mn-lt"/>
                <a:ea typeface="+mn-ea"/>
                <a:cs typeface="+mn-cs"/>
              </a:rPr>
              <a:t>are four compulsory topics in this core </a:t>
            </a:r>
            <a:r>
              <a:rPr lang="en-US" sz="2400" dirty="0" smtClean="0">
                <a:solidFill>
                  <a:schemeClr val="tx1"/>
                </a:solidFill>
                <a:latin typeface="+mn-lt"/>
                <a:ea typeface="+mn-ea"/>
                <a:cs typeface="+mn-cs"/>
              </a:rPr>
              <a:t>theme: </a:t>
            </a:r>
          </a:p>
          <a:p>
            <a:pPr marL="609600" indent="-609600">
              <a:buNone/>
            </a:pPr>
            <a:endParaRPr lang="en-US" sz="2400" dirty="0" smtClean="0">
              <a:solidFill>
                <a:schemeClr val="tx1"/>
              </a:solidFill>
              <a:latin typeface="+mn-lt"/>
              <a:ea typeface="+mn-ea"/>
              <a:cs typeface="+mn-cs"/>
            </a:endParaRPr>
          </a:p>
          <a:p>
            <a:pPr marL="609600" indent="-609600">
              <a:buNone/>
            </a:pPr>
            <a:r>
              <a:rPr lang="en-US" sz="2400" dirty="0" smtClean="0"/>
              <a:t>     </a:t>
            </a:r>
            <a:r>
              <a:rPr lang="en-US" sz="2400" dirty="0" smtClean="0">
                <a:solidFill>
                  <a:srgbClr val="CE4D74"/>
                </a:solidFill>
                <a:latin typeface="+mn-lt"/>
                <a:ea typeface="+mn-ea"/>
                <a:cs typeface="+mn-cs"/>
              </a:rPr>
              <a:t>1</a:t>
            </a:r>
            <a:r>
              <a:rPr lang="en-US" sz="2400" dirty="0" smtClean="0">
                <a:solidFill>
                  <a:schemeClr val="tx1"/>
                </a:solidFill>
                <a:latin typeface="+mn-lt"/>
                <a:ea typeface="+mn-ea"/>
                <a:cs typeface="+mn-cs"/>
              </a:rPr>
              <a:t>. Populations </a:t>
            </a:r>
            <a:r>
              <a:rPr lang="en-US" sz="2400" dirty="0">
                <a:solidFill>
                  <a:schemeClr val="tx1"/>
                </a:solidFill>
                <a:latin typeface="+mn-lt"/>
                <a:ea typeface="+mn-ea"/>
                <a:cs typeface="+mn-cs"/>
              </a:rPr>
              <a:t>in transition</a:t>
            </a:r>
            <a:r>
              <a:rPr lang="en-US" sz="2400" dirty="0" smtClean="0">
                <a:solidFill>
                  <a:schemeClr val="tx1"/>
                </a:solidFill>
                <a:latin typeface="+mn-lt"/>
                <a:ea typeface="+mn-ea"/>
                <a:cs typeface="+mn-cs"/>
              </a:rPr>
              <a:t> </a:t>
            </a:r>
          </a:p>
          <a:p>
            <a:pPr marL="609600" indent="-609600">
              <a:buNone/>
            </a:pPr>
            <a:r>
              <a:rPr lang="en-US" sz="2400" dirty="0" smtClean="0"/>
              <a:t>     </a:t>
            </a:r>
            <a:r>
              <a:rPr lang="en-US" sz="2400" dirty="0" smtClean="0">
                <a:solidFill>
                  <a:srgbClr val="CE4D74"/>
                </a:solidFill>
                <a:latin typeface="+mn-lt"/>
                <a:ea typeface="+mn-ea"/>
                <a:cs typeface="+mn-cs"/>
              </a:rPr>
              <a:t>2</a:t>
            </a:r>
            <a:r>
              <a:rPr lang="en-US" sz="2400" dirty="0" smtClean="0">
                <a:solidFill>
                  <a:schemeClr val="tx1"/>
                </a:solidFill>
                <a:latin typeface="+mn-lt"/>
                <a:ea typeface="+mn-ea"/>
                <a:cs typeface="+mn-cs"/>
              </a:rPr>
              <a:t>. </a:t>
            </a:r>
            <a:r>
              <a:rPr lang="en-US" sz="2400" dirty="0">
                <a:solidFill>
                  <a:schemeClr val="tx1"/>
                </a:solidFill>
                <a:latin typeface="+mn-lt"/>
                <a:ea typeface="+mn-ea"/>
                <a:cs typeface="+mn-cs"/>
              </a:rPr>
              <a:t>Disparities in wealth and development</a:t>
            </a:r>
            <a:r>
              <a:rPr lang="en-US" sz="2400" dirty="0" smtClean="0">
                <a:solidFill>
                  <a:schemeClr val="tx1"/>
                </a:solidFill>
                <a:latin typeface="+mn-lt"/>
                <a:ea typeface="+mn-ea"/>
                <a:cs typeface="+mn-cs"/>
              </a:rPr>
              <a:t> </a:t>
            </a:r>
          </a:p>
          <a:p>
            <a:pPr marL="609600" indent="-609600">
              <a:buNone/>
            </a:pPr>
            <a:r>
              <a:rPr lang="en-US" sz="2400" dirty="0" smtClean="0"/>
              <a:t>     </a:t>
            </a:r>
            <a:r>
              <a:rPr lang="en-US" sz="2400" dirty="0" smtClean="0">
                <a:solidFill>
                  <a:srgbClr val="CE4D74"/>
                </a:solidFill>
                <a:latin typeface="+mn-lt"/>
                <a:ea typeface="+mn-ea"/>
                <a:cs typeface="+mn-cs"/>
              </a:rPr>
              <a:t>3</a:t>
            </a:r>
            <a:r>
              <a:rPr lang="en-US" sz="2400" dirty="0" smtClean="0">
                <a:solidFill>
                  <a:schemeClr val="tx1"/>
                </a:solidFill>
                <a:latin typeface="+mn-lt"/>
                <a:ea typeface="+mn-ea"/>
                <a:cs typeface="+mn-cs"/>
              </a:rPr>
              <a:t>. </a:t>
            </a:r>
            <a:r>
              <a:rPr lang="en-US" sz="2400" dirty="0">
                <a:solidFill>
                  <a:schemeClr val="tx1"/>
                </a:solidFill>
                <a:latin typeface="+mn-lt"/>
                <a:ea typeface="+mn-ea"/>
                <a:cs typeface="+mn-cs"/>
              </a:rPr>
              <a:t>Patterns in environmental quality and</a:t>
            </a:r>
            <a:r>
              <a:rPr lang="en-US" sz="2400" dirty="0" smtClean="0">
                <a:solidFill>
                  <a:schemeClr val="tx1"/>
                </a:solidFill>
                <a:latin typeface="+mn-lt"/>
                <a:ea typeface="+mn-ea"/>
                <a:cs typeface="+mn-cs"/>
              </a:rPr>
              <a:t> sustainability </a:t>
            </a:r>
          </a:p>
          <a:p>
            <a:pPr marL="609600" indent="-609600">
              <a:buNone/>
            </a:pPr>
            <a:r>
              <a:rPr lang="en-US" sz="2400" dirty="0" smtClean="0"/>
              <a:t>     </a:t>
            </a:r>
            <a:r>
              <a:rPr lang="en-US" sz="2400" dirty="0" smtClean="0">
                <a:solidFill>
                  <a:srgbClr val="CE4D74"/>
                </a:solidFill>
                <a:latin typeface="+mn-lt"/>
                <a:ea typeface="+mn-ea"/>
                <a:cs typeface="+mn-cs"/>
              </a:rPr>
              <a:t>4</a:t>
            </a:r>
            <a:r>
              <a:rPr lang="en-US" sz="2400" dirty="0" smtClean="0">
                <a:solidFill>
                  <a:schemeClr val="tx1"/>
                </a:solidFill>
                <a:latin typeface="+mn-lt"/>
                <a:ea typeface="+mn-ea"/>
                <a:cs typeface="+mn-cs"/>
              </a:rPr>
              <a:t>. </a:t>
            </a:r>
            <a:r>
              <a:rPr lang="en-US" sz="2400" dirty="0">
                <a:solidFill>
                  <a:schemeClr val="tx1"/>
                </a:solidFill>
                <a:latin typeface="+mn-lt"/>
                <a:ea typeface="+mn-ea"/>
                <a:cs typeface="+mn-cs"/>
              </a:rPr>
              <a:t>Patterns in resource consumption</a:t>
            </a:r>
            <a:r>
              <a:rPr lang="en-US" sz="2400" dirty="0" smtClean="0">
                <a:solidFill>
                  <a:schemeClr val="tx1"/>
                </a:solidFill>
                <a:latin typeface="+mn-lt"/>
                <a:ea typeface="+mn-ea"/>
                <a:cs typeface="+mn-cs"/>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152400"/>
            <a:ext cx="7772400" cy="1143000"/>
          </a:xfrm>
        </p:spPr>
        <p:txBody>
          <a:bodyPr/>
          <a:lstStyle/>
          <a:p>
            <a:pPr marL="838200" indent="-838200" algn="ctr">
              <a:buFont typeface="Arial" pitchFamily="-106" charset="0"/>
              <a:buNone/>
            </a:pPr>
            <a:r>
              <a:rPr lang="en-US" dirty="0">
                <a:solidFill>
                  <a:srgbClr val="CE4D74"/>
                </a:solidFill>
                <a:latin typeface="Arial" pitchFamily="-106" charset="0"/>
              </a:rPr>
              <a:t/>
            </a:r>
            <a:br>
              <a:rPr lang="en-US" dirty="0">
                <a:solidFill>
                  <a:srgbClr val="CE4D74"/>
                </a:solidFill>
                <a:latin typeface="Arial" pitchFamily="-106" charset="0"/>
              </a:rPr>
            </a:br>
            <a:r>
              <a:rPr lang="en-US" dirty="0">
                <a:solidFill>
                  <a:srgbClr val="CE4D74"/>
                </a:solidFill>
                <a:latin typeface="Arial" pitchFamily="-106" charset="0"/>
              </a:rPr>
              <a:t>Optional </a:t>
            </a:r>
            <a:r>
              <a:rPr lang="en-US" dirty="0" smtClean="0">
                <a:solidFill>
                  <a:srgbClr val="CE4D74"/>
                </a:solidFill>
                <a:latin typeface="Arial" pitchFamily="-106" charset="0"/>
              </a:rPr>
              <a:t>themes SL</a:t>
            </a:r>
            <a:endParaRPr lang="en-US" dirty="0"/>
          </a:p>
        </p:txBody>
      </p:sp>
      <p:sp>
        <p:nvSpPr>
          <p:cNvPr id="9219" name="Rectangle 3"/>
          <p:cNvSpPr>
            <a:spLocks noGrp="1" noChangeArrowheads="1"/>
          </p:cNvSpPr>
          <p:nvPr>
            <p:ph type="body" idx="1"/>
          </p:nvPr>
        </p:nvSpPr>
        <p:spPr>
          <a:xfrm>
            <a:off x="304800" y="1752600"/>
            <a:ext cx="7772400" cy="4114800"/>
          </a:xfrm>
        </p:spPr>
        <p:txBody>
          <a:bodyPr/>
          <a:lstStyle/>
          <a:p>
            <a:pPr marL="609600" indent="-609600">
              <a:lnSpc>
                <a:spcPct val="80000"/>
              </a:lnSpc>
              <a:buFont typeface="Arial" pitchFamily="-106" charset="0"/>
              <a:buAutoNum type="arabicPeriod"/>
            </a:pPr>
            <a:r>
              <a:rPr lang="en-US" sz="2800" dirty="0">
                <a:solidFill>
                  <a:schemeClr val="tx1"/>
                </a:solidFill>
                <a:latin typeface="+mn-lt"/>
                <a:ea typeface="+mn-ea"/>
                <a:cs typeface="+mn-cs"/>
              </a:rPr>
              <a:t>Leisure,</a:t>
            </a:r>
            <a:r>
              <a:rPr lang="en-US" sz="2800" dirty="0" smtClean="0">
                <a:solidFill>
                  <a:schemeClr val="tx1"/>
                </a:solidFill>
                <a:latin typeface="+mn-lt"/>
                <a:ea typeface="+mn-ea"/>
                <a:cs typeface="+mn-cs"/>
              </a:rPr>
              <a:t> Sport </a:t>
            </a:r>
            <a:r>
              <a:rPr lang="en-US" sz="2800" dirty="0">
                <a:solidFill>
                  <a:schemeClr val="tx1"/>
                </a:solidFill>
                <a:latin typeface="+mn-lt"/>
                <a:ea typeface="+mn-ea"/>
                <a:cs typeface="+mn-cs"/>
              </a:rPr>
              <a:t>and</a:t>
            </a:r>
            <a:r>
              <a:rPr lang="en-US" sz="2800" dirty="0" smtClean="0">
                <a:solidFill>
                  <a:schemeClr val="tx1"/>
                </a:solidFill>
                <a:latin typeface="+mn-lt"/>
                <a:ea typeface="+mn-ea"/>
                <a:cs typeface="+mn-cs"/>
              </a:rPr>
              <a:t> Tourism</a:t>
            </a:r>
            <a:endParaRPr lang="en-US" sz="2800" dirty="0" smtClean="0"/>
          </a:p>
          <a:p>
            <a:pPr marL="609600" indent="-609600">
              <a:lnSpc>
                <a:spcPct val="80000"/>
              </a:lnSpc>
              <a:buFont typeface="Arial" pitchFamily="-106" charset="0"/>
              <a:buAutoNum type="arabicPeriod"/>
            </a:pPr>
            <a:endParaRPr lang="en-US" sz="2800" dirty="0"/>
          </a:p>
          <a:p>
            <a:pPr marL="609600" indent="-609600">
              <a:lnSpc>
                <a:spcPct val="80000"/>
              </a:lnSpc>
              <a:buFont typeface="Arial" pitchFamily="-106" charset="0"/>
              <a:buAutoNum type="arabicPeriod"/>
            </a:pPr>
            <a:endParaRPr lang="en-US" sz="2800" dirty="0"/>
          </a:p>
          <a:p>
            <a:pPr marL="609600" indent="-609600">
              <a:lnSpc>
                <a:spcPct val="80000"/>
              </a:lnSpc>
              <a:buFont typeface="Arial" pitchFamily="-106" charset="0"/>
              <a:buAutoNum type="arabicPeriod"/>
            </a:pPr>
            <a:endParaRPr lang="en-US" sz="2800" dirty="0"/>
          </a:p>
          <a:p>
            <a:pPr marL="609600" indent="-609600">
              <a:lnSpc>
                <a:spcPct val="80000"/>
              </a:lnSpc>
              <a:buFont typeface="Arial" pitchFamily="-106" charset="0"/>
              <a:buAutoNum type="arabicPeriod"/>
            </a:pPr>
            <a:endParaRPr lang="en-US" sz="2800" dirty="0"/>
          </a:p>
          <a:p>
            <a:pPr marL="609600" indent="-609600">
              <a:lnSpc>
                <a:spcPct val="80000"/>
              </a:lnSpc>
              <a:buFont typeface="Arial" pitchFamily="-106" charset="0"/>
              <a:buAutoNum type="arabicPeriod"/>
            </a:pPr>
            <a:endParaRPr lang="en-US" sz="2800" dirty="0" smtClean="0"/>
          </a:p>
          <a:p>
            <a:pPr marL="609600" indent="-609600">
              <a:lnSpc>
                <a:spcPct val="80000"/>
              </a:lnSpc>
              <a:buFont typeface="Arial" pitchFamily="-106" charset="0"/>
              <a:buAutoNum type="arabicPeriod"/>
            </a:pPr>
            <a:r>
              <a:rPr lang="en-US" sz="2800" dirty="0">
                <a:solidFill>
                  <a:schemeClr val="tx1"/>
                </a:solidFill>
                <a:latin typeface="+mn-lt"/>
                <a:ea typeface="+mn-ea"/>
                <a:cs typeface="+mn-cs"/>
              </a:rPr>
              <a:t>The</a:t>
            </a:r>
            <a:r>
              <a:rPr lang="en-US" sz="2800" dirty="0" smtClean="0">
                <a:solidFill>
                  <a:schemeClr val="tx1"/>
                </a:solidFill>
                <a:latin typeface="+mn-lt"/>
                <a:ea typeface="+mn-ea"/>
                <a:cs typeface="+mn-cs"/>
              </a:rPr>
              <a:t> Geography </a:t>
            </a:r>
            <a:r>
              <a:rPr lang="en-US" sz="2800" dirty="0">
                <a:solidFill>
                  <a:schemeClr val="tx1"/>
                </a:solidFill>
                <a:latin typeface="+mn-lt"/>
                <a:ea typeface="+mn-ea"/>
                <a:cs typeface="+mn-cs"/>
              </a:rPr>
              <a:t>of</a:t>
            </a:r>
            <a:r>
              <a:rPr lang="en-US" sz="2800" dirty="0" smtClean="0">
                <a:solidFill>
                  <a:schemeClr val="tx1"/>
                </a:solidFill>
                <a:latin typeface="+mn-lt"/>
                <a:ea typeface="+mn-ea"/>
                <a:cs typeface="+mn-cs"/>
              </a:rPr>
              <a:t> </a:t>
            </a:r>
          </a:p>
          <a:p>
            <a:pPr marL="609600" indent="-609600">
              <a:lnSpc>
                <a:spcPct val="80000"/>
              </a:lnSpc>
              <a:buNone/>
            </a:pPr>
            <a:r>
              <a:rPr lang="en-US" sz="2800" dirty="0" smtClean="0">
                <a:solidFill>
                  <a:schemeClr val="tx1"/>
                </a:solidFill>
                <a:latin typeface="+mn-lt"/>
                <a:ea typeface="+mn-ea"/>
                <a:cs typeface="+mn-cs"/>
              </a:rPr>
              <a:t>       Food </a:t>
            </a:r>
            <a:r>
              <a:rPr lang="en-US" sz="2800" dirty="0">
                <a:solidFill>
                  <a:schemeClr val="tx1"/>
                </a:solidFill>
                <a:latin typeface="+mn-lt"/>
                <a:ea typeface="+mn-ea"/>
                <a:cs typeface="+mn-cs"/>
              </a:rPr>
              <a:t>and</a:t>
            </a:r>
            <a:r>
              <a:rPr lang="en-US" sz="2800" dirty="0" smtClean="0">
                <a:solidFill>
                  <a:schemeClr val="tx1"/>
                </a:solidFill>
                <a:latin typeface="+mn-lt"/>
                <a:ea typeface="+mn-ea"/>
                <a:cs typeface="+mn-cs"/>
              </a:rPr>
              <a:t> </a:t>
            </a:r>
            <a:r>
              <a:rPr lang="en-US" sz="2800" dirty="0"/>
              <a:t>H</a:t>
            </a:r>
            <a:r>
              <a:rPr lang="en-US" sz="2800" dirty="0" smtClean="0">
                <a:solidFill>
                  <a:schemeClr val="tx1"/>
                </a:solidFill>
                <a:latin typeface="+mn-lt"/>
                <a:ea typeface="+mn-ea"/>
                <a:cs typeface="+mn-cs"/>
              </a:rPr>
              <a:t>ealth</a:t>
            </a:r>
            <a:endParaRPr lang="en-US" sz="2800" dirty="0" smtClean="0"/>
          </a:p>
          <a:p>
            <a:pPr marL="609600" indent="-609600">
              <a:lnSpc>
                <a:spcPct val="80000"/>
              </a:lnSpc>
              <a:buFont typeface="Arial" pitchFamily="-106" charset="0"/>
              <a:buNone/>
            </a:pPr>
            <a:endParaRPr lang="en-US" sz="2800" dirty="0"/>
          </a:p>
          <a:p>
            <a:pPr marL="609600" indent="-609600">
              <a:lnSpc>
                <a:spcPct val="80000"/>
              </a:lnSpc>
              <a:buFont typeface="Arial" pitchFamily="-106" charset="0"/>
              <a:buNone/>
            </a:pPr>
            <a:endParaRPr lang="en-US" sz="2800" dirty="0"/>
          </a:p>
        </p:txBody>
      </p:sp>
      <p:pic>
        <p:nvPicPr>
          <p:cNvPr id="8" name="Picture 7"/>
          <p:cNvPicPr>
            <a:picLocks noChangeAspect="1"/>
          </p:cNvPicPr>
          <p:nvPr/>
        </p:nvPicPr>
        <p:blipFill>
          <a:blip r:embed="rId3"/>
          <a:stretch>
            <a:fillRect/>
          </a:stretch>
        </p:blipFill>
        <p:spPr>
          <a:xfrm>
            <a:off x="6172200" y="1362075"/>
            <a:ext cx="2971800" cy="2600325"/>
          </a:xfrm>
          <a:prstGeom prst="rect">
            <a:avLst/>
          </a:prstGeom>
        </p:spPr>
      </p:pic>
      <p:pic>
        <p:nvPicPr>
          <p:cNvPr id="9" name="Picture 8"/>
          <p:cNvPicPr>
            <a:picLocks noChangeAspect="1"/>
          </p:cNvPicPr>
          <p:nvPr/>
        </p:nvPicPr>
        <p:blipFill>
          <a:blip r:embed="rId4"/>
          <a:stretch>
            <a:fillRect/>
          </a:stretch>
        </p:blipFill>
        <p:spPr>
          <a:xfrm>
            <a:off x="3962400" y="3200400"/>
            <a:ext cx="2110946" cy="312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CE4D74"/>
                </a:solidFill>
                <a:latin typeface="+mn-lt"/>
              </a:rPr>
              <a:t>HL = SL +</a:t>
            </a:r>
            <a:endParaRPr lang="en-US" dirty="0">
              <a:solidFill>
                <a:srgbClr val="CE4D74"/>
              </a:solidFill>
              <a:latin typeface="+mn-lt"/>
            </a:endParaRPr>
          </a:p>
        </p:txBody>
      </p:sp>
      <p:sp>
        <p:nvSpPr>
          <p:cNvPr id="3" name="Content Placeholder 2"/>
          <p:cNvSpPr>
            <a:spLocks noGrp="1"/>
          </p:cNvSpPr>
          <p:nvPr>
            <p:ph idx="1"/>
          </p:nvPr>
        </p:nvSpPr>
        <p:spPr>
          <a:xfrm>
            <a:off x="685800" y="1600200"/>
            <a:ext cx="7772400" cy="4343400"/>
          </a:xfrm>
        </p:spPr>
        <p:txBody>
          <a:bodyPr/>
          <a:lstStyle/>
          <a:p>
            <a:pPr>
              <a:buNone/>
            </a:pPr>
            <a:r>
              <a:rPr lang="en-US" dirty="0" smtClean="0"/>
              <a:t>   Optional Theme: </a:t>
            </a:r>
            <a:r>
              <a:rPr lang="en-US" dirty="0">
                <a:solidFill>
                  <a:schemeClr val="tx1"/>
                </a:solidFill>
                <a:latin typeface="+mn-lt"/>
                <a:ea typeface="+mn-ea"/>
                <a:cs typeface="+mn-cs"/>
              </a:rPr>
              <a:t>Hazards and</a:t>
            </a:r>
            <a:r>
              <a:rPr lang="en-US" dirty="0" smtClean="0">
                <a:solidFill>
                  <a:schemeClr val="tx1"/>
                </a:solidFill>
                <a:latin typeface="+mn-lt"/>
                <a:ea typeface="+mn-ea"/>
                <a:cs typeface="+mn-cs"/>
              </a:rPr>
              <a:t> </a:t>
            </a:r>
            <a:r>
              <a:rPr lang="en-US" dirty="0"/>
              <a:t>D</a:t>
            </a:r>
            <a:r>
              <a:rPr lang="en-US" dirty="0" smtClean="0">
                <a:solidFill>
                  <a:schemeClr val="tx1"/>
                </a:solidFill>
                <a:latin typeface="+mn-lt"/>
                <a:ea typeface="+mn-ea"/>
                <a:cs typeface="+mn-cs"/>
              </a:rPr>
              <a:t>isasters </a:t>
            </a:r>
            <a:r>
              <a:rPr lang="en-US" dirty="0"/>
              <a:t>R</a:t>
            </a:r>
            <a:r>
              <a:rPr lang="en-US" dirty="0" smtClean="0">
                <a:solidFill>
                  <a:schemeClr val="tx1"/>
                </a:solidFill>
                <a:latin typeface="+mn-lt"/>
                <a:ea typeface="+mn-ea"/>
                <a:cs typeface="+mn-cs"/>
              </a:rPr>
              <a:t>isk </a:t>
            </a:r>
            <a:r>
              <a:rPr lang="en-US" dirty="0"/>
              <a:t>A</a:t>
            </a:r>
            <a:r>
              <a:rPr lang="en-US" dirty="0" smtClean="0">
                <a:solidFill>
                  <a:schemeClr val="tx1"/>
                </a:solidFill>
                <a:latin typeface="+mn-lt"/>
                <a:ea typeface="+mn-ea"/>
                <a:cs typeface="+mn-cs"/>
              </a:rPr>
              <a:t>ssessment </a:t>
            </a:r>
            <a:r>
              <a:rPr lang="en-US" dirty="0">
                <a:solidFill>
                  <a:schemeClr val="tx1"/>
                </a:solidFill>
                <a:latin typeface="+mn-lt"/>
                <a:ea typeface="+mn-ea"/>
                <a:cs typeface="+mn-cs"/>
              </a:rPr>
              <a:t>and</a:t>
            </a:r>
            <a:r>
              <a:rPr lang="en-US" dirty="0" smtClean="0">
                <a:solidFill>
                  <a:schemeClr val="tx1"/>
                </a:solidFill>
                <a:latin typeface="+mn-lt"/>
                <a:ea typeface="+mn-ea"/>
                <a:cs typeface="+mn-cs"/>
              </a:rPr>
              <a:t> </a:t>
            </a:r>
            <a:r>
              <a:rPr lang="en-US" dirty="0"/>
              <a:t>R</a:t>
            </a:r>
            <a:r>
              <a:rPr lang="en-US" dirty="0" smtClean="0">
                <a:solidFill>
                  <a:schemeClr val="tx1"/>
                </a:solidFill>
                <a:latin typeface="+mn-lt"/>
                <a:ea typeface="+mn-ea"/>
                <a:cs typeface="+mn-cs"/>
              </a:rPr>
              <a:t>esponse </a:t>
            </a:r>
          </a:p>
          <a:p>
            <a:pPr>
              <a:buNone/>
            </a:pPr>
            <a:endParaRPr lang="en-US" dirty="0" smtClean="0"/>
          </a:p>
          <a:p>
            <a:pPr>
              <a:buNone/>
            </a:pPr>
            <a:endParaRPr lang="en-US" dirty="0" smtClean="0"/>
          </a:p>
          <a:p>
            <a:pPr>
              <a:buNone/>
            </a:pPr>
            <a:r>
              <a:rPr lang="en-US" dirty="0" smtClean="0">
                <a:solidFill>
                  <a:schemeClr val="tx1"/>
                </a:solidFill>
                <a:latin typeface="+mn-lt"/>
                <a:ea typeface="+mn-ea"/>
                <a:cs typeface="+mn-cs"/>
              </a:rPr>
              <a:t>    Part </a:t>
            </a:r>
            <a:r>
              <a:rPr lang="en-US" dirty="0">
                <a:solidFill>
                  <a:schemeClr val="tx1"/>
                </a:solidFill>
                <a:latin typeface="+mn-lt"/>
                <a:ea typeface="+mn-ea"/>
                <a:cs typeface="+mn-cs"/>
              </a:rPr>
              <a:t>3: HL</a:t>
            </a:r>
            <a:r>
              <a:rPr lang="en-US" dirty="0" smtClean="0">
                <a:solidFill>
                  <a:schemeClr val="tx1"/>
                </a:solidFill>
                <a:latin typeface="+mn-lt"/>
                <a:ea typeface="+mn-ea"/>
                <a:cs typeface="+mn-cs"/>
              </a:rPr>
              <a:t> Extension:</a:t>
            </a:r>
          </a:p>
          <a:p>
            <a:pPr>
              <a:buNone/>
            </a:pPr>
            <a:r>
              <a:rPr lang="en-US" dirty="0" smtClean="0"/>
              <a:t>                </a:t>
            </a:r>
            <a:r>
              <a:rPr lang="en-US" dirty="0" smtClean="0">
                <a:solidFill>
                  <a:schemeClr val="tx1"/>
                </a:solidFill>
                <a:latin typeface="+mn-lt"/>
                <a:ea typeface="+mn-ea"/>
                <a:cs typeface="+mn-cs"/>
              </a:rPr>
              <a:t>Global </a:t>
            </a:r>
            <a:r>
              <a:rPr lang="en-US" dirty="0">
                <a:solidFill>
                  <a:schemeClr val="tx1"/>
                </a:solidFill>
                <a:latin typeface="+mn-lt"/>
                <a:ea typeface="+mn-ea"/>
                <a:cs typeface="+mn-cs"/>
              </a:rPr>
              <a:t>interactions</a:t>
            </a:r>
            <a:endParaRPr lang="en-US" dirty="0"/>
          </a:p>
        </p:txBody>
      </p:sp>
      <p:pic>
        <p:nvPicPr>
          <p:cNvPr id="4" name="Picture 3"/>
          <p:cNvPicPr>
            <a:picLocks noChangeAspect="1"/>
          </p:cNvPicPr>
          <p:nvPr/>
        </p:nvPicPr>
        <p:blipFill>
          <a:blip r:embed="rId2"/>
          <a:stretch>
            <a:fillRect/>
          </a:stretch>
        </p:blipFill>
        <p:spPr>
          <a:xfrm>
            <a:off x="6769274" y="2590800"/>
            <a:ext cx="2374726" cy="3467100"/>
          </a:xfrm>
          <a:prstGeom prst="rect">
            <a:avLst/>
          </a:prstGeom>
        </p:spPr>
      </p:pic>
      <p:pic>
        <p:nvPicPr>
          <p:cNvPr id="5" name="Picture 4"/>
          <p:cNvPicPr>
            <a:picLocks noChangeAspect="1"/>
          </p:cNvPicPr>
          <p:nvPr/>
        </p:nvPicPr>
        <p:blipFill>
          <a:blip r:embed="rId3"/>
          <a:stretch>
            <a:fillRect/>
          </a:stretch>
        </p:blipFill>
        <p:spPr>
          <a:xfrm>
            <a:off x="1219200" y="4648200"/>
            <a:ext cx="4800600" cy="200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r>
              <a:rPr lang="en-US" dirty="0">
                <a:solidFill>
                  <a:srgbClr val="CE4D74"/>
                </a:solidFill>
                <a:latin typeface="Arial" pitchFamily="-106" charset="0"/>
              </a:rPr>
              <a:t>ASSESSMENT </a:t>
            </a:r>
            <a:r>
              <a:rPr lang="en-US" dirty="0" smtClean="0">
                <a:solidFill>
                  <a:srgbClr val="CE4D74"/>
                </a:solidFill>
                <a:latin typeface="Arial" pitchFamily="-106" charset="0"/>
              </a:rPr>
              <a:t>OUTLINE SL</a:t>
            </a:r>
            <a:endParaRPr lang="en-US" dirty="0"/>
          </a:p>
        </p:txBody>
      </p:sp>
      <p:sp>
        <p:nvSpPr>
          <p:cNvPr id="11267" name="Rectangle 3"/>
          <p:cNvSpPr>
            <a:spLocks noGrp="1" noChangeArrowheads="1"/>
          </p:cNvSpPr>
          <p:nvPr>
            <p:ph type="body" idx="1"/>
          </p:nvPr>
        </p:nvSpPr>
        <p:spPr>
          <a:xfrm>
            <a:off x="685800" y="2209800"/>
            <a:ext cx="7772400" cy="4114800"/>
          </a:xfrm>
        </p:spPr>
        <p:txBody>
          <a:bodyPr/>
          <a:lstStyle/>
          <a:p>
            <a:r>
              <a:rPr lang="en-US" dirty="0"/>
              <a:t>External assessment   </a:t>
            </a:r>
            <a:r>
              <a:rPr lang="en-US" dirty="0" smtClean="0"/>
              <a:t> 75%</a:t>
            </a:r>
            <a:endParaRPr lang="en-US" dirty="0"/>
          </a:p>
          <a:p>
            <a:pPr>
              <a:buFont typeface="Wingdings" pitchFamily="-106" charset="2"/>
              <a:buNone/>
            </a:pPr>
            <a:endParaRPr lang="en-US" dirty="0"/>
          </a:p>
          <a:p>
            <a:r>
              <a:rPr lang="en-US" dirty="0"/>
              <a:t>Internal assessment     </a:t>
            </a:r>
            <a:r>
              <a:rPr lang="en-US" dirty="0" smtClean="0"/>
              <a:t>25%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theme1.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2004:Templates:Presentations:Designs:Calm</Template>
  <TotalTime>222</TotalTime>
  <Words>889</Words>
  <Application>Microsoft Macintosh PowerPoint</Application>
  <PresentationFormat>On-screen Show (4:3)</PresentationFormat>
  <Paragraphs>119</Paragraphs>
  <Slides>19</Slides>
  <Notes>14</Notes>
  <HiddenSlides>0</HiddenSlides>
  <MMClips>0</MMClips>
  <ScaleCrop>false</ScaleCrop>
  <HeadingPairs>
    <vt:vector size="6" baseType="variant">
      <vt:variant>
        <vt:lpstr>Fonts Used</vt:lpstr>
      </vt:variant>
      <vt:variant>
        <vt:i4>7</vt:i4>
      </vt:variant>
      <vt:variant>
        <vt:lpstr>Design Template</vt:lpstr>
      </vt:variant>
      <vt:variant>
        <vt:i4>1</vt:i4>
      </vt:variant>
      <vt:variant>
        <vt:lpstr>Slide Titles</vt:lpstr>
      </vt:variant>
      <vt:variant>
        <vt:i4>19</vt:i4>
      </vt:variant>
    </vt:vector>
  </HeadingPairs>
  <TitlesOfParts>
    <vt:vector size="27" baseType="lpstr">
      <vt:lpstr>Arial</vt:lpstr>
      <vt:lpstr>ＭＳ Ｐゴシック</vt:lpstr>
      <vt:lpstr>Arial</vt:lpstr>
      <vt:lpstr>Arial</vt:lpstr>
      <vt:lpstr>Arial</vt:lpstr>
      <vt:lpstr>Times New Roman</vt:lpstr>
      <vt:lpstr>Wingdings</vt:lpstr>
      <vt:lpstr>Calm</vt:lpstr>
      <vt:lpstr>DIPLOMA PROGRAMME</vt:lpstr>
      <vt:lpstr>   “There has never been a      greater need for young   people to study Geography” </vt:lpstr>
      <vt:lpstr>Standard Level  </vt:lpstr>
      <vt:lpstr>Higher Level</vt:lpstr>
      <vt:lpstr>Geographical skills</vt:lpstr>
      <vt:lpstr>Core theme</vt:lpstr>
      <vt:lpstr> Optional themes SL</vt:lpstr>
      <vt:lpstr>HL = SL +</vt:lpstr>
      <vt:lpstr>ASSESSMENT OUTLINE SL</vt:lpstr>
      <vt:lpstr>ASSESSMENT OUTLINE HL</vt:lpstr>
      <vt:lpstr> External Assessment SL </vt:lpstr>
      <vt:lpstr>External Assessment HL </vt:lpstr>
      <vt:lpstr>(HL only)</vt:lpstr>
      <vt:lpstr>Internal Assessment</vt:lpstr>
      <vt:lpstr>Population growth</vt:lpstr>
      <vt:lpstr>Thomas Robert Malthus (1766-1834)</vt:lpstr>
      <vt:lpstr>Slide 17</vt:lpstr>
      <vt:lpstr>          The Malthusian doctrine, as stated in "Essay on the Principle of Population," was expressed as follows: "population increases in a geometric ratio (1, 2, 4, 8), while the means of subsistence increases in an arithmetic ratio (1, 2, 3, 4)”."Well, that seems plain enough, and perfectly understandable -- if there are too many people and not enough food, then, certainly, there are going to be problems.   </vt:lpstr>
      <vt:lpstr>             Malthus developed his theory, at least to this extent: that left alone, no matter all the problems short of world wide catastrophe, humankind will survive, as, nature has a natural way to cut population levels: "crime, disease, war, and vice," being, the necessary checks on population." This proposition, as was made by Malthus in 1798, was to cause quite a public stir, then, and yet today.                                                                                                                                                                                                                               Peter Landry  Malthus had a strong influence on Charles Darwin in his evolutionary thought, in that he was the first to realize that population growth and surpluses were kept in check by mortality.</vt:lpstr>
    </vt:vector>
  </TitlesOfParts>
  <Company>Christine Evensen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 PROGRAMME</dc:title>
  <dc:creator>Christine Evensen</dc:creator>
  <cp:lastModifiedBy>Christine Evensen</cp:lastModifiedBy>
  <cp:revision>16</cp:revision>
  <dcterms:created xsi:type="dcterms:W3CDTF">2010-08-23T20:18:12Z</dcterms:created>
  <dcterms:modified xsi:type="dcterms:W3CDTF">2010-08-23T21:59:48Z</dcterms:modified>
</cp:coreProperties>
</file>