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24"/>
  </p:notesMasterIdLst>
  <p:sldIdLst>
    <p:sldId id="256" r:id="rId2"/>
    <p:sldId id="277" r:id="rId3"/>
    <p:sldId id="259" r:id="rId4"/>
    <p:sldId id="257" r:id="rId5"/>
    <p:sldId id="258" r:id="rId6"/>
    <p:sldId id="260" r:id="rId7"/>
    <p:sldId id="261" r:id="rId8"/>
    <p:sldId id="262" r:id="rId9"/>
    <p:sldId id="276" r:id="rId10"/>
    <p:sldId id="263" r:id="rId11"/>
    <p:sldId id="264" r:id="rId12"/>
    <p:sldId id="265" r:id="rId13"/>
    <p:sldId id="266" r:id="rId14"/>
    <p:sldId id="278" r:id="rId15"/>
    <p:sldId id="267" r:id="rId16"/>
    <p:sldId id="268" r:id="rId17"/>
    <p:sldId id="271" r:id="rId18"/>
    <p:sldId id="269" r:id="rId19"/>
    <p:sldId id="272" r:id="rId20"/>
    <p:sldId id="273" r:id="rId21"/>
    <p:sldId id="274" r:id="rId22"/>
    <p:sldId id="275"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C74"/>
    <a:srgbClr val="2D1F7E"/>
    <a:srgbClr val="262084"/>
    <a:srgbClr val="F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73" d="100"/>
          <a:sy n="73" d="100"/>
        </p:scale>
        <p:origin x="-4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843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9E02BDE-4CC8-4433-A497-72DEFF56B21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B419E6-3DF5-4629-827F-96C8D15F1C99}" type="slidenum">
              <a:rPr lang="en-US"/>
              <a:pPr/>
              <a:t>1</a:t>
            </a:fld>
            <a:endParaRPr lang="en-US"/>
          </a:p>
        </p:txBody>
      </p:sp>
      <p:sp>
        <p:nvSpPr>
          <p:cNvPr id="19458" name="Rectangle 2"/>
          <p:cNvSpPr>
            <a:spLocks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24869F-79FC-437D-BE74-D5051D9B7C36}" type="slidenum">
              <a:rPr lang="en-US"/>
              <a:pPr/>
              <a:t>12</a:t>
            </a:fld>
            <a:endParaRPr lang="en-US"/>
          </a:p>
        </p:txBody>
      </p:sp>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2E0A1-F6BE-4DBC-97BF-19CB587E6B5C}" type="slidenum">
              <a:rPr lang="en-US"/>
              <a:pPr/>
              <a:t>13</a:t>
            </a:fld>
            <a:endParaRPr lang="en-US"/>
          </a:p>
        </p:txBody>
      </p:sp>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D969DE-3337-4569-BEFC-F8C01114CCB3}" type="slidenum">
              <a:rPr lang="en-US"/>
              <a:pPr/>
              <a:t>15</a:t>
            </a:fld>
            <a:endParaRPr lang="en-US"/>
          </a:p>
        </p:txBody>
      </p:sp>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5A36E-3451-455D-B809-BF1AD477BC72}" type="slidenum">
              <a:rPr lang="en-US"/>
              <a:pPr/>
              <a:t>16</a:t>
            </a:fld>
            <a:endParaRPr lang="en-US"/>
          </a:p>
        </p:txBody>
      </p:sp>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48F64-ACEB-4446-A9A2-7C919C3083E6}" type="slidenum">
              <a:rPr lang="en-US"/>
              <a:pPr/>
              <a:t>17</a:t>
            </a:fld>
            <a:endParaRPr lang="en-US"/>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79B15-8FF4-4EAE-8332-F27B9575F8E5}" type="slidenum">
              <a:rPr lang="en-US"/>
              <a:pPr/>
              <a:t>18</a:t>
            </a:fld>
            <a:endParaRPr lang="en-US"/>
          </a:p>
        </p:txBody>
      </p:sp>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D0B1C-E30B-437F-838D-53883B0ACA7A}" type="slidenum">
              <a:rPr lang="en-US"/>
              <a:pPr/>
              <a:t>19</a:t>
            </a:fld>
            <a:endParaRPr lang="en-US"/>
          </a:p>
        </p:txBody>
      </p:sp>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63B31-826E-45A0-BEE8-5E3170680BDC}" type="slidenum">
              <a:rPr lang="en-US"/>
              <a:pPr/>
              <a:t>20</a:t>
            </a:fld>
            <a:endParaRPr lang="en-US"/>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A9572-6988-436E-BD57-812821EA4700}" type="slidenum">
              <a:rPr lang="en-US"/>
              <a:pPr/>
              <a:t>21</a:t>
            </a:fld>
            <a:endParaRPr lang="en-US"/>
          </a:p>
        </p:txBody>
      </p:sp>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1E8E65-BEA8-4331-A42B-597A2E9E3A4B}" type="slidenum">
              <a:rPr lang="en-US"/>
              <a:pPr/>
              <a:t>22</a:t>
            </a:fld>
            <a:endParaRPr lang="en-US"/>
          </a:p>
        </p:txBody>
      </p:sp>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624153-1B81-4E0D-B278-EF3F51413B38}" type="slidenum">
              <a:rPr lang="en-US"/>
              <a:pPr/>
              <a:t>3</a:t>
            </a:fld>
            <a:endParaRPr lang="en-US"/>
          </a:p>
        </p:txBody>
      </p:sp>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026FB-0A53-490E-BE3F-847D9D94EEC0}" type="slidenum">
              <a:rPr lang="en-US"/>
              <a:pPr/>
              <a:t>4</a:t>
            </a:fld>
            <a:endParaRPr lang="en-US"/>
          </a:p>
        </p:txBody>
      </p:sp>
      <p:sp>
        <p:nvSpPr>
          <p:cNvPr id="21506" name="Rectangle 2"/>
          <p:cNvSpPr>
            <a:spLocks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EB128E-27BE-4BAE-B22D-376DBB4D0994}" type="slidenum">
              <a:rPr lang="en-US"/>
              <a:pPr/>
              <a:t>5</a:t>
            </a:fld>
            <a:endParaRPr lang="en-US"/>
          </a:p>
        </p:txBody>
      </p:sp>
      <p:sp>
        <p:nvSpPr>
          <p:cNvPr id="22530" name="Rectangle 2"/>
          <p:cNvSpPr>
            <a:spLocks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3C70A-5077-419A-ACE7-DA23AA320ED0}" type="slidenum">
              <a:rPr lang="en-US"/>
              <a:pPr/>
              <a:t>6</a:t>
            </a:fld>
            <a:endParaRPr lang="en-US"/>
          </a:p>
        </p:txBody>
      </p:sp>
      <p:sp>
        <p:nvSpPr>
          <p:cNvPr id="23554" name="Rectangle 2"/>
          <p:cNvSpPr>
            <a:spLocks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4EBC7-0984-4C8B-BDD5-174F5841D107}" type="slidenum">
              <a:rPr lang="en-US"/>
              <a:pPr/>
              <a:t>7</a:t>
            </a:fld>
            <a:endParaRPr lang="en-US"/>
          </a:p>
        </p:txBody>
      </p:sp>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E917C-3B72-406A-AF54-48FA9768CC0A}" type="slidenum">
              <a:rPr lang="en-US"/>
              <a:pPr/>
              <a:t>8</a:t>
            </a:fld>
            <a:endParaRPr lang="en-US"/>
          </a:p>
        </p:txBody>
      </p:sp>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A7808-3BA9-4EA4-A7D6-E93916D6A364}" type="slidenum">
              <a:rPr lang="en-US"/>
              <a:pPr/>
              <a:t>10</a:t>
            </a:fld>
            <a:endParaRPr lang="en-US"/>
          </a:p>
        </p:txBody>
      </p:sp>
      <p:sp>
        <p:nvSpPr>
          <p:cNvPr id="38914" name="Rectangle 2"/>
          <p:cNvSpPr>
            <a:spLocks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E86FBF-3D08-4F13-B65D-31ED215AB377}" type="slidenum">
              <a:rPr lang="en-US"/>
              <a:pPr/>
              <a:t>11</a:t>
            </a:fld>
            <a:endParaRPr lang="en-US"/>
          </a:p>
        </p:txBody>
      </p:sp>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2771" name="Rectangle 3"/>
          <p:cNvSpPr>
            <a:spLocks noGrp="1" noChangeArrowheads="1"/>
          </p:cNvSpPr>
          <p:nvPr>
            <p:ph type="ctrTitle"/>
          </p:nvPr>
        </p:nvSpPr>
        <p:spPr>
          <a:xfrm>
            <a:off x="685800" y="1981200"/>
            <a:ext cx="7772400" cy="1143000"/>
          </a:xfrm>
        </p:spPr>
        <p:txBody>
          <a:bodyPr/>
          <a:lstStyle>
            <a:lvl1pPr>
              <a:defRPr/>
            </a:lvl1pPr>
          </a:lstStyle>
          <a:p>
            <a:r>
              <a:rPr lang="en-US"/>
              <a:t>Click to edit Master title style</a:t>
            </a:r>
          </a:p>
        </p:txBody>
      </p:sp>
      <p:sp>
        <p:nvSpPr>
          <p:cNvPr id="32772"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32773" name="Rectangle 5"/>
          <p:cNvSpPr>
            <a:spLocks noGrp="1" noChangeArrowheads="1"/>
          </p:cNvSpPr>
          <p:nvPr>
            <p:ph type="dt" sz="half" idx="2"/>
          </p:nvPr>
        </p:nvSpPr>
        <p:spPr/>
        <p:txBody>
          <a:bodyPr/>
          <a:lstStyle>
            <a:lvl1pPr>
              <a:defRPr/>
            </a:lvl1pPr>
          </a:lstStyle>
          <a:p>
            <a:endParaRPr lang="en-US"/>
          </a:p>
        </p:txBody>
      </p:sp>
      <p:sp>
        <p:nvSpPr>
          <p:cNvPr id="32774" name="Rectangle 6"/>
          <p:cNvSpPr>
            <a:spLocks noGrp="1" noChangeArrowheads="1"/>
          </p:cNvSpPr>
          <p:nvPr>
            <p:ph type="ftr" sz="quarter" idx="3"/>
          </p:nvPr>
        </p:nvSpPr>
        <p:spPr/>
        <p:txBody>
          <a:bodyPr/>
          <a:lstStyle>
            <a:lvl1pPr>
              <a:defRPr/>
            </a:lvl1pPr>
          </a:lstStyle>
          <a:p>
            <a:endParaRPr lang="en-US"/>
          </a:p>
        </p:txBody>
      </p:sp>
      <p:sp>
        <p:nvSpPr>
          <p:cNvPr id="32775" name="Rectangle 7"/>
          <p:cNvSpPr>
            <a:spLocks noGrp="1" noChangeArrowheads="1"/>
          </p:cNvSpPr>
          <p:nvPr>
            <p:ph type="sldNum" sz="quarter" idx="4"/>
          </p:nvPr>
        </p:nvSpPr>
        <p:spPr/>
        <p:txBody>
          <a:bodyPr/>
          <a:lstStyle>
            <a:lvl1pPr>
              <a:defRPr/>
            </a:lvl1pPr>
          </a:lstStyle>
          <a:p>
            <a:fld id="{FBCF9F65-497F-4215-A3AF-C838520648C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753D34-5471-4F2F-B211-23E9D6FBDD0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59A56F-8913-4FE9-A021-142EF1AB938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9DF666-0B69-4843-92AD-63F8AFB3508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8E84E0-F2F3-49AB-90A9-058BC872CEC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E64636-0D55-459D-B4AD-EF04FE2BB06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62E44E9-36C7-41FC-A913-0714AA8B49E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E92296-AF8B-4AB9-9AE3-B321D039FE9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A6F54BE-6886-443F-A375-27F043CA333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A26734-32B3-40F5-A031-E9BE619A99A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19B155-87BF-4C74-9D54-0DF357E793F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31747" name="Rectangle 3"/>
          <p:cNvSpPr>
            <a:spLocks noGrp="1" noChangeArrowheads="1"/>
          </p:cNvSpPr>
          <p:nvPr>
            <p:ph type="title"/>
          </p:nvPr>
        </p:nvSpPr>
        <p:spPr bwMode="auto">
          <a:xfrm>
            <a:off x="685800" y="533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8"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9"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17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1751"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C648F875-4B41-4E28-8951-0C0BB071219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6" charset="-128"/>
        </a:defRPr>
      </a:lvl2pPr>
      <a:lvl3pPr algn="ctr" rtl="0" fontAlgn="base">
        <a:spcBef>
          <a:spcPct val="0"/>
        </a:spcBef>
        <a:spcAft>
          <a:spcPct val="0"/>
        </a:spcAft>
        <a:defRPr sz="4400">
          <a:solidFill>
            <a:schemeClr val="tx2"/>
          </a:solidFill>
          <a:latin typeface="Arial" charset="0"/>
          <a:ea typeface="ＭＳ Ｐゴシック" pitchFamily="-16" charset="-128"/>
        </a:defRPr>
      </a:lvl3pPr>
      <a:lvl4pPr algn="ctr" rtl="0" fontAlgn="base">
        <a:spcBef>
          <a:spcPct val="0"/>
        </a:spcBef>
        <a:spcAft>
          <a:spcPct val="0"/>
        </a:spcAft>
        <a:defRPr sz="4400">
          <a:solidFill>
            <a:schemeClr val="tx2"/>
          </a:solidFill>
          <a:latin typeface="Arial" charset="0"/>
          <a:ea typeface="ＭＳ Ｐゴシック" pitchFamily="-16" charset="-128"/>
        </a:defRPr>
      </a:lvl4pPr>
      <a:lvl5pPr algn="ctr" rtl="0" fontAlgn="base">
        <a:spcBef>
          <a:spcPct val="0"/>
        </a:spcBef>
        <a:spcAft>
          <a:spcPct val="0"/>
        </a:spcAft>
        <a:defRPr sz="4400">
          <a:solidFill>
            <a:schemeClr val="tx2"/>
          </a:solidFill>
          <a:latin typeface="Arial" charset="0"/>
          <a:ea typeface="ＭＳ Ｐゴシック" pitchFamily="-16" charset="-128"/>
        </a:defRPr>
      </a:lvl5pPr>
      <a:lvl6pPr marL="457200" algn="ctr" rtl="0" fontAlgn="base">
        <a:spcBef>
          <a:spcPct val="0"/>
        </a:spcBef>
        <a:spcAft>
          <a:spcPct val="0"/>
        </a:spcAft>
        <a:defRPr sz="4400">
          <a:solidFill>
            <a:schemeClr val="tx2"/>
          </a:solidFill>
          <a:latin typeface="Arial" charset="0"/>
          <a:ea typeface="ＭＳ Ｐゴシック" pitchFamily="-16" charset="-128"/>
        </a:defRPr>
      </a:lvl6pPr>
      <a:lvl7pPr marL="914400" algn="ctr" rtl="0" fontAlgn="base">
        <a:spcBef>
          <a:spcPct val="0"/>
        </a:spcBef>
        <a:spcAft>
          <a:spcPct val="0"/>
        </a:spcAft>
        <a:defRPr sz="4400">
          <a:solidFill>
            <a:schemeClr val="tx2"/>
          </a:solidFill>
          <a:latin typeface="Arial" charset="0"/>
          <a:ea typeface="ＭＳ Ｐゴシック" pitchFamily="-16" charset="-128"/>
        </a:defRPr>
      </a:lvl7pPr>
      <a:lvl8pPr marL="1371600" algn="ctr" rtl="0" fontAlgn="base">
        <a:spcBef>
          <a:spcPct val="0"/>
        </a:spcBef>
        <a:spcAft>
          <a:spcPct val="0"/>
        </a:spcAft>
        <a:defRPr sz="4400">
          <a:solidFill>
            <a:schemeClr val="tx2"/>
          </a:solidFill>
          <a:latin typeface="Arial" charset="0"/>
          <a:ea typeface="ＭＳ Ｐゴシック" pitchFamily="-16" charset="-128"/>
        </a:defRPr>
      </a:lvl8pPr>
      <a:lvl9pPr marL="1828800" algn="ctr" rtl="0" fontAlgn="base">
        <a:spcBef>
          <a:spcPct val="0"/>
        </a:spcBef>
        <a:spcAft>
          <a:spcPct val="0"/>
        </a:spcAft>
        <a:defRPr sz="4400">
          <a:solidFill>
            <a:schemeClr val="tx2"/>
          </a:solidFill>
          <a:latin typeface="Arial" charset="0"/>
          <a:ea typeface="ＭＳ Ｐゴシック" pitchFamily="-16" charset="-128"/>
        </a:defRPr>
      </a:lvl9pPr>
    </p:titleStyle>
    <p:bodyStyle>
      <a:lvl1pPr marL="342900" indent="-342900" algn="l" rtl="0" fontAlgn="base">
        <a:spcBef>
          <a:spcPct val="20000"/>
        </a:spcBef>
        <a:spcAft>
          <a:spcPct val="0"/>
        </a:spcAft>
        <a:buBlip>
          <a:blip r:embed="rId14"/>
        </a:buBlip>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hdr.undp.org/en/statistics/data/hd_ma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304800"/>
            <a:ext cx="7772400" cy="1143000"/>
          </a:xfrm>
        </p:spPr>
        <p:txBody>
          <a:bodyPr/>
          <a:lstStyle/>
          <a:p>
            <a:r>
              <a:rPr lang="en-US"/>
              <a:t>Chapter 5</a:t>
            </a:r>
          </a:p>
        </p:txBody>
      </p:sp>
      <p:sp>
        <p:nvSpPr>
          <p:cNvPr id="2051" name="Rectangle 3"/>
          <p:cNvSpPr>
            <a:spLocks noGrp="1" noChangeArrowheads="1"/>
          </p:cNvSpPr>
          <p:nvPr>
            <p:ph type="subTitle" idx="1"/>
          </p:nvPr>
        </p:nvSpPr>
        <p:spPr>
          <a:xfrm>
            <a:off x="1524000" y="1676400"/>
            <a:ext cx="6400800" cy="1752600"/>
          </a:xfrm>
        </p:spPr>
        <p:txBody>
          <a:bodyPr/>
          <a:lstStyle/>
          <a:p>
            <a:r>
              <a:rPr kumimoji="0" lang="en-US" sz="3600" b="1">
                <a:solidFill>
                  <a:schemeClr val="folHlink"/>
                </a:solidFill>
              </a:rPr>
              <a:t>Development Geography</a:t>
            </a:r>
            <a:endParaRPr kumimoji="0" lang="en-US"/>
          </a:p>
        </p:txBody>
      </p:sp>
      <p:pic>
        <p:nvPicPr>
          <p:cNvPr id="2052" name="Picture 4"/>
          <p:cNvPicPr>
            <a:picLocks noChangeAspect="1" noChangeArrowheads="1"/>
          </p:cNvPicPr>
          <p:nvPr/>
        </p:nvPicPr>
        <p:blipFill>
          <a:blip r:embed="rId3" cstate="print"/>
          <a:srcRect/>
          <a:stretch>
            <a:fillRect/>
          </a:stretch>
        </p:blipFill>
        <p:spPr bwMode="auto">
          <a:xfrm>
            <a:off x="914400" y="2646363"/>
            <a:ext cx="7239000" cy="2433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a:solidFill>
                  <a:schemeClr val="accent1"/>
                </a:solidFill>
              </a:rPr>
              <a:t>Remember that economic development is a dynamic process of change.</a:t>
            </a:r>
            <a:endParaRPr lang="en-US"/>
          </a:p>
        </p:txBody>
      </p:sp>
      <p:sp>
        <p:nvSpPr>
          <p:cNvPr id="33795" name="Rectangle 3"/>
          <p:cNvSpPr>
            <a:spLocks noGrp="1" noChangeArrowheads="1"/>
          </p:cNvSpPr>
          <p:nvPr>
            <p:ph type="body" idx="1"/>
          </p:nvPr>
        </p:nvSpPr>
        <p:spPr/>
        <p:txBody>
          <a:bodyPr/>
          <a:lstStyle/>
          <a:p>
            <a:pPr>
              <a:buFontTx/>
              <a:buNone/>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3600">
                <a:solidFill>
                  <a:schemeClr val="accent1"/>
                </a:solidFill>
              </a:rPr>
              <a:t>Rapidly developing countries </a:t>
            </a:r>
            <a:br>
              <a:rPr lang="en-US" sz="3600">
                <a:solidFill>
                  <a:schemeClr val="accent1"/>
                </a:solidFill>
              </a:rPr>
            </a:br>
            <a:r>
              <a:rPr lang="en-US" sz="3600">
                <a:solidFill>
                  <a:schemeClr val="accent1"/>
                </a:solidFill>
              </a:rPr>
              <a:t>during the 1990s</a:t>
            </a:r>
            <a:endParaRPr lang="en-US"/>
          </a:p>
        </p:txBody>
      </p:sp>
      <p:sp>
        <p:nvSpPr>
          <p:cNvPr id="34819" name="Rectangle 3"/>
          <p:cNvSpPr>
            <a:spLocks noGrp="1" noChangeArrowheads="1"/>
          </p:cNvSpPr>
          <p:nvPr>
            <p:ph type="body" idx="1"/>
          </p:nvPr>
        </p:nvSpPr>
        <p:spPr/>
        <p:txBody>
          <a:bodyPr/>
          <a:lstStyle/>
          <a:p>
            <a:pPr>
              <a:buFontTx/>
              <a:buNone/>
            </a:pPr>
            <a:r>
              <a:rPr lang="en-US"/>
              <a:t>The most rapidly developing economies during the 1990s were in southern and western South America, and in South, South-East and East Asia</a:t>
            </a:r>
          </a:p>
          <a:p>
            <a:pPr>
              <a:buFontTx/>
              <a:buNone/>
            </a:pPr>
            <a:r>
              <a:rPr lang="en-US"/>
              <a:t>                   =</a:t>
            </a:r>
          </a:p>
          <a:p>
            <a:pPr>
              <a:buFontTx/>
              <a:buNone/>
            </a:pPr>
            <a:r>
              <a:rPr lang="en-US"/>
              <a:t>                         the tiger economies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200">
                <a:solidFill>
                  <a:schemeClr val="accent1"/>
                </a:solidFill>
              </a:rPr>
              <a:t>Countries where GNP per capita declined during the 1990s</a:t>
            </a:r>
            <a:endParaRPr lang="en-US"/>
          </a:p>
        </p:txBody>
      </p:sp>
      <p:sp>
        <p:nvSpPr>
          <p:cNvPr id="35843" name="Rectangle 3"/>
          <p:cNvSpPr>
            <a:spLocks noGrp="1" noChangeArrowheads="1"/>
          </p:cNvSpPr>
          <p:nvPr>
            <p:ph type="body" idx="1"/>
          </p:nvPr>
        </p:nvSpPr>
        <p:spPr/>
        <p:txBody>
          <a:bodyPr/>
          <a:lstStyle/>
          <a:p>
            <a:pPr>
              <a:lnSpc>
                <a:spcPct val="90000"/>
              </a:lnSpc>
            </a:pPr>
            <a:r>
              <a:rPr lang="en-US" sz="2800"/>
              <a:t>Countries that were part of the former Soviet Union or former </a:t>
            </a:r>
            <a:r>
              <a:rPr lang="en-US" sz="2800">
                <a:solidFill>
                  <a:schemeClr val="accent2"/>
                </a:solidFill>
              </a:rPr>
              <a:t>communist</a:t>
            </a:r>
            <a:r>
              <a:rPr lang="en-US" sz="2800"/>
              <a:t> countries in Eastern Europe (adjusting to market economy)</a:t>
            </a:r>
          </a:p>
          <a:p>
            <a:pPr>
              <a:lnSpc>
                <a:spcPct val="90000"/>
              </a:lnSpc>
              <a:buFontTx/>
              <a:buNone/>
            </a:pPr>
            <a:endParaRPr lang="en-US" sz="2800"/>
          </a:p>
          <a:p>
            <a:pPr>
              <a:lnSpc>
                <a:spcPct val="90000"/>
              </a:lnSpc>
            </a:pPr>
            <a:r>
              <a:rPr lang="en-US" sz="2800">
                <a:solidFill>
                  <a:schemeClr val="accent2"/>
                </a:solidFill>
              </a:rPr>
              <a:t>Central areas of</a:t>
            </a:r>
            <a:r>
              <a:rPr lang="en-US" sz="2800"/>
              <a:t> </a:t>
            </a:r>
            <a:r>
              <a:rPr lang="en-US" sz="2800">
                <a:solidFill>
                  <a:schemeClr val="accent2"/>
                </a:solidFill>
              </a:rPr>
              <a:t>Africa</a:t>
            </a:r>
            <a:r>
              <a:rPr lang="en-US" sz="2800"/>
              <a:t> (AIDS/HIV, political instability)</a:t>
            </a:r>
          </a:p>
          <a:p>
            <a:pPr>
              <a:lnSpc>
                <a:spcPct val="90000"/>
              </a:lnSpc>
              <a:buFontTx/>
              <a:buNone/>
            </a:pPr>
            <a:endParaRPr lang="en-US" sz="2800"/>
          </a:p>
          <a:p>
            <a:pPr>
              <a:lnSpc>
                <a:spcPct val="90000"/>
              </a:lnSpc>
            </a:pPr>
            <a:r>
              <a:rPr lang="en-US" sz="2800"/>
              <a:t>Arab </a:t>
            </a:r>
            <a:r>
              <a:rPr lang="en-US" sz="2800">
                <a:solidFill>
                  <a:schemeClr val="accent2"/>
                </a:solidFill>
              </a:rPr>
              <a:t>oil</a:t>
            </a:r>
            <a:r>
              <a:rPr lang="en-US" sz="2800"/>
              <a:t> producing states (falling oil prices)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3600" dirty="0">
                <a:solidFill>
                  <a:schemeClr val="accent2"/>
                </a:solidFill>
              </a:rPr>
              <a:t>Almost no countries are experiencing a declining </a:t>
            </a:r>
            <a:r>
              <a:rPr lang="en-US" sz="3600" dirty="0" smtClean="0">
                <a:solidFill>
                  <a:schemeClr val="accent2"/>
                </a:solidFill>
              </a:rPr>
              <a:t>HDI </a:t>
            </a:r>
            <a:r>
              <a:rPr lang="en-US" sz="1600" dirty="0" smtClean="0">
                <a:solidFill>
                  <a:schemeClr val="accent2"/>
                </a:solidFill>
              </a:rPr>
              <a:t>(except for Zimbabwe and Zambia)</a:t>
            </a:r>
            <a:endParaRPr lang="en-US" sz="1600" dirty="0"/>
          </a:p>
        </p:txBody>
      </p:sp>
      <p:sp>
        <p:nvSpPr>
          <p:cNvPr id="36867" name="Rectangle 3"/>
          <p:cNvSpPr>
            <a:spLocks noGrp="1" noChangeArrowheads="1"/>
          </p:cNvSpPr>
          <p:nvPr>
            <p:ph type="body" idx="1"/>
          </p:nvPr>
        </p:nvSpPr>
        <p:spPr>
          <a:xfrm>
            <a:off x="2915816" y="3356992"/>
            <a:ext cx="7342584" cy="2383904"/>
          </a:xfrm>
        </p:spPr>
        <p:txBody>
          <a:bodyPr/>
          <a:lstStyle/>
          <a:p>
            <a:pPr>
              <a:buNone/>
            </a:pPr>
            <a:r>
              <a:rPr lang="en-GB" dirty="0" smtClean="0">
                <a:hlinkClick r:id="rId3"/>
              </a:rPr>
              <a:t>HDI - Trends</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b="1" dirty="0" smtClean="0">
                <a:solidFill>
                  <a:schemeClr val="accent4">
                    <a:lumMod val="75000"/>
                    <a:lumOff val="25000"/>
                  </a:schemeClr>
                </a:solidFill>
              </a:rPr>
              <a:t>Although the rate of development is rising (almost) everywhere…</a:t>
            </a:r>
            <a:endParaRPr lang="en-GB" sz="3600" b="1" dirty="0">
              <a:solidFill>
                <a:schemeClr val="accent4">
                  <a:lumMod val="75000"/>
                  <a:lumOff val="25000"/>
                </a:schemeClr>
              </a:solidFill>
            </a:endParaRPr>
          </a:p>
        </p:txBody>
      </p:sp>
      <p:sp>
        <p:nvSpPr>
          <p:cNvPr id="3" name="Subtitle 2"/>
          <p:cNvSpPr>
            <a:spLocks noGrp="1"/>
          </p:cNvSpPr>
          <p:nvPr>
            <p:ph type="subTitle" idx="1"/>
          </p:nvPr>
        </p:nvSpPr>
        <p:spPr/>
        <p:txBody>
          <a:bodyPr/>
          <a:lstStyle/>
          <a:p>
            <a:r>
              <a:rPr lang="en-GB" sz="2400" dirty="0" smtClean="0"/>
              <a:t>…</a:t>
            </a:r>
            <a:r>
              <a:rPr lang="en-GB" sz="2400" dirty="0" smtClean="0"/>
              <a:t>the medium and high human development countries are improving at a faster rate than the others, thus</a:t>
            </a:r>
            <a:r>
              <a:rPr lang="en-GB" b="1" dirty="0" smtClean="0"/>
              <a:t> </a:t>
            </a:r>
            <a:r>
              <a:rPr lang="en-GB" sz="4800" b="1" dirty="0" smtClean="0">
                <a:solidFill>
                  <a:schemeClr val="accent5">
                    <a:lumMod val="25000"/>
                  </a:schemeClr>
                </a:solidFill>
              </a:rPr>
              <a:t>widening</a:t>
            </a:r>
            <a:r>
              <a:rPr lang="en-GB" b="1" dirty="0" smtClean="0"/>
              <a:t> </a:t>
            </a:r>
            <a:r>
              <a:rPr lang="en-GB" sz="2400" dirty="0" smtClean="0"/>
              <a:t>the gap between the rich and the poor countries. </a:t>
            </a:r>
            <a:endParaRPr lang="en-GB"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533400"/>
            <a:ext cx="7990656" cy="1143000"/>
          </a:xfrm>
        </p:spPr>
        <p:txBody>
          <a:bodyPr/>
          <a:lstStyle/>
          <a:p>
            <a:r>
              <a:rPr lang="en-US" sz="2400" dirty="0" smtClean="0">
                <a:solidFill>
                  <a:schemeClr val="accent1"/>
                </a:solidFill>
                <a:latin typeface="+mj-lt"/>
                <a:ea typeface="+mj-ea"/>
                <a:cs typeface="+mj-cs"/>
              </a:rPr>
              <a:t/>
            </a:r>
            <a:br>
              <a:rPr lang="en-US" sz="2400" dirty="0" smtClean="0">
                <a:solidFill>
                  <a:schemeClr val="accent1"/>
                </a:solidFill>
                <a:latin typeface="+mj-lt"/>
                <a:ea typeface="+mj-ea"/>
                <a:cs typeface="+mj-cs"/>
              </a:rPr>
            </a:br>
            <a:r>
              <a:rPr lang="en-US" sz="2400" dirty="0">
                <a:solidFill>
                  <a:schemeClr val="accent1"/>
                </a:solidFill>
              </a:rPr>
              <a:t/>
            </a:r>
            <a:br>
              <a:rPr lang="en-US" sz="2400" dirty="0">
                <a:solidFill>
                  <a:schemeClr val="accent1"/>
                </a:solidFill>
              </a:rPr>
            </a:br>
            <a:r>
              <a:rPr lang="en-US" sz="2800" b="1" dirty="0" smtClean="0">
                <a:solidFill>
                  <a:schemeClr val="accent1"/>
                </a:solidFill>
                <a:latin typeface="+mj-lt"/>
                <a:ea typeface="+mj-ea"/>
                <a:cs typeface="+mj-cs"/>
              </a:rPr>
              <a:t>The </a:t>
            </a:r>
            <a:r>
              <a:rPr lang="en-US" sz="2800" b="1" dirty="0">
                <a:solidFill>
                  <a:schemeClr val="accent1"/>
                </a:solidFill>
                <a:latin typeface="+mj-lt"/>
                <a:ea typeface="+mj-ea"/>
                <a:cs typeface="+mj-cs"/>
              </a:rPr>
              <a:t>reasons that a country</a:t>
            </a:r>
            <a:r>
              <a:rPr lang="en-US" altLang="ja-JP" sz="2800" b="1" dirty="0">
                <a:solidFill>
                  <a:schemeClr val="accent1"/>
                </a:solidFill>
                <a:latin typeface="+mj-lt"/>
                <a:ea typeface="+mj-ea"/>
                <a:cs typeface="+mj-cs"/>
              </a:rPr>
              <a:t>´s economy develops quickly or slowly are complex, and in many ways unique to </a:t>
            </a:r>
            <a:r>
              <a:rPr lang="en-US" altLang="ja-JP" sz="2800" b="1" dirty="0" smtClean="0">
                <a:solidFill>
                  <a:schemeClr val="accent1"/>
                </a:solidFill>
                <a:latin typeface="+mj-lt"/>
                <a:ea typeface="+mj-ea"/>
                <a:cs typeface="+mj-cs"/>
              </a:rPr>
              <a:t>that </a:t>
            </a:r>
            <a:r>
              <a:rPr lang="en-US" altLang="ja-JP" sz="2800" b="1" dirty="0">
                <a:solidFill>
                  <a:schemeClr val="accent1"/>
                </a:solidFill>
                <a:latin typeface="+mj-lt"/>
                <a:ea typeface="+mj-ea"/>
                <a:cs typeface="+mj-cs"/>
              </a:rPr>
              <a:t>country </a:t>
            </a:r>
            <a:r>
              <a:rPr lang="en-US" sz="2400" dirty="0" smtClean="0">
                <a:solidFill>
                  <a:schemeClr val="accent1"/>
                </a:solidFill>
                <a:latin typeface="+mn-lt"/>
              </a:rPr>
              <a:t/>
            </a:r>
            <a:br>
              <a:rPr lang="en-US" sz="2400" dirty="0" smtClean="0">
                <a:solidFill>
                  <a:schemeClr val="accent1"/>
                </a:solidFill>
                <a:latin typeface="+mn-lt"/>
              </a:rPr>
            </a:br>
            <a:r>
              <a:rPr lang="en-US" altLang="ja-JP" sz="2800" dirty="0" smtClean="0">
                <a:solidFill>
                  <a:schemeClr val="accent1"/>
                </a:solidFill>
                <a:latin typeface="+mn-lt"/>
              </a:rPr>
              <a:t>.</a:t>
            </a:r>
            <a:r>
              <a:rPr lang="en-US" altLang="ja-JP" dirty="0" smtClean="0">
                <a:latin typeface="+mn-lt"/>
              </a:rPr>
              <a:t> </a:t>
            </a:r>
            <a:endParaRPr lang="en-US" dirty="0">
              <a:latin typeface="+mn-lt"/>
            </a:endParaRPr>
          </a:p>
        </p:txBody>
      </p:sp>
      <p:sp>
        <p:nvSpPr>
          <p:cNvPr id="43011" name="Rectangle 3"/>
          <p:cNvSpPr>
            <a:spLocks noGrp="1" noChangeArrowheads="1"/>
          </p:cNvSpPr>
          <p:nvPr>
            <p:ph type="body" idx="1"/>
          </p:nvPr>
        </p:nvSpPr>
        <p:spPr/>
        <p:txBody>
          <a:bodyPr/>
          <a:lstStyle/>
          <a:p>
            <a:pPr>
              <a:buFontTx/>
              <a:buNone/>
            </a:pPr>
            <a:r>
              <a:rPr lang="en-US" dirty="0"/>
              <a:t>   The factors affecting the rate of development may be </a:t>
            </a:r>
          </a:p>
          <a:p>
            <a:r>
              <a:rPr lang="en-US" dirty="0">
                <a:solidFill>
                  <a:schemeClr val="accent2"/>
                </a:solidFill>
              </a:rPr>
              <a:t>political</a:t>
            </a:r>
            <a:r>
              <a:rPr lang="en-US" dirty="0"/>
              <a:t>, </a:t>
            </a:r>
          </a:p>
          <a:p>
            <a:r>
              <a:rPr lang="en-US" dirty="0">
                <a:solidFill>
                  <a:schemeClr val="accent2"/>
                </a:solidFill>
              </a:rPr>
              <a:t>social</a:t>
            </a:r>
            <a:r>
              <a:rPr lang="en-US" dirty="0"/>
              <a:t>,</a:t>
            </a:r>
          </a:p>
          <a:p>
            <a:r>
              <a:rPr lang="en-US" dirty="0">
                <a:solidFill>
                  <a:schemeClr val="accent2"/>
                </a:solidFill>
              </a:rPr>
              <a:t>physical</a:t>
            </a:r>
            <a:r>
              <a:rPr lang="en-US" dirty="0"/>
              <a:t> or </a:t>
            </a:r>
          </a:p>
          <a:p>
            <a:r>
              <a:rPr lang="en-US" dirty="0">
                <a:solidFill>
                  <a:schemeClr val="accent2"/>
                </a:solidFill>
              </a:rPr>
              <a:t>historical</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609600"/>
            <a:ext cx="7772400" cy="1143000"/>
          </a:xfrm>
        </p:spPr>
        <p:txBody>
          <a:bodyPr/>
          <a:lstStyle/>
          <a:p>
            <a:r>
              <a:rPr lang="en-US" sz="3600">
                <a:solidFill>
                  <a:schemeClr val="accent1"/>
                </a:solidFill>
              </a:rPr>
              <a:t>External forces</a:t>
            </a:r>
            <a:r>
              <a:rPr lang="en-US" sz="3600"/>
              <a:t> </a:t>
            </a:r>
            <a:br>
              <a:rPr lang="en-US" sz="3600"/>
            </a:br>
            <a:r>
              <a:rPr lang="en-US" sz="3600">
                <a:solidFill>
                  <a:schemeClr val="accent2"/>
                </a:solidFill>
              </a:rPr>
              <a:t>(</a:t>
            </a:r>
            <a:r>
              <a:rPr lang="en-US" sz="2800">
                <a:solidFill>
                  <a:schemeClr val="accent2"/>
                </a:solidFill>
              </a:rPr>
              <a:t>factors affecting the country from elsewhere</a:t>
            </a:r>
            <a:r>
              <a:rPr lang="en-US" sz="3600">
                <a:solidFill>
                  <a:schemeClr val="accent2"/>
                </a:solidFill>
              </a:rPr>
              <a:t>)</a:t>
            </a:r>
            <a:endParaRPr lang="en-US"/>
          </a:p>
        </p:txBody>
      </p:sp>
      <p:sp>
        <p:nvSpPr>
          <p:cNvPr id="44035" name="Rectangle 3"/>
          <p:cNvSpPr>
            <a:spLocks noGrp="1" noChangeArrowheads="1"/>
          </p:cNvSpPr>
          <p:nvPr>
            <p:ph type="body" idx="1"/>
          </p:nvPr>
        </p:nvSpPr>
        <p:spPr>
          <a:xfrm>
            <a:off x="685800" y="2057400"/>
            <a:ext cx="7772400" cy="4114800"/>
          </a:xfrm>
        </p:spPr>
        <p:txBody>
          <a:bodyPr/>
          <a:lstStyle/>
          <a:p>
            <a:pPr>
              <a:lnSpc>
                <a:spcPct val="90000"/>
              </a:lnSpc>
            </a:pPr>
            <a:r>
              <a:rPr lang="en-US" sz="2000"/>
              <a:t>culture contact</a:t>
            </a:r>
          </a:p>
          <a:p>
            <a:pPr>
              <a:lnSpc>
                <a:spcPct val="90000"/>
              </a:lnSpc>
              <a:buFontTx/>
              <a:buNone/>
            </a:pPr>
            <a:endParaRPr lang="en-US" sz="2000"/>
          </a:p>
          <a:p>
            <a:pPr>
              <a:lnSpc>
                <a:spcPct val="90000"/>
              </a:lnSpc>
            </a:pPr>
            <a:r>
              <a:rPr lang="en-US" sz="2000"/>
              <a:t>trade</a:t>
            </a:r>
          </a:p>
          <a:p>
            <a:pPr>
              <a:lnSpc>
                <a:spcPct val="90000"/>
              </a:lnSpc>
              <a:buFontTx/>
              <a:buNone/>
            </a:pPr>
            <a:endParaRPr lang="en-US" sz="2000"/>
          </a:p>
          <a:p>
            <a:pPr>
              <a:lnSpc>
                <a:spcPct val="90000"/>
              </a:lnSpc>
            </a:pPr>
            <a:r>
              <a:rPr lang="en-US" sz="2000"/>
              <a:t>financial flows and investment</a:t>
            </a:r>
          </a:p>
          <a:p>
            <a:pPr>
              <a:lnSpc>
                <a:spcPct val="90000"/>
              </a:lnSpc>
              <a:buFontTx/>
              <a:buNone/>
            </a:pPr>
            <a:endParaRPr lang="en-US" sz="2000"/>
          </a:p>
          <a:p>
            <a:pPr>
              <a:lnSpc>
                <a:spcPct val="90000"/>
              </a:lnSpc>
            </a:pPr>
            <a:r>
              <a:rPr lang="en-US" sz="2000"/>
              <a:t>technological change</a:t>
            </a:r>
          </a:p>
          <a:p>
            <a:pPr>
              <a:lnSpc>
                <a:spcPct val="90000"/>
              </a:lnSpc>
              <a:buFontTx/>
              <a:buNone/>
            </a:pPr>
            <a:endParaRPr lang="en-US" sz="2000"/>
          </a:p>
          <a:p>
            <a:pPr>
              <a:lnSpc>
                <a:spcPct val="90000"/>
              </a:lnSpc>
            </a:pPr>
            <a:r>
              <a:rPr lang="en-US" sz="2000"/>
              <a:t>transnational corporations</a:t>
            </a:r>
          </a:p>
          <a:p>
            <a:pPr>
              <a:lnSpc>
                <a:spcPct val="90000"/>
              </a:lnSpc>
              <a:buFontTx/>
              <a:buNone/>
            </a:pPr>
            <a:endParaRPr lang="en-US" sz="2000"/>
          </a:p>
          <a:p>
            <a:pPr>
              <a:lnSpc>
                <a:spcPct val="90000"/>
              </a:lnSpc>
            </a:pPr>
            <a:r>
              <a:rPr lang="en-US" sz="2000"/>
              <a:t>bilateral and multilateral agreements</a:t>
            </a:r>
          </a:p>
          <a:p>
            <a:pPr>
              <a:lnSpc>
                <a:spcPct val="90000"/>
              </a:lnSpc>
            </a:pP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0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11560" y="476672"/>
            <a:ext cx="7772400" cy="1143000"/>
          </a:xfrm>
        </p:spPr>
        <p:txBody>
          <a:bodyPr/>
          <a:lstStyle/>
          <a:p>
            <a:pPr algn="l"/>
            <a:r>
              <a:rPr lang="en-US" dirty="0" smtClean="0"/>
              <a:t>The EU</a:t>
            </a:r>
            <a:endParaRPr lang="en-US" dirty="0"/>
          </a:p>
        </p:txBody>
      </p:sp>
      <p:sp>
        <p:nvSpPr>
          <p:cNvPr id="51203" name="Rectangle 3"/>
          <p:cNvSpPr>
            <a:spLocks noGrp="1" noChangeArrowheads="1"/>
          </p:cNvSpPr>
          <p:nvPr>
            <p:ph type="body" idx="1"/>
          </p:nvPr>
        </p:nvSpPr>
        <p:spPr/>
        <p:txBody>
          <a:bodyPr/>
          <a:lstStyle/>
          <a:p>
            <a:endParaRPr lang="en-US" dirty="0"/>
          </a:p>
        </p:txBody>
      </p:sp>
      <p:pic>
        <p:nvPicPr>
          <p:cNvPr id="51207" name="Picture 7" descr="https://www.cia.gov/library/publications/the-world-factbook/graphics/maps/large/ee-map.gif"/>
          <p:cNvPicPr>
            <a:picLocks noChangeAspect="1" noChangeArrowheads="1"/>
          </p:cNvPicPr>
          <p:nvPr/>
        </p:nvPicPr>
        <p:blipFill>
          <a:blip r:embed="rId3" cstate="print"/>
          <a:srcRect/>
          <a:stretch>
            <a:fillRect/>
          </a:stretch>
        </p:blipFill>
        <p:spPr bwMode="auto">
          <a:xfrm>
            <a:off x="2666475" y="164527"/>
            <a:ext cx="6370021" cy="657684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609600"/>
            <a:ext cx="7772400" cy="1143000"/>
          </a:xfrm>
        </p:spPr>
        <p:txBody>
          <a:bodyPr/>
          <a:lstStyle/>
          <a:p>
            <a:r>
              <a:rPr lang="en-US">
                <a:solidFill>
                  <a:schemeClr val="accent1"/>
                </a:solidFill>
              </a:rPr>
              <a:t>Internal forces</a:t>
            </a:r>
            <a:r>
              <a:rPr lang="en-US"/>
              <a:t/>
            </a:r>
            <a:br>
              <a:rPr lang="en-US"/>
            </a:br>
            <a:r>
              <a:rPr lang="en-US">
                <a:solidFill>
                  <a:schemeClr val="accent2"/>
                </a:solidFill>
              </a:rPr>
              <a:t>(</a:t>
            </a:r>
            <a:r>
              <a:rPr lang="en-US" sz="2800">
                <a:solidFill>
                  <a:schemeClr val="accent2"/>
                </a:solidFill>
              </a:rPr>
              <a:t>factors operating from within the country</a:t>
            </a:r>
            <a:r>
              <a:rPr lang="en-US">
                <a:solidFill>
                  <a:schemeClr val="accent2"/>
                </a:solidFill>
              </a:rPr>
              <a:t>)</a:t>
            </a:r>
            <a:endParaRPr lang="en-US"/>
          </a:p>
        </p:txBody>
      </p:sp>
      <p:sp>
        <p:nvSpPr>
          <p:cNvPr id="45059" name="Rectangle 3"/>
          <p:cNvSpPr>
            <a:spLocks noGrp="1" noChangeArrowheads="1"/>
          </p:cNvSpPr>
          <p:nvPr>
            <p:ph type="body" idx="1"/>
          </p:nvPr>
        </p:nvSpPr>
        <p:spPr>
          <a:xfrm>
            <a:off x="685800" y="2514600"/>
            <a:ext cx="7772400" cy="4114800"/>
          </a:xfrm>
        </p:spPr>
        <p:txBody>
          <a:bodyPr/>
          <a:lstStyle/>
          <a:p>
            <a:r>
              <a:rPr lang="en-US" sz="2000"/>
              <a:t>transport and other infrastructure</a:t>
            </a:r>
          </a:p>
          <a:p>
            <a:pPr>
              <a:buFontTx/>
              <a:buNone/>
            </a:pPr>
            <a:endParaRPr lang="en-US" sz="2000"/>
          </a:p>
          <a:p>
            <a:r>
              <a:rPr lang="en-US" sz="2000"/>
              <a:t>political systems</a:t>
            </a:r>
          </a:p>
          <a:p>
            <a:pPr>
              <a:buFontTx/>
              <a:buNone/>
            </a:pPr>
            <a:endParaRPr lang="en-US" sz="2000"/>
          </a:p>
          <a:p>
            <a:r>
              <a:rPr lang="en-US" sz="2000"/>
              <a:t>population change</a:t>
            </a:r>
          </a:p>
          <a:p>
            <a:pPr>
              <a:buFontTx/>
              <a:buNone/>
            </a:pPr>
            <a:endParaRPr lang="en-US" sz="2000"/>
          </a:p>
          <a:p>
            <a:r>
              <a:rPr lang="en-US" sz="2000"/>
              <a:t>availability of natural resources</a:t>
            </a:r>
          </a:p>
          <a:p>
            <a:pPr>
              <a:buFontTx/>
              <a:buNone/>
            </a:pPr>
            <a:endParaRPr lang="en-US" sz="2000"/>
          </a:p>
          <a:p>
            <a:r>
              <a:rPr lang="en-US" sz="2000"/>
              <a:t>internal capital formation</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solidFill>
                  <a:schemeClr val="accent1"/>
                </a:solidFill>
              </a:rPr>
              <a:t>Vicious cycle of poverty</a:t>
            </a:r>
            <a:endParaRPr lang="en-US"/>
          </a:p>
        </p:txBody>
      </p:sp>
      <p:pic>
        <p:nvPicPr>
          <p:cNvPr id="52228" name="Picture 4"/>
          <p:cNvPicPr>
            <a:picLocks noChangeAspect="1" noChangeArrowheads="1"/>
          </p:cNvPicPr>
          <p:nvPr/>
        </p:nvPicPr>
        <p:blipFill>
          <a:blip r:embed="rId3" cstate="print"/>
          <a:srcRect/>
          <a:stretch>
            <a:fillRect/>
          </a:stretch>
        </p:blipFill>
        <p:spPr bwMode="auto">
          <a:xfrm>
            <a:off x="2120900" y="2438400"/>
            <a:ext cx="48133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smtClean="0">
                <a:solidFill>
                  <a:schemeClr val="accent4">
                    <a:lumMod val="75000"/>
                    <a:lumOff val="25000"/>
                  </a:schemeClr>
                </a:solidFill>
              </a:rPr>
              <a:t>The syllabus says:</a:t>
            </a:r>
            <a:endParaRPr lang="en-GB" i="1" dirty="0">
              <a:solidFill>
                <a:schemeClr val="accent4">
                  <a:lumMod val="75000"/>
                  <a:lumOff val="25000"/>
                </a:schemeClr>
              </a:solidFill>
            </a:endParaRPr>
          </a:p>
        </p:txBody>
      </p:sp>
      <p:sp>
        <p:nvSpPr>
          <p:cNvPr id="3" name="Subtitle 2"/>
          <p:cNvSpPr>
            <a:spLocks noGrp="1"/>
          </p:cNvSpPr>
          <p:nvPr>
            <p:ph type="subTitle" idx="1"/>
          </p:nvPr>
        </p:nvSpPr>
        <p:spPr/>
        <p:txBody>
          <a:bodyPr/>
          <a:lstStyle/>
          <a:p>
            <a:r>
              <a:rPr lang="en-GB" sz="2800" dirty="0" smtClean="0"/>
              <a:t>Identify and explain the changing patterns and trends of regional and global disparities of life expectancy, education and income. </a:t>
            </a:r>
            <a:endParaRPr lang="en-GB"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solidFill>
                  <a:schemeClr val="accent1"/>
                </a:solidFill>
              </a:rPr>
              <a:t>Equity issues</a:t>
            </a:r>
            <a:endParaRPr lang="en-US"/>
          </a:p>
        </p:txBody>
      </p:sp>
      <p:sp>
        <p:nvSpPr>
          <p:cNvPr id="53251" name="Rectangle 3"/>
          <p:cNvSpPr>
            <a:spLocks noGrp="1" noChangeArrowheads="1"/>
          </p:cNvSpPr>
          <p:nvPr>
            <p:ph type="body" idx="1"/>
          </p:nvPr>
        </p:nvSpPr>
        <p:spPr/>
        <p:txBody>
          <a:bodyPr/>
          <a:lstStyle/>
          <a:p>
            <a:pPr>
              <a:buFontTx/>
              <a:buNone/>
            </a:pPr>
            <a:endParaRPr lang="en-US"/>
          </a:p>
        </p:txBody>
      </p:sp>
      <p:pic>
        <p:nvPicPr>
          <p:cNvPr id="53252" name="Picture 4"/>
          <p:cNvPicPr>
            <a:picLocks noChangeAspect="1" noChangeArrowheads="1"/>
          </p:cNvPicPr>
          <p:nvPr/>
        </p:nvPicPr>
        <p:blipFill>
          <a:blip r:embed="rId3" cstate="print"/>
          <a:srcRect/>
          <a:stretch>
            <a:fillRect/>
          </a:stretch>
        </p:blipFill>
        <p:spPr bwMode="auto">
          <a:xfrm>
            <a:off x="1752600" y="2133600"/>
            <a:ext cx="5715000" cy="3556000"/>
          </a:xfrm>
          <a:prstGeom prst="rect">
            <a:avLst/>
          </a:prstGeom>
          <a:noFill/>
          <a:ln w="9525">
            <a:noFill/>
            <a:miter lim="800000"/>
            <a:headEnd/>
            <a:tailEnd/>
          </a:ln>
          <a:effectLst/>
        </p:spPr>
      </p:pic>
      <p:pic>
        <p:nvPicPr>
          <p:cNvPr id="53253" name="Picture 5"/>
          <p:cNvPicPr>
            <a:picLocks noChangeAspect="1" noChangeArrowheads="1"/>
          </p:cNvPicPr>
          <p:nvPr/>
        </p:nvPicPr>
        <p:blipFill>
          <a:blip r:embed="rId4" cstate="print"/>
          <a:srcRect/>
          <a:stretch>
            <a:fillRect/>
          </a:stretch>
        </p:blipFill>
        <p:spPr bwMode="auto">
          <a:xfrm>
            <a:off x="1676400" y="4495800"/>
            <a:ext cx="1981200" cy="1981200"/>
          </a:xfrm>
          <a:prstGeom prst="rect">
            <a:avLst/>
          </a:prstGeom>
          <a:noFill/>
          <a:ln w="9525">
            <a:noFill/>
            <a:miter lim="800000"/>
            <a:headEnd/>
            <a:tailEnd/>
          </a:ln>
          <a:effectLst/>
        </p:spPr>
      </p:pic>
      <p:pic>
        <p:nvPicPr>
          <p:cNvPr id="53254" name="Picture 6"/>
          <p:cNvPicPr>
            <a:picLocks noChangeAspect="1" noChangeArrowheads="1"/>
          </p:cNvPicPr>
          <p:nvPr/>
        </p:nvPicPr>
        <p:blipFill>
          <a:blip r:embed="rId5" cstate="print"/>
          <a:srcRect/>
          <a:stretch>
            <a:fillRect/>
          </a:stretch>
        </p:blipFill>
        <p:spPr bwMode="auto">
          <a:xfrm>
            <a:off x="7162800" y="1981200"/>
            <a:ext cx="1422400" cy="1422400"/>
          </a:xfrm>
          <a:prstGeom prst="rect">
            <a:avLst/>
          </a:prstGeom>
          <a:noFill/>
          <a:ln w="9525">
            <a:noFill/>
            <a:miter lim="800000"/>
            <a:headEnd/>
            <a:tailEnd/>
          </a:ln>
          <a:effectLst/>
        </p:spPr>
      </p:pic>
      <p:pic>
        <p:nvPicPr>
          <p:cNvPr id="53255" name="Picture 7"/>
          <p:cNvPicPr>
            <a:picLocks noChangeAspect="1" noChangeArrowheads="1"/>
          </p:cNvPicPr>
          <p:nvPr/>
        </p:nvPicPr>
        <p:blipFill>
          <a:blip r:embed="rId6" cstate="print"/>
          <a:srcRect/>
          <a:stretch>
            <a:fillRect/>
          </a:stretch>
        </p:blipFill>
        <p:spPr bwMode="auto">
          <a:xfrm>
            <a:off x="381000" y="2743200"/>
            <a:ext cx="15240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solidFill>
                  <a:schemeClr val="accent1"/>
                </a:solidFill>
              </a:rPr>
              <a:t>Differences within a country</a:t>
            </a:r>
            <a:endParaRPr lang="en-US"/>
          </a:p>
        </p:txBody>
      </p:sp>
      <p:sp>
        <p:nvSpPr>
          <p:cNvPr id="54275" name="Rectangle 3"/>
          <p:cNvSpPr>
            <a:spLocks noGrp="1" noChangeArrowheads="1"/>
          </p:cNvSpPr>
          <p:nvPr>
            <p:ph type="body" idx="1"/>
          </p:nvPr>
        </p:nvSpPr>
        <p:spPr/>
        <p:txBody>
          <a:bodyPr/>
          <a:lstStyle/>
          <a:p>
            <a:pPr>
              <a:buFontTx/>
              <a:buNone/>
            </a:pPr>
            <a:r>
              <a:rPr lang="en-US"/>
              <a:t>   </a:t>
            </a:r>
          </a:p>
          <a:p>
            <a:pPr>
              <a:buFontTx/>
              <a:buNone/>
            </a:pPr>
            <a:r>
              <a:rPr lang="en-US"/>
              <a:t>   between</a:t>
            </a:r>
          </a:p>
          <a:p>
            <a:r>
              <a:rPr lang="en-US"/>
              <a:t>urban and rural areas (China)</a:t>
            </a:r>
          </a:p>
          <a:p>
            <a:r>
              <a:rPr lang="en-US"/>
              <a:t>religious groups (Nepal)</a:t>
            </a:r>
          </a:p>
          <a:p>
            <a:r>
              <a:rPr lang="en-US"/>
              <a:t>ethnic groups (Australia)</a:t>
            </a:r>
          </a:p>
          <a:p>
            <a:r>
              <a:rPr lang="en-US"/>
              <a:t>gender (Arab countries)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solidFill>
                  <a:schemeClr val="accent1"/>
                </a:solidFill>
              </a:rPr>
              <a:t>Conclusion</a:t>
            </a:r>
            <a:endParaRPr lang="en-US"/>
          </a:p>
        </p:txBody>
      </p:sp>
      <p:sp>
        <p:nvSpPr>
          <p:cNvPr id="55299" name="Rectangle 3"/>
          <p:cNvSpPr>
            <a:spLocks noGrp="1" noChangeArrowheads="1"/>
          </p:cNvSpPr>
          <p:nvPr>
            <p:ph type="body" idx="1"/>
          </p:nvPr>
        </p:nvSpPr>
        <p:spPr>
          <a:xfrm>
            <a:off x="609600" y="1447800"/>
            <a:ext cx="7772400" cy="4114800"/>
          </a:xfrm>
        </p:spPr>
        <p:txBody>
          <a:bodyPr/>
          <a:lstStyle/>
          <a:p>
            <a:pPr>
              <a:buFontTx/>
              <a:buNone/>
            </a:pPr>
            <a:r>
              <a:rPr lang="en-US"/>
              <a:t>   </a:t>
            </a:r>
          </a:p>
          <a:p>
            <a:pPr>
              <a:buFontTx/>
              <a:buNone/>
            </a:pPr>
            <a:r>
              <a:rPr lang="en-US"/>
              <a:t>   </a:t>
            </a:r>
            <a:r>
              <a:rPr lang="en-US" sz="2800"/>
              <a:t>From this discussion, it can be seen that issues of equity among countries are complex, and depend upon a variety of issues.</a:t>
            </a:r>
            <a:r>
              <a:rPr lang="en-US"/>
              <a:t> </a:t>
            </a:r>
          </a:p>
        </p:txBody>
      </p:sp>
      <p:pic>
        <p:nvPicPr>
          <p:cNvPr id="55300" name="Picture 4"/>
          <p:cNvPicPr>
            <a:picLocks noChangeAspect="1" noChangeArrowheads="1"/>
          </p:cNvPicPr>
          <p:nvPr/>
        </p:nvPicPr>
        <p:blipFill>
          <a:blip r:embed="rId3" cstate="print"/>
          <a:srcRect/>
          <a:stretch>
            <a:fillRect/>
          </a:stretch>
        </p:blipFill>
        <p:spPr bwMode="auto">
          <a:xfrm>
            <a:off x="4343400" y="3505200"/>
            <a:ext cx="4038600" cy="2447925"/>
          </a:xfrm>
          <a:prstGeom prst="rect">
            <a:avLst/>
          </a:prstGeom>
          <a:noFill/>
          <a:ln w="9525">
            <a:noFill/>
            <a:miter lim="800000"/>
            <a:headEnd/>
            <a:tailEnd/>
          </a:ln>
          <a:effectLst/>
        </p:spPr>
      </p:pic>
      <p:pic>
        <p:nvPicPr>
          <p:cNvPr id="55301" name="Picture 5"/>
          <p:cNvPicPr>
            <a:picLocks noChangeAspect="1" noChangeArrowheads="1"/>
          </p:cNvPicPr>
          <p:nvPr/>
        </p:nvPicPr>
        <p:blipFill>
          <a:blip r:embed="rId4" cstate="print"/>
          <a:srcRect/>
          <a:stretch>
            <a:fillRect/>
          </a:stretch>
        </p:blipFill>
        <p:spPr bwMode="auto">
          <a:xfrm>
            <a:off x="-1600200" y="4495800"/>
            <a:ext cx="3124200" cy="20843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a:solidFill>
                  <a:srgbClr val="262084"/>
                </a:solidFill>
              </a:rPr>
              <a:t>Global Variations in Development</a:t>
            </a:r>
            <a:endParaRPr lang="en-US"/>
          </a:p>
        </p:txBody>
      </p:sp>
      <p:sp>
        <p:nvSpPr>
          <p:cNvPr id="5123" name="Rectangle 3"/>
          <p:cNvSpPr>
            <a:spLocks noGrp="1" noChangeArrowheads="1"/>
          </p:cNvSpPr>
          <p:nvPr>
            <p:ph type="body" idx="1"/>
          </p:nvPr>
        </p:nvSpPr>
        <p:spPr/>
        <p:txBody>
          <a:bodyPr/>
          <a:lstStyle/>
          <a:p>
            <a:pPr>
              <a:buFontTx/>
              <a:buNone/>
            </a:pPr>
            <a:endParaRPr kumimoji="0" lang="en-US"/>
          </a:p>
        </p:txBody>
      </p:sp>
      <p:pic>
        <p:nvPicPr>
          <p:cNvPr id="5125" name="Picture 5"/>
          <p:cNvPicPr>
            <a:picLocks noChangeAspect="1" noChangeArrowheads="1"/>
          </p:cNvPicPr>
          <p:nvPr/>
        </p:nvPicPr>
        <p:blipFill>
          <a:blip r:embed="rId3" cstate="print"/>
          <a:srcRect/>
          <a:stretch>
            <a:fillRect/>
          </a:stretch>
        </p:blipFill>
        <p:spPr bwMode="auto">
          <a:xfrm>
            <a:off x="685800" y="2209800"/>
            <a:ext cx="7848600" cy="3633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47800" y="609600"/>
            <a:ext cx="7772400" cy="1143000"/>
          </a:xfrm>
        </p:spPr>
        <p:txBody>
          <a:bodyPr/>
          <a:lstStyle/>
          <a:p>
            <a:r>
              <a:rPr lang="en-US">
                <a:solidFill>
                  <a:srgbClr val="F90000"/>
                </a:solidFill>
              </a:rPr>
              <a:t>Globalisation</a:t>
            </a:r>
            <a:endParaRPr lang="en-US"/>
          </a:p>
        </p:txBody>
      </p:sp>
      <p:sp>
        <p:nvSpPr>
          <p:cNvPr id="3075" name="Rectangle 3"/>
          <p:cNvSpPr>
            <a:spLocks noGrp="1" noChangeArrowheads="1"/>
          </p:cNvSpPr>
          <p:nvPr>
            <p:ph type="body" idx="1"/>
          </p:nvPr>
        </p:nvSpPr>
        <p:spPr>
          <a:xfrm>
            <a:off x="152400" y="1981200"/>
            <a:ext cx="8001000" cy="4114800"/>
          </a:xfrm>
        </p:spPr>
        <p:txBody>
          <a:bodyPr/>
          <a:lstStyle/>
          <a:p>
            <a:pPr>
              <a:buFontTx/>
              <a:buNone/>
            </a:pPr>
            <a:r>
              <a:rPr kumimoji="0" lang="en-US"/>
              <a:t>   </a:t>
            </a:r>
          </a:p>
          <a:p>
            <a:pPr>
              <a:buFontTx/>
              <a:buNone/>
            </a:pPr>
            <a:endParaRPr kumimoji="0" lang="en-US"/>
          </a:p>
          <a:p>
            <a:pPr>
              <a:buFontTx/>
              <a:buNone/>
            </a:pPr>
            <a:endParaRPr kumimoji="0" lang="en-US"/>
          </a:p>
          <a:p>
            <a:pPr>
              <a:buFontTx/>
              <a:buNone/>
            </a:pPr>
            <a:r>
              <a:rPr kumimoji="0" lang="en-US"/>
              <a:t>   The spread and acceptance of economic, social and cultural ideas across the world.</a:t>
            </a:r>
          </a:p>
        </p:txBody>
      </p:sp>
      <p:pic>
        <p:nvPicPr>
          <p:cNvPr id="3076" name="Picture 4"/>
          <p:cNvPicPr>
            <a:picLocks noChangeAspect="1" noChangeArrowheads="1"/>
          </p:cNvPicPr>
          <p:nvPr/>
        </p:nvPicPr>
        <p:blipFill>
          <a:blip r:embed="rId3" cstate="print"/>
          <a:srcRect/>
          <a:stretch>
            <a:fillRect/>
          </a:stretch>
        </p:blipFill>
        <p:spPr bwMode="auto">
          <a:xfrm>
            <a:off x="4495800" y="800100"/>
            <a:ext cx="3810000"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a:solidFill>
                  <a:schemeClr val="accent1"/>
                </a:solidFill>
              </a:rPr>
              <a:t>Evidence of increased globalisation</a:t>
            </a:r>
            <a:endParaRPr lang="en-US"/>
          </a:p>
        </p:txBody>
      </p:sp>
      <p:sp>
        <p:nvSpPr>
          <p:cNvPr id="4099" name="Rectangle 3"/>
          <p:cNvSpPr>
            <a:spLocks noGrp="1" noChangeArrowheads="1"/>
          </p:cNvSpPr>
          <p:nvPr>
            <p:ph type="body" idx="1"/>
          </p:nvPr>
        </p:nvSpPr>
        <p:spPr/>
        <p:txBody>
          <a:bodyPr/>
          <a:lstStyle/>
          <a:p>
            <a:pPr>
              <a:buFontTx/>
              <a:buNone/>
            </a:pPr>
            <a:r>
              <a:rPr kumimoji="0" lang="en-US" sz="2800"/>
              <a:t>   </a:t>
            </a:r>
            <a:r>
              <a:rPr kumimoji="0" lang="en-US"/>
              <a:t>Increased</a:t>
            </a:r>
          </a:p>
          <a:p>
            <a:pPr>
              <a:buFontTx/>
              <a:buNone/>
            </a:pPr>
            <a:endParaRPr kumimoji="0" lang="en-US" sz="1000"/>
          </a:p>
          <a:p>
            <a:r>
              <a:rPr kumimoji="0" lang="en-US" sz="2800"/>
              <a:t>world exports</a:t>
            </a:r>
          </a:p>
          <a:p>
            <a:r>
              <a:rPr kumimoji="0" lang="en-US" sz="2800"/>
              <a:t>worldwide foreign investment</a:t>
            </a:r>
          </a:p>
          <a:p>
            <a:r>
              <a:rPr kumimoji="0" lang="en-US" sz="2800"/>
              <a:t>turnover in the world</a:t>
            </a:r>
            <a:r>
              <a:rPr kumimoji="0" lang="en-US" altLang="ja-JP" sz="2800"/>
              <a:t>´s foreign exchange markets</a:t>
            </a:r>
          </a:p>
          <a:p>
            <a:r>
              <a:rPr kumimoji="0" lang="en-US" altLang="ja-JP" sz="2800"/>
              <a:t>tourism</a:t>
            </a:r>
          </a:p>
          <a:p>
            <a:r>
              <a:rPr kumimoji="0" lang="en-US" altLang="ja-JP" sz="2800"/>
              <a:t>time spent on international telephone calls</a:t>
            </a:r>
            <a:endParaRPr kumimoji="0"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a:solidFill>
                  <a:schemeClr val="accent1"/>
                </a:solidFill>
              </a:rPr>
              <a:t>The stronger links and interactions have led to:</a:t>
            </a:r>
            <a:endParaRPr lang="en-US"/>
          </a:p>
        </p:txBody>
      </p:sp>
      <p:sp>
        <p:nvSpPr>
          <p:cNvPr id="6147" name="Rectangle 3"/>
          <p:cNvSpPr>
            <a:spLocks noGrp="1" noChangeArrowheads="1"/>
          </p:cNvSpPr>
          <p:nvPr>
            <p:ph type="body" idx="1"/>
          </p:nvPr>
        </p:nvSpPr>
        <p:spPr/>
        <p:txBody>
          <a:bodyPr/>
          <a:lstStyle/>
          <a:p>
            <a:pPr>
              <a:buFontTx/>
              <a:buNone/>
            </a:pPr>
            <a:endParaRPr kumimoji="0" lang="en-US" sz="1200"/>
          </a:p>
          <a:p>
            <a:r>
              <a:rPr kumimoji="0" lang="en-US"/>
              <a:t>Lower </a:t>
            </a:r>
            <a:r>
              <a:rPr kumimoji="0" lang="en-US">
                <a:solidFill>
                  <a:schemeClr val="accent2"/>
                </a:solidFill>
              </a:rPr>
              <a:t>death rate</a:t>
            </a:r>
            <a:r>
              <a:rPr kumimoji="0" lang="en-US"/>
              <a:t> of children</a:t>
            </a:r>
          </a:p>
          <a:p>
            <a:r>
              <a:rPr kumimoji="0" lang="en-US"/>
              <a:t>Higher </a:t>
            </a:r>
            <a:r>
              <a:rPr kumimoji="0" lang="en-US">
                <a:solidFill>
                  <a:schemeClr val="accent2"/>
                </a:solidFill>
              </a:rPr>
              <a:t>life expectancy</a:t>
            </a:r>
            <a:endParaRPr kumimoji="0" lang="en-US"/>
          </a:p>
          <a:p>
            <a:r>
              <a:rPr kumimoji="0" lang="en-US"/>
              <a:t>Higher </a:t>
            </a:r>
            <a:r>
              <a:rPr kumimoji="0" lang="en-US">
                <a:solidFill>
                  <a:schemeClr val="accent2"/>
                </a:solidFill>
              </a:rPr>
              <a:t>enrolment</a:t>
            </a:r>
            <a:r>
              <a:rPr kumimoji="0" lang="en-US"/>
              <a:t> in school</a:t>
            </a:r>
          </a:p>
          <a:p>
            <a:r>
              <a:rPr kumimoji="0" lang="en-US"/>
              <a:t>Improved adult </a:t>
            </a:r>
            <a:r>
              <a:rPr kumimoji="0" lang="en-US">
                <a:solidFill>
                  <a:schemeClr val="accent2"/>
                </a:solidFill>
              </a:rPr>
              <a:t>literacy</a:t>
            </a:r>
            <a:r>
              <a:rPr kumimoji="0" lang="en-US"/>
              <a:t> rates</a:t>
            </a:r>
          </a:p>
          <a:p>
            <a:r>
              <a:rPr kumimoji="0" lang="en-US"/>
              <a:t>Increased global </a:t>
            </a:r>
            <a:r>
              <a:rPr kumimoji="0" lang="en-US">
                <a:solidFill>
                  <a:schemeClr val="accent2"/>
                </a:solidFill>
              </a:rPr>
              <a:t>wealth</a:t>
            </a:r>
            <a:endParaRPr kumimoji="0" lang="en-US"/>
          </a:p>
          <a:p>
            <a:r>
              <a:rPr kumimoji="0" lang="en-US"/>
              <a:t>Increased average per capita </a:t>
            </a:r>
            <a:r>
              <a:rPr kumimoji="0" lang="en-US">
                <a:solidFill>
                  <a:schemeClr val="accent2"/>
                </a:solidFill>
              </a:rPr>
              <a:t>income</a:t>
            </a:r>
            <a:r>
              <a:rPr kumimoji="0"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a:solidFill>
                  <a:schemeClr val="accent1"/>
                </a:solidFill>
              </a:rPr>
              <a:t>...but huge differences between individuals and countries</a:t>
            </a:r>
            <a:endParaRPr lang="en-US"/>
          </a:p>
        </p:txBody>
      </p:sp>
      <p:sp>
        <p:nvSpPr>
          <p:cNvPr id="7171" name="Rectangle 3"/>
          <p:cNvSpPr>
            <a:spLocks noGrp="1" noChangeArrowheads="1"/>
          </p:cNvSpPr>
          <p:nvPr>
            <p:ph type="body" idx="1"/>
          </p:nvPr>
        </p:nvSpPr>
        <p:spPr/>
        <p:txBody>
          <a:bodyPr/>
          <a:lstStyle/>
          <a:p>
            <a:pPr marL="0" indent="0">
              <a:buFontTx/>
              <a:buNone/>
            </a:pPr>
            <a:endParaRPr kumimoji="0" lang="en-US" sz="2800" dirty="0">
              <a:sym typeface="Webdings" pitchFamily="-16" charset="2"/>
            </a:endParaRPr>
          </a:p>
          <a:p>
            <a:pPr marL="0" indent="0">
              <a:buFontTx/>
              <a:buNone/>
            </a:pPr>
            <a:r>
              <a:rPr kumimoji="0" lang="en-US" sz="2800" dirty="0">
                <a:sym typeface="Webdings" pitchFamily="-16" charset="2"/>
              </a:rPr>
              <a:t>The widest the inequality gap has ever been</a:t>
            </a:r>
          </a:p>
          <a:p>
            <a:pPr marL="0" indent="0">
              <a:buFontTx/>
              <a:buNone/>
            </a:pPr>
            <a:endParaRPr kumimoji="0" lang="en-US" sz="2800" dirty="0">
              <a:sym typeface="Webdings" pitchFamily="-16" charset="2"/>
            </a:endParaRPr>
          </a:p>
          <a:p>
            <a:pPr marL="0" indent="0">
              <a:buFontTx/>
              <a:buNone/>
            </a:pPr>
            <a:r>
              <a:rPr kumimoji="0" lang="en-US" sz="2800" dirty="0">
                <a:solidFill>
                  <a:schemeClr val="accent2"/>
                </a:solidFill>
                <a:sym typeface="Webdings" pitchFamily="-16" charset="2"/>
              </a:rPr>
              <a:t> =  </a:t>
            </a:r>
            <a:r>
              <a:rPr kumimoji="0" lang="en-US" sz="2800" dirty="0" smtClean="0">
                <a:solidFill>
                  <a:schemeClr val="accent2"/>
                </a:solidFill>
                <a:sym typeface="Webdings" pitchFamily="-16" charset="2"/>
              </a:rPr>
              <a:t>57  </a:t>
            </a:r>
            <a:r>
              <a:rPr kumimoji="0" lang="en-US" sz="2800" dirty="0">
                <a:solidFill>
                  <a:schemeClr val="accent2"/>
                </a:solidFill>
                <a:sym typeface="Webdings" pitchFamily="-16" charset="2"/>
              </a:rPr>
              <a:t></a:t>
            </a:r>
            <a:endParaRPr kumimoji="0" lang="en-US" sz="2800" dirty="0">
              <a:sym typeface="Webdings" pitchFamily="-16" charset="2"/>
            </a:endParaRPr>
          </a:p>
          <a:p>
            <a:pPr marL="0" indent="0">
              <a:buFontTx/>
              <a:buNone/>
            </a:pPr>
            <a:endParaRPr kumimoji="0" lang="en-US" sz="2800" dirty="0">
              <a:sym typeface="Webdings" pitchFamily="-16" charset="2"/>
            </a:endParaRPr>
          </a:p>
          <a:p>
            <a:pPr marL="0" indent="0">
              <a:buFontTx/>
              <a:buNone/>
            </a:pPr>
            <a:r>
              <a:rPr kumimoji="0" lang="en-US" sz="2800" dirty="0" smtClean="0">
                <a:sym typeface="Webdings" pitchFamily="-16" charset="2"/>
              </a:rPr>
              <a:t>2.7 </a:t>
            </a:r>
            <a:r>
              <a:rPr kumimoji="0" lang="en-US" sz="2800" dirty="0">
                <a:sym typeface="Webdings" pitchFamily="-16" charset="2"/>
              </a:rPr>
              <a:t>billion people live on less than US$ </a:t>
            </a:r>
            <a:r>
              <a:rPr kumimoji="0" lang="en-US" sz="2800" dirty="0" smtClean="0">
                <a:sym typeface="Webdings" pitchFamily="-16" charset="2"/>
              </a:rPr>
              <a:t>2 </a:t>
            </a:r>
            <a:r>
              <a:rPr kumimoji="0" lang="en-US" sz="2800" dirty="0">
                <a:sym typeface="Webdings" pitchFamily="-16" charset="2"/>
              </a:rPr>
              <a:t>per day</a:t>
            </a:r>
            <a:endParaRPr kumimoji="0" lang="en-US" sz="2800" dirty="0"/>
          </a:p>
          <a:p>
            <a:pPr marL="0" indent="0">
              <a:buFontTx/>
              <a:buNone/>
            </a:pPr>
            <a:endParaRPr kumimoji="0"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sz="1800">
                <a:solidFill>
                  <a:srgbClr val="291C74"/>
                </a:solidFill>
              </a:rPr>
              <a:t>High HDI countries tend to be in North America, Europe and Australasia, </a:t>
            </a:r>
            <a:br>
              <a:rPr lang="en-US" sz="1800">
                <a:solidFill>
                  <a:srgbClr val="291C74"/>
                </a:solidFill>
              </a:rPr>
            </a:br>
            <a:r>
              <a:rPr lang="en-US" sz="1800">
                <a:solidFill>
                  <a:srgbClr val="291C74"/>
                </a:solidFill>
              </a:rPr>
              <a:t>while low HDI countries tend to be in parts of Asia and Africa.</a:t>
            </a:r>
            <a:r>
              <a:rPr lang="en-US"/>
              <a:t> </a:t>
            </a:r>
          </a:p>
        </p:txBody>
      </p:sp>
      <p:sp>
        <p:nvSpPr>
          <p:cNvPr id="1029" name="Rectangle 5"/>
          <p:cNvSpPr>
            <a:spLocks noGrp="1" noChangeArrowheads="1"/>
          </p:cNvSpPr>
          <p:nvPr>
            <p:ph type="body" idx="1"/>
          </p:nvPr>
        </p:nvSpPr>
        <p:spPr/>
        <p:txBody>
          <a:bodyPr/>
          <a:lstStyle/>
          <a:p>
            <a:endParaRPr lang="en-US"/>
          </a:p>
        </p:txBody>
      </p:sp>
      <p:pic>
        <p:nvPicPr>
          <p:cNvPr id="1030" name="Picture 6"/>
          <p:cNvPicPr>
            <a:picLocks noChangeAspect="1" noChangeArrowheads="1"/>
          </p:cNvPicPr>
          <p:nvPr/>
        </p:nvPicPr>
        <p:blipFill>
          <a:blip r:embed="rId3" cstate="print"/>
          <a:srcRect/>
          <a:stretch>
            <a:fillRect/>
          </a:stretch>
        </p:blipFill>
        <p:spPr bwMode="auto">
          <a:xfrm>
            <a:off x="457200" y="1981200"/>
            <a:ext cx="8153400" cy="4076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smtClean="0"/>
              <a:t>Although quantitative measures such as GNP per capita and composite measures such as HDI give broadly similar findings…</a:t>
            </a:r>
            <a:endParaRPr lang="en-GB" sz="2800" dirty="0"/>
          </a:p>
        </p:txBody>
      </p:sp>
      <p:sp>
        <p:nvSpPr>
          <p:cNvPr id="3" name="Subtitle 2"/>
          <p:cNvSpPr>
            <a:spLocks noGrp="1"/>
          </p:cNvSpPr>
          <p:nvPr>
            <p:ph type="subTitle" idx="1"/>
          </p:nvPr>
        </p:nvSpPr>
        <p:spPr/>
        <p:txBody>
          <a:bodyPr/>
          <a:lstStyle/>
          <a:p>
            <a:r>
              <a:rPr lang="en-GB" sz="2000" dirty="0" smtClean="0"/>
              <a:t>…one can find countries with similar HDI but differing incomes (such as Greece and Singapore) and countries with similar income but different human development (such as Sri Lanka and the Ivory Coast)</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6"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un Clip">
  <a:themeElements>
    <a:clrScheme name="Fun Clip 1">
      <a:dk1>
        <a:srgbClr val="330000"/>
      </a:dk1>
      <a:lt1>
        <a:srgbClr val="FFFFFF"/>
      </a:lt1>
      <a:dk2>
        <a:srgbClr val="32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Fun Cli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Fun Clip 1">
        <a:dk1>
          <a:srgbClr val="330000"/>
        </a:dk1>
        <a:lt1>
          <a:srgbClr val="FFFFFF"/>
        </a:lt1>
        <a:dk2>
          <a:srgbClr val="32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2004:Templates:Presentations:Designs:Fun Clip</Template>
  <TotalTime>601</TotalTime>
  <Words>501</Words>
  <Application>Microsoft Office PowerPoint</Application>
  <PresentationFormat>On-screen Show (4:3)</PresentationFormat>
  <Paragraphs>111</Paragraphs>
  <Slides>22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ＭＳ Ｐゴシック</vt:lpstr>
      <vt:lpstr>Webdings</vt:lpstr>
      <vt:lpstr>Helvetica</vt:lpstr>
      <vt:lpstr>Fun Clip</vt:lpstr>
      <vt:lpstr>Chapter 5</vt:lpstr>
      <vt:lpstr>The syllabus says:</vt:lpstr>
      <vt:lpstr>Global Variations in Development</vt:lpstr>
      <vt:lpstr>Globalisation</vt:lpstr>
      <vt:lpstr>Evidence of increased globalisation</vt:lpstr>
      <vt:lpstr>The stronger links and interactions have led to:</vt:lpstr>
      <vt:lpstr>...but huge differences between individuals and countries</vt:lpstr>
      <vt:lpstr>High HDI countries tend to be in North America, Europe and Australasia,  while low HDI countries tend to be in parts of Asia and Africa. </vt:lpstr>
      <vt:lpstr>Although quantitative measures such as GNP per capita and composite measures such as HDI give broadly similar findings…</vt:lpstr>
      <vt:lpstr>Remember that economic development is a dynamic process of change.</vt:lpstr>
      <vt:lpstr>Rapidly developing countries  during the 1990s</vt:lpstr>
      <vt:lpstr>Countries where GNP per capita declined during the 1990s</vt:lpstr>
      <vt:lpstr>Almost no countries are experiencing a declining HDI (except for Zimbabwe and Zambia)</vt:lpstr>
      <vt:lpstr>Although the rate of development is rising (almost) everywhere…</vt:lpstr>
      <vt:lpstr>  The reasons that a country´s economy develops quickly or slowly are complex, and in many ways unique to that country  . </vt:lpstr>
      <vt:lpstr>External forces  (factors affecting the country from elsewhere)</vt:lpstr>
      <vt:lpstr>The EU</vt:lpstr>
      <vt:lpstr>Internal forces (factors operating from within the country)</vt:lpstr>
      <vt:lpstr>Vicious cycle of poverty</vt:lpstr>
      <vt:lpstr>Equity issues</vt:lpstr>
      <vt:lpstr>Differences within a country</vt:lpstr>
      <vt:lpstr>Conclusion</vt:lpstr>
    </vt:vector>
  </TitlesOfParts>
  <Manager/>
  <Company>Christine Evensen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subject/>
  <dc:creator>Christine Evensen</dc:creator>
  <cp:keywords/>
  <dc:description/>
  <cp:lastModifiedBy>christine.evensen</cp:lastModifiedBy>
  <cp:revision>30</cp:revision>
  <dcterms:created xsi:type="dcterms:W3CDTF">2008-04-05T18:03:33Z</dcterms:created>
  <dcterms:modified xsi:type="dcterms:W3CDTF">2011-01-02T16:35:50Z</dcterms:modified>
  <cp:category/>
</cp:coreProperties>
</file>