
<file path=[Content_Types].xml><?xml version="1.0" encoding="utf-8"?>
<Types xmlns="http://schemas.openxmlformats.org/package/2006/content-types">
  <Override PartName="/ppt/slides/slide12.xml" ContentType="application/vnd.openxmlformats-officedocument.presentationml.slide+xml"/>
  <Override PartName="/ppt/slides/slide46.xml" ContentType="application/vnd.openxmlformats-officedocument.presentationml.slide+xml"/>
  <Override PartName="/ppt/slideLayouts/slideLayout8.xml" ContentType="application/vnd.openxmlformats-officedocument.presentationml.slideLayout+xml"/>
  <Override PartName="/ppt/slides/slide22.xml" ContentType="application/vnd.openxmlformats-officedocument.presentationml.slide+xml"/>
  <Override PartName="/ppt/slides/slide28.xml" ContentType="application/vnd.openxmlformats-officedocument.presentationml.slide+xml"/>
  <Override PartName="/ppt/slides/slide2.xml" ContentType="application/vnd.openxmlformats-officedocument.presentationml.slide+xml"/>
  <Override PartName="/docProps/app.xml" ContentType="application/vnd.openxmlformats-officedocument.extended-properties+xml"/>
  <Override PartName="/ppt/slides/slide30.xml" ContentType="application/vnd.openxmlformats-officedocument.presentationml.slide+xml"/>
  <Override PartName="/ppt/slides/slide35.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slides/slide45.xml" ContentType="application/vnd.openxmlformats-officedocument.presentationml.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50.xml" ContentType="application/vnd.openxmlformats-officedocument.presentationml.slide+xml"/>
  <Override PartName="/ppt/slides/slide23.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slides/slide25.xml" ContentType="application/vnd.openxmlformats-officedocument.presentationml.slide+xml"/>
  <Override PartName="/ppt/slides/slide13.xml" ContentType="application/vnd.openxmlformats-officedocument.presentationml.slide+xml"/>
  <Override PartName="/ppt/slides/slide40.xml" ContentType="application/vnd.openxmlformats-officedocument.presentationml.slide+xml"/>
  <Override PartName="/ppt/slides/slide14.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slides/slide49.xml" ContentType="application/vnd.openxmlformats-officedocument.presentationml.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s/slide43.xml" ContentType="application/vnd.openxmlformats-officedocument.presentationml.slide+xml"/>
  <Override PartName="/ppt/slides/slide48.xml" ContentType="application/vnd.openxmlformats-officedocument.presentationml.slide+xml"/>
  <Override PartName="/ppt/theme/theme1.xml" ContentType="application/vnd.openxmlformats-officedocument.theme+xml"/>
  <Override PartName="/ppt/presentation.xml" ContentType="application/vnd.openxmlformats-officedocument.presentationml.presentation.main+xml"/>
  <Override PartName="/ppt/slideLayouts/slideLayout6.xml" ContentType="application/vnd.openxmlformats-officedocument.presentationml.slideLayout+xml"/>
  <Override PartName="/ppt/slides/slide5.xml" ContentType="application/vnd.openxmlformats-officedocument.presentationml.slide+xml"/>
  <Override PartName="/ppt/slides/slide37.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slides/slide33.xml" ContentType="application/vnd.openxmlformats-officedocument.presentationml.slide+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s/slide27.xml" ContentType="application/vnd.openxmlformats-officedocument.presentationml.slide+xml"/>
  <Override PartName="/ppt/slideLayouts/slideLayout11.xml" ContentType="application/vnd.openxmlformats-officedocument.presentationml.slideLayout+xml"/>
  <Override PartName="/docProps/core.xml" ContentType="application/vnd.openxmlformats-package.core-properties+xml"/>
  <Override PartName="/ppt/slides/slide8.xml" ContentType="application/vnd.openxmlformats-officedocument.presentationml.slide+xml"/>
  <Override PartName="/ppt/slides/slide31.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29.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77" r:id="rId2"/>
    <p:sldId id="256" r:id="rId3"/>
    <p:sldId id="261" r:id="rId4"/>
    <p:sldId id="262" r:id="rId5"/>
    <p:sldId id="268" r:id="rId6"/>
    <p:sldId id="269" r:id="rId7"/>
    <p:sldId id="270" r:id="rId8"/>
    <p:sldId id="257" r:id="rId9"/>
    <p:sldId id="259" r:id="rId10"/>
    <p:sldId id="272" r:id="rId11"/>
    <p:sldId id="273" r:id="rId12"/>
    <p:sldId id="263" r:id="rId13"/>
    <p:sldId id="264" r:id="rId14"/>
    <p:sldId id="260" r:id="rId15"/>
    <p:sldId id="271" r:id="rId16"/>
    <p:sldId id="305" r:id="rId17"/>
    <p:sldId id="276" r:id="rId18"/>
    <p:sldId id="258" r:id="rId19"/>
    <p:sldId id="297" r:id="rId20"/>
    <p:sldId id="286" r:id="rId21"/>
    <p:sldId id="266" r:id="rId22"/>
    <p:sldId id="288" r:id="rId23"/>
    <p:sldId id="287" r:id="rId24"/>
    <p:sldId id="298" r:id="rId25"/>
    <p:sldId id="278" r:id="rId26"/>
    <p:sldId id="279" r:id="rId27"/>
    <p:sldId id="280" r:id="rId28"/>
    <p:sldId id="299" r:id="rId29"/>
    <p:sldId id="289" r:id="rId30"/>
    <p:sldId id="274" r:id="rId31"/>
    <p:sldId id="290" r:id="rId32"/>
    <p:sldId id="284" r:id="rId33"/>
    <p:sldId id="293" r:id="rId34"/>
    <p:sldId id="294" r:id="rId35"/>
    <p:sldId id="300" r:id="rId36"/>
    <p:sldId id="291" r:id="rId37"/>
    <p:sldId id="265" r:id="rId38"/>
    <p:sldId id="267" r:id="rId39"/>
    <p:sldId id="296" r:id="rId40"/>
    <p:sldId id="301" r:id="rId41"/>
    <p:sldId id="281" r:id="rId42"/>
    <p:sldId id="285" r:id="rId43"/>
    <p:sldId id="292" r:id="rId44"/>
    <p:sldId id="295" r:id="rId45"/>
    <p:sldId id="302" r:id="rId46"/>
    <p:sldId id="282" r:id="rId47"/>
    <p:sldId id="283" r:id="rId48"/>
    <p:sldId id="303" r:id="rId49"/>
    <p:sldId id="304" r:id="rId50"/>
    <p:sldId id="275"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C2393E"/>
    <a:srgbClr val="75AA9C"/>
    <a:srgbClr val="EC97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Objects="1">
      <p:cViewPr varScale="1">
        <p:scale>
          <a:sx n="127" d="100"/>
          <a:sy n="127" d="100"/>
        </p:scale>
        <p:origin x="-1160" y="-104"/>
      </p:cViewPr>
      <p:guideLst>
        <p:guide orient="horz" pos="2160"/>
        <p:guide pos="2880"/>
      </p:guideLst>
    </p:cSldViewPr>
  </p:slideViewPr>
  <p:notesTextViewPr>
    <p:cViewPr>
      <p:scale>
        <a:sx n="100" d="100"/>
        <a:sy n="100" d="100"/>
      </p:scale>
      <p:origin x="0" y="0"/>
    </p:cViewPr>
  </p:notesTextViewPr>
  <p:sorterViewPr>
    <p:cViewPr>
      <p:scale>
        <a:sx n="182" d="100"/>
        <a:sy n="182" d="100"/>
      </p:scale>
      <p:origin x="0" y="9032"/>
    </p:cViewPr>
  </p:sorter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slide" Target="slides/slide49.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slide" Target="slides/slide48.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slide" Target="slides/slide50.xml"/><Relationship Id="rId55" Type="http://schemas.openxmlformats.org/officeDocument/2006/relationships/theme" Target="theme/theme1.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56" Type="http://schemas.openxmlformats.org/officeDocument/2006/relationships/tableStyles" Target="tableStyles.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interSettings" Target="printerSettings/printerSettings1.bin"/><Relationship Id="rId54" Type="http://schemas.openxmlformats.org/officeDocument/2006/relationships/viewProps" Target="viewProps.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presProps" Target="pres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lstStyle>
          <a:p>
            <a:r>
              <a:rPr kumimoji="0" lang="nb-NO"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lstStyle>
          <a:p>
            <a:fld id="{9DEBAEAA-ABF8-0B4E-9B18-F9B34A39D87E}" type="datetimeFigureOut">
              <a:rPr lang="en-US" smtClean="0"/>
              <a:pPr/>
              <a:t>11/22/10</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lstStyle>
          <a:p>
            <a:fld id="{6B73F635-758F-F047-9551-27171AB11A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9DEBAEAA-ABF8-0B4E-9B18-F9B34A39D87E}" type="datetimeFigureOut">
              <a:rPr lang="en-US" smtClean="0"/>
              <a:pPr/>
              <a:t>11/22/10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9DEBAEAA-ABF8-0B4E-9B18-F9B34A39D87E}" type="datetimeFigureOut">
              <a:rPr lang="en-US" smtClean="0"/>
              <a:pPr/>
              <a:t>11/22/10</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lstStyle>
          <a:p>
            <a:fld id="{6B73F635-758F-F047-9551-27171AB11A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9DEBAEAA-ABF8-0B4E-9B18-F9B34A39D87E}" type="datetimeFigureOut">
              <a:rPr lang="en-US" smtClean="0"/>
              <a:pPr/>
              <a:t>11/22/10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lstStyle>
          <a:p>
            <a:fld id="{9DEBAEAA-ABF8-0B4E-9B18-F9B34A39D87E}" type="datetimeFigureOut">
              <a:rPr lang="en-US" smtClean="0"/>
              <a:pPr/>
              <a:t>11/22/10</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6B73F635-758F-F047-9551-27171AB11A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nb-NO"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9DEBAEAA-ABF8-0B4E-9B18-F9B34A39D87E}" type="datetimeFigureOut">
              <a:rPr lang="en-US" smtClean="0"/>
              <a:pPr/>
              <a:t>11/22/10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7" name="Date Placeholder 6"/>
          <p:cNvSpPr>
            <a:spLocks noGrp="1"/>
          </p:cNvSpPr>
          <p:nvPr>
            <p:ph type="dt" sz="half" idx="10"/>
          </p:nvPr>
        </p:nvSpPr>
        <p:spPr/>
        <p:txBody>
          <a:bodyPr/>
          <a:lstStyle/>
          <a:p>
            <a:fld id="{9DEBAEAA-ABF8-0B4E-9B18-F9B34A39D87E}" type="datetimeFigureOut">
              <a:rPr lang="en-US" smtClean="0"/>
              <a:pPr/>
              <a:t>11/22/10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nb-NO" smtClean="0"/>
              <a:t>Click to edit Master title style</a:t>
            </a:r>
            <a:endParaRPr kumimoji="0" lang="en-US"/>
          </a:p>
        </p:txBody>
      </p:sp>
      <p:sp>
        <p:nvSpPr>
          <p:cNvPr id="3" name="Date Placeholder 2"/>
          <p:cNvSpPr>
            <a:spLocks noGrp="1"/>
          </p:cNvSpPr>
          <p:nvPr>
            <p:ph type="dt" sz="half" idx="10"/>
          </p:nvPr>
        </p:nvSpPr>
        <p:spPr/>
        <p:txBody>
          <a:bodyPr/>
          <a:lstStyle/>
          <a:p>
            <a:fld id="{9DEBAEAA-ABF8-0B4E-9B18-F9B34A39D87E}" type="datetimeFigureOut">
              <a:rPr lang="en-US" smtClean="0"/>
              <a:pPr/>
              <a:t>11/22/10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lstStyle>
          <a:p>
            <a:fld id="{9DEBAEAA-ABF8-0B4E-9B18-F9B34A39D87E}" type="datetimeFigureOut">
              <a:rPr lang="en-US" smtClean="0"/>
              <a:pPr/>
              <a:t>11/22/10</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lstStyle>
          <a:p>
            <a:endParaRPr lang="en-US"/>
          </a:p>
        </p:txBody>
      </p:sp>
      <p:sp>
        <p:nvSpPr>
          <p:cNvPr id="4" name="Slide Number Placeholder 3"/>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lstStyle>
          <a:p>
            <a:r>
              <a:rPr kumimoji="0" lang="nb-NO"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lstStyle>
          <a:p>
            <a:pPr lvl="0" eaLnBrk="1" latinLnBrk="0" hangingPunct="1"/>
            <a:r>
              <a:rPr kumimoji="0" lang="nb-NO"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5" name="Date Placeholder 4"/>
          <p:cNvSpPr>
            <a:spLocks noGrp="1"/>
          </p:cNvSpPr>
          <p:nvPr>
            <p:ph type="dt" sz="half" idx="10"/>
          </p:nvPr>
        </p:nvSpPr>
        <p:spPr/>
        <p:txBody>
          <a:bodyPr/>
          <a:lstStyle/>
          <a:p>
            <a:fld id="{9DEBAEAA-ABF8-0B4E-9B18-F9B34A39D87E}" type="datetimeFigureOut">
              <a:rPr lang="en-US" smtClean="0"/>
              <a:pPr/>
              <a:t>11/22/10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F635-758F-F047-9551-27171AB11A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lstStyle>
          <a:p>
            <a:r>
              <a:rPr kumimoji="0" lang="nb-NO"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nb-NO" smtClean="0"/>
              <a:t>Click to edit Master text styles</a:t>
            </a:r>
          </a:p>
        </p:txBody>
      </p:sp>
      <p:sp>
        <p:nvSpPr>
          <p:cNvPr id="5" name="Date Placeholder 4"/>
          <p:cNvSpPr>
            <a:spLocks noGrp="1"/>
          </p:cNvSpPr>
          <p:nvPr>
            <p:ph type="dt" sz="half" idx="10"/>
          </p:nvPr>
        </p:nvSpPr>
        <p:spPr/>
        <p:txBody>
          <a:bodyPr/>
          <a:lstStyle/>
          <a:p>
            <a:fld id="{9DEBAEAA-ABF8-0B4E-9B18-F9B34A39D87E}" type="datetimeFigureOut">
              <a:rPr lang="en-US" smtClean="0"/>
              <a:pPr/>
              <a:t>11/22/10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73F635-758F-F047-9551-27171AB11A3F}"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lstStyle>
          <a:p>
            <a:r>
              <a:rPr kumimoji="0" lang="nb-NO"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nb-NO"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lstStyle>
          <a:p>
            <a:fld id="{9DEBAEAA-ABF8-0B4E-9B18-F9B34A39D87E}" type="datetimeFigureOut">
              <a:rPr lang="en-US" smtClean="0"/>
              <a:pPr/>
              <a:t>11/22/10</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lstStyle>
          <a:p>
            <a:fld id="{6B73F635-758F-F047-9551-27171AB11A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hyperlink" Target="http://newsrss.bbc.co.uk/1/hi/world/asia-pacific/2122068.stm" TargetMode="External"/><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hyperlink" Target="http://news.bbc.co.uk/2/hi/7620816.stm" TargetMode="Externa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hyperlink" Target="http://www.diigo.com/bookmark/http://www.unifem.org?gname=ib-geography-2009-patterns-and-change" TargetMode="Externa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livehonestly.com/10-bestworst-countries-to-be-a-woman.html" TargetMode="Externa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3" Type="http://schemas.openxmlformats.org/officeDocument/2006/relationships/hyperlink" Target="http://www.girleffect.org/video"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youtube.com/watch?v=av1FFB9M5uU&amp;playnext=1&amp;list=PLD031D1EA711D09B4&amp;index=4" TargetMode="External"/><Relationship Id="rId3"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3"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www.diigo.com/bookmark/http://www.youtube.com/watch?v=av1FFB9M5uU?gname=ib-geography-2009-patterns-and-change" TargetMode="External"/><Relationship Id="rId3"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hdr.undp.org/en/statistics/indices/gdi_gem/" TargetMode="Externa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hyperlink" Target="http://hdr.undp.org/en/media/HDR_2009_EN_Table_K.pdf" TargetMode="External"/><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population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76200" y="1822174"/>
            <a:ext cx="8229600" cy="427382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9028" y="685800"/>
            <a:ext cx="8580172" cy="48768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28600" y="660518"/>
            <a:ext cx="8686800" cy="5511682"/>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solidFill>
                  <a:srgbClr val="EC97DD"/>
                </a:solidFill>
                <a:hlinkClick r:id="rId2"/>
              </a:rPr>
              <a:t>Korea’s (only) woman on top</a:t>
            </a:r>
            <a:endParaRPr lang="en-US" dirty="0" smtClean="0">
              <a:solidFill>
                <a:srgbClr val="EC97DD"/>
              </a:solidFill>
            </a:endParaRPr>
          </a:p>
          <a:p>
            <a:endParaRPr lang="en-US" dirty="0"/>
          </a:p>
          <a:p>
            <a:endParaRPr lang="en-US" dirty="0">
              <a:solidFill>
                <a:srgbClr val="D488C5"/>
              </a:solidFill>
            </a:endParaRPr>
          </a:p>
        </p:txBody>
      </p:sp>
      <p:pic>
        <p:nvPicPr>
          <p:cNvPr id="5" name="Picture 4"/>
          <p:cNvPicPr>
            <a:picLocks noChangeAspect="1"/>
          </p:cNvPicPr>
          <p:nvPr/>
        </p:nvPicPr>
        <p:blipFill>
          <a:blip r:embed="rId3"/>
          <a:stretch>
            <a:fillRect/>
          </a:stretch>
        </p:blipFill>
        <p:spPr>
          <a:xfrm>
            <a:off x="457200" y="2438400"/>
            <a:ext cx="5334000" cy="4000500"/>
          </a:xfrm>
          <a:prstGeom prst="rect">
            <a:avLst/>
          </a:prstGeom>
        </p:spPr>
      </p:pic>
      <p:pic>
        <p:nvPicPr>
          <p:cNvPr id="6" name="Picture 5"/>
          <p:cNvPicPr>
            <a:picLocks noChangeAspect="1"/>
          </p:cNvPicPr>
          <p:nvPr/>
        </p:nvPicPr>
        <p:blipFill>
          <a:blip r:embed="rId4"/>
          <a:stretch>
            <a:fillRect/>
          </a:stretch>
        </p:blipFill>
        <p:spPr>
          <a:xfrm>
            <a:off x="5791200" y="25400"/>
            <a:ext cx="1905000" cy="2413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752600"/>
            <a:ext cx="4800600" cy="3916363"/>
          </a:xfrm>
        </p:spPr>
        <p:txBody>
          <a:bodyPr/>
          <a:lstStyle/>
          <a:p>
            <a:r>
              <a:rPr lang="en-US" dirty="0" smtClean="0">
                <a:hlinkClick r:id="rId2"/>
              </a:rPr>
              <a:t>Women to rule Rwanda </a:t>
            </a:r>
            <a:r>
              <a:rPr lang="en-US" dirty="0" smtClean="0">
                <a:hlinkClick r:id="rId2"/>
              </a:rPr>
              <a:t>parliament</a:t>
            </a:r>
            <a:endParaRPr lang="en-US" dirty="0"/>
          </a:p>
        </p:txBody>
      </p:sp>
      <p:pic>
        <p:nvPicPr>
          <p:cNvPr id="4" name="Picture 3"/>
          <p:cNvPicPr>
            <a:picLocks noChangeAspect="1"/>
          </p:cNvPicPr>
          <p:nvPr/>
        </p:nvPicPr>
        <p:blipFill>
          <a:blip r:embed="rId3"/>
          <a:stretch>
            <a:fillRect/>
          </a:stretch>
        </p:blipFill>
        <p:spPr>
          <a:xfrm>
            <a:off x="3962400" y="-50800"/>
            <a:ext cx="5181600" cy="6908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hlinkClick r:id="rId2"/>
              </a:rPr>
              <a:t>UNIFEM</a:t>
            </a:r>
            <a:endParaRPr lang="en-US" dirty="0"/>
          </a:p>
        </p:txBody>
      </p:sp>
      <p:pic>
        <p:nvPicPr>
          <p:cNvPr id="5" name="Picture 4"/>
          <p:cNvPicPr>
            <a:picLocks noChangeAspect="1"/>
          </p:cNvPicPr>
          <p:nvPr/>
        </p:nvPicPr>
        <p:blipFill>
          <a:blip r:embed="rId3"/>
          <a:stretch>
            <a:fillRect/>
          </a:stretch>
        </p:blipFill>
        <p:spPr>
          <a:xfrm>
            <a:off x="2774950" y="2519363"/>
            <a:ext cx="3594100" cy="3606800"/>
          </a:xfrm>
          <a:prstGeom prst="rect">
            <a:avLst/>
          </a:prstGeom>
        </p:spPr>
      </p:pic>
      <p:pic>
        <p:nvPicPr>
          <p:cNvPr id="6" name="Picture 5"/>
          <p:cNvPicPr>
            <a:picLocks noChangeAspect="1"/>
          </p:cNvPicPr>
          <p:nvPr/>
        </p:nvPicPr>
        <p:blipFill>
          <a:blip r:embed="rId4"/>
          <a:stretch>
            <a:fillRect/>
          </a:stretch>
        </p:blipFill>
        <p:spPr>
          <a:xfrm>
            <a:off x="3200400" y="1600200"/>
            <a:ext cx="2540000" cy="9144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8153400" cy="4846320"/>
          </a:xfrm>
        </p:spPr>
        <p:txBody>
          <a:bodyPr/>
          <a:lstStyle/>
          <a:p>
            <a:pPr>
              <a:buNone/>
            </a:pPr>
            <a:r>
              <a:rPr lang="en-US" b="1" dirty="0" smtClean="0"/>
              <a:t>   </a:t>
            </a:r>
            <a:r>
              <a:rPr lang="en-US" b="1" dirty="0" smtClean="0">
                <a:solidFill>
                  <a:srgbClr val="75AA9C"/>
                </a:solidFill>
              </a:rPr>
              <a:t>Every </a:t>
            </a:r>
            <a:r>
              <a:rPr lang="en-US" b="1" dirty="0" smtClean="0">
                <a:solidFill>
                  <a:srgbClr val="75AA9C"/>
                </a:solidFill>
              </a:rPr>
              <a:t>country has made progress</a:t>
            </a:r>
            <a:r>
              <a:rPr lang="en-US" b="1" dirty="0" smtClean="0">
                <a:solidFill>
                  <a:srgbClr val="75AA9C"/>
                </a:solidFill>
              </a:rPr>
              <a:t> </a:t>
            </a:r>
          </a:p>
          <a:p>
            <a:pPr>
              <a:buNone/>
            </a:pPr>
            <a:r>
              <a:rPr lang="en-US" b="1" dirty="0" smtClean="0">
                <a:solidFill>
                  <a:srgbClr val="75AA9C"/>
                </a:solidFill>
              </a:rPr>
              <a:t>   in </a:t>
            </a:r>
            <a:r>
              <a:rPr lang="en-US" b="1" dirty="0" smtClean="0">
                <a:solidFill>
                  <a:srgbClr val="75AA9C"/>
                </a:solidFill>
              </a:rPr>
              <a:t>developing women's capabilities,</a:t>
            </a:r>
            <a:r>
              <a:rPr lang="en-US" b="1" dirty="0" smtClean="0">
                <a:solidFill>
                  <a:srgbClr val="75AA9C"/>
                </a:solidFill>
              </a:rPr>
              <a:t> </a:t>
            </a:r>
            <a:endParaRPr lang="en-US" dirty="0">
              <a:solidFill>
                <a:srgbClr val="75AA9C"/>
              </a:solidFill>
            </a:endParaRPr>
          </a:p>
        </p:txBody>
      </p:sp>
      <p:pic>
        <p:nvPicPr>
          <p:cNvPr id="4" name="Picture 3"/>
          <p:cNvPicPr>
            <a:picLocks noChangeAspect="1"/>
          </p:cNvPicPr>
          <p:nvPr/>
        </p:nvPicPr>
        <p:blipFill>
          <a:blip r:embed="rId2"/>
          <a:stretch>
            <a:fillRect/>
          </a:stretch>
        </p:blipFill>
        <p:spPr>
          <a:xfrm>
            <a:off x="1270000" y="1054100"/>
            <a:ext cx="5435600" cy="4965700"/>
          </a:xfrm>
          <a:prstGeom prst="rect">
            <a:avLst/>
          </a:prstGeom>
        </p:spPr>
      </p:pic>
      <p:sp>
        <p:nvSpPr>
          <p:cNvPr id="5" name="Rectangle 4"/>
          <p:cNvSpPr/>
          <p:nvPr/>
        </p:nvSpPr>
        <p:spPr>
          <a:xfrm>
            <a:off x="457200" y="5867400"/>
            <a:ext cx="6781800" cy="954107"/>
          </a:xfrm>
          <a:prstGeom prst="rect">
            <a:avLst/>
          </a:prstGeom>
        </p:spPr>
        <p:txBody>
          <a:bodyPr wrap="square">
            <a:spAutoFit/>
          </a:bodyPr>
          <a:lstStyle/>
          <a:p>
            <a:r>
              <a:rPr lang="en-US" sz="2400" b="1" dirty="0" smtClean="0">
                <a:solidFill>
                  <a:srgbClr val="C2393E"/>
                </a:solidFill>
              </a:rPr>
              <a:t>but women and men still live in an </a:t>
            </a:r>
            <a:r>
              <a:rPr lang="en-US" sz="3200" b="1" dirty="0" smtClean="0">
                <a:solidFill>
                  <a:srgbClr val="C2393E"/>
                </a:solidFill>
              </a:rPr>
              <a:t>unequal</a:t>
            </a:r>
            <a:r>
              <a:rPr lang="en-US" sz="2400" b="1" dirty="0" smtClean="0">
                <a:solidFill>
                  <a:srgbClr val="C2393E"/>
                </a:solidFill>
              </a:rPr>
              <a:t> world.</a:t>
            </a:r>
            <a:endParaRPr lang="en-US" sz="2400" dirty="0">
              <a:solidFill>
                <a:srgbClr val="C2393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accel="50000" decel="5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Geography all the way</a:t>
            </a:r>
            <a:endParaRPr lang="en-US" dirty="0"/>
          </a:p>
        </p:txBody>
      </p:sp>
      <p:sp>
        <p:nvSpPr>
          <p:cNvPr id="3" name="Content Placeholder 2"/>
          <p:cNvSpPr>
            <a:spLocks noGrp="1"/>
          </p:cNvSpPr>
          <p:nvPr>
            <p:ph idx="1"/>
          </p:nvPr>
        </p:nvSpPr>
        <p:spPr/>
        <p:txBody>
          <a:bodyPr>
            <a:normAutofit lnSpcReduction="10000"/>
          </a:bodyPr>
          <a:lstStyle/>
          <a:p>
            <a:r>
              <a:rPr lang="en-US" dirty="0" smtClean="0"/>
              <a:t>Gender inequalities in culture and </a:t>
            </a:r>
            <a:r>
              <a:rPr lang="en-US" dirty="0" smtClean="0"/>
              <a:t>status</a:t>
            </a:r>
          </a:p>
          <a:p>
            <a:r>
              <a:rPr lang="en-US" dirty="0" smtClean="0"/>
              <a:t>Gender inequalities in </a:t>
            </a:r>
            <a:r>
              <a:rPr lang="en-US" dirty="0" smtClean="0"/>
              <a:t>education</a:t>
            </a:r>
          </a:p>
          <a:p>
            <a:r>
              <a:rPr lang="en-US" dirty="0" smtClean="0"/>
              <a:t>Gender </a:t>
            </a:r>
            <a:r>
              <a:rPr lang="en-US" dirty="0" smtClean="0"/>
              <a:t>inequalities in birth ratios and family </a:t>
            </a:r>
            <a:r>
              <a:rPr lang="en-US" dirty="0" smtClean="0"/>
              <a:t>size</a:t>
            </a:r>
          </a:p>
          <a:p>
            <a:r>
              <a:rPr lang="en-US" dirty="0" smtClean="0"/>
              <a:t>Gender inequalities in </a:t>
            </a:r>
            <a:r>
              <a:rPr lang="en-US" dirty="0" smtClean="0"/>
              <a:t>employment</a:t>
            </a:r>
          </a:p>
          <a:p>
            <a:r>
              <a:rPr lang="en-US" dirty="0" smtClean="0"/>
              <a:t>Gender inequalities in </a:t>
            </a:r>
            <a:r>
              <a:rPr lang="en-US" dirty="0" smtClean="0"/>
              <a:t>empowerment</a:t>
            </a:r>
          </a:p>
          <a:p>
            <a:r>
              <a:rPr lang="en-US" dirty="0" smtClean="0"/>
              <a:t>Gender </a:t>
            </a:r>
            <a:r>
              <a:rPr lang="en-US" dirty="0" smtClean="0"/>
              <a:t>inequalities in health and life </a:t>
            </a:r>
            <a:r>
              <a:rPr lang="en-US" dirty="0" smtClean="0"/>
              <a:t>expectancy</a:t>
            </a:r>
          </a:p>
          <a:p>
            <a:r>
              <a:rPr lang="en-US" dirty="0" smtClean="0"/>
              <a:t>Gender inequalities in </a:t>
            </a:r>
            <a:r>
              <a:rPr lang="en-US" dirty="0" smtClean="0"/>
              <a:t>migration</a:t>
            </a:r>
          </a:p>
          <a:p>
            <a:r>
              <a:rPr lang="en-US" dirty="0" smtClean="0"/>
              <a:t>Gender </a:t>
            </a:r>
            <a:r>
              <a:rPr lang="en-US" dirty="0" smtClean="0"/>
              <a:t>inequalities in legal rights and land tenure</a:t>
            </a:r>
            <a:endParaRPr lang="en-US" dirty="0" smtClean="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lide(fromBottom)">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slide(fromBottom)">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slide(fromBottom)">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slide(fromBottom)">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slide(fromBottom)">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Geography all the way</a:t>
            </a:r>
            <a:endParaRPr lang="en-US" dirty="0"/>
          </a:p>
        </p:txBody>
      </p:sp>
      <p:sp>
        <p:nvSpPr>
          <p:cNvPr id="3" name="Content Placeholder 2"/>
          <p:cNvSpPr>
            <a:spLocks noGrp="1"/>
          </p:cNvSpPr>
          <p:nvPr>
            <p:ph idx="1"/>
          </p:nvPr>
        </p:nvSpPr>
        <p:spPr>
          <a:xfrm>
            <a:off x="457200" y="1828800"/>
            <a:ext cx="7239000" cy="4846320"/>
          </a:xfrm>
        </p:spPr>
        <p:txBody>
          <a:bodyPr>
            <a:normAutofit/>
          </a:bodyPr>
          <a:lstStyle/>
          <a:p>
            <a:r>
              <a:rPr lang="en-US" dirty="0" smtClean="0"/>
              <a:t>Gender inequalities in gender and status</a:t>
            </a:r>
            <a:endParaRPr lang="en-US" dirty="0"/>
          </a:p>
        </p:txBody>
      </p:sp>
      <p:pic>
        <p:nvPicPr>
          <p:cNvPr id="4" name="Picture 3"/>
          <p:cNvPicPr>
            <a:picLocks noChangeAspect="1"/>
          </p:cNvPicPr>
          <p:nvPr/>
        </p:nvPicPr>
        <p:blipFill>
          <a:blip r:embed="rId2"/>
          <a:stretch>
            <a:fillRect/>
          </a:stretch>
        </p:blipFill>
        <p:spPr>
          <a:xfrm>
            <a:off x="3573556" y="2667000"/>
            <a:ext cx="2370044" cy="35814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normAutofit/>
          </a:bodyPr>
          <a:lstStyle/>
          <a:p>
            <a:r>
              <a:rPr lang="en-US" sz="2800" dirty="0" smtClean="0">
                <a:hlinkClick r:id="rId2"/>
              </a:rPr>
              <a:t>Best and worst places to be a woman</a:t>
            </a:r>
            <a:endParaRPr lang="en-US" sz="2800"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609600" y="1600200"/>
            <a:ext cx="6921500" cy="469900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4846320"/>
          </a:xfrm>
        </p:spPr>
        <p:txBody>
          <a:bodyPr>
            <a:normAutofit/>
          </a:bodyPr>
          <a:lstStyle/>
          <a:p>
            <a:endParaRPr lang="en-US" dirty="0" smtClean="0"/>
          </a:p>
          <a:p>
            <a:r>
              <a:rPr lang="en-US" dirty="0" smtClean="0"/>
              <a:t>Gender inequalities in </a:t>
            </a:r>
            <a:r>
              <a:rPr lang="en-US" dirty="0" smtClean="0"/>
              <a:t>education</a:t>
            </a:r>
            <a:endParaRPr lang="en-US" dirty="0"/>
          </a:p>
        </p:txBody>
      </p:sp>
      <p:pic>
        <p:nvPicPr>
          <p:cNvPr id="5" name="Picture 4"/>
          <p:cNvPicPr>
            <a:picLocks noChangeAspect="1"/>
          </p:cNvPicPr>
          <p:nvPr/>
        </p:nvPicPr>
        <p:blipFill>
          <a:blip r:embed="rId2"/>
          <a:stretch>
            <a:fillRect/>
          </a:stretch>
        </p:blipFill>
        <p:spPr>
          <a:xfrm>
            <a:off x="2819400" y="2679700"/>
            <a:ext cx="2514600" cy="352044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4267200" y="-34404"/>
            <a:ext cx="4876800" cy="6987654"/>
          </a:xfrm>
          <a:prstGeom prst="rect">
            <a:avLst/>
          </a:prstGeom>
        </p:spPr>
      </p:pic>
      <p:sp>
        <p:nvSpPr>
          <p:cNvPr id="5" name="Title 4"/>
          <p:cNvSpPr>
            <a:spLocks noGrp="1"/>
          </p:cNvSpPr>
          <p:nvPr>
            <p:ph type="ctrTitle"/>
          </p:nvPr>
        </p:nvSpPr>
        <p:spPr/>
        <p:txBody>
          <a:bodyPr/>
          <a:lstStyle/>
          <a:p>
            <a:endParaRPr lang="en-US" dirty="0"/>
          </a:p>
        </p:txBody>
      </p:sp>
      <p:sp>
        <p:nvSpPr>
          <p:cNvPr id="6" name="Title 1"/>
          <p:cNvSpPr txBox="1">
            <a:spLocks/>
          </p:cNvSpPr>
          <p:nvPr/>
        </p:nvSpPr>
        <p:spPr>
          <a:xfrm>
            <a:off x="-3352800" y="1600200"/>
            <a:ext cx="8382000" cy="1470025"/>
          </a:xfrm>
          <a:prstGeom prst="rect">
            <a:avLst/>
          </a:prstGeom>
        </p:spPr>
        <p:txBody>
          <a:bodyPr vert="horz" lIns="45720" tIns="0" rIns="45720" bIns="0" anchor="b"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200" b="1" i="0" u="none" strike="noStrike" kern="1200" cap="all" spc="0" normalizeH="0" baseline="0" noProof="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hlinkClick r:id="rId3"/>
              </a:rPr>
              <a:t>The Girl Effect</a:t>
            </a:r>
            <a:endParaRPr kumimoji="0" lang="en-US" sz="42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Education</a:t>
            </a:r>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304800" y="1233171"/>
            <a:ext cx="7543800" cy="5396229"/>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609600" y="1600200"/>
            <a:ext cx="3276600" cy="3962400"/>
          </a:xfrm>
          <a:prstGeom prst="rect">
            <a:avLst/>
          </a:prstGeom>
        </p:spPr>
      </p:pic>
      <p:sp>
        <p:nvSpPr>
          <p:cNvPr id="6" name="Rectangle 5"/>
          <p:cNvSpPr/>
          <p:nvPr/>
        </p:nvSpPr>
        <p:spPr>
          <a:xfrm>
            <a:off x="4191000" y="1008090"/>
            <a:ext cx="3505200" cy="5447646"/>
          </a:xfrm>
          <a:prstGeom prst="rect">
            <a:avLst/>
          </a:prstGeom>
        </p:spPr>
        <p:txBody>
          <a:bodyPr wrap="square">
            <a:spAutoFit/>
          </a:bodyPr>
          <a:lstStyle/>
          <a:p>
            <a:r>
              <a:rPr lang="en-US" sz="2800" dirty="0" smtClean="0">
                <a:solidFill>
                  <a:srgbClr val="9A0000"/>
                </a:solidFill>
                <a:latin typeface="Georgia"/>
              </a:rPr>
              <a:t>Enrolling girls  in record </a:t>
            </a:r>
            <a:r>
              <a:rPr lang="en-US" sz="2800" dirty="0" smtClean="0">
                <a:solidFill>
                  <a:srgbClr val="9A0000"/>
                </a:solidFill>
                <a:latin typeface="Georgia"/>
              </a:rPr>
              <a:t>numbers</a:t>
            </a:r>
          </a:p>
          <a:p>
            <a:endParaRPr lang="en-US" sz="2800" i="1" dirty="0" smtClean="0">
              <a:solidFill>
                <a:srgbClr val="9A0000"/>
              </a:solidFill>
              <a:latin typeface="Georgia"/>
            </a:endParaRPr>
          </a:p>
          <a:p>
            <a:r>
              <a:rPr lang="en-US" i="1" dirty="0" smtClean="0">
                <a:solidFill>
                  <a:srgbClr val="726F72"/>
                </a:solidFill>
                <a:latin typeface="Georgia"/>
              </a:rPr>
              <a:t>In </a:t>
            </a:r>
            <a:r>
              <a:rPr lang="en-US" i="1" dirty="0" smtClean="0">
                <a:solidFill>
                  <a:srgbClr val="726F72"/>
                </a:solidFill>
                <a:latin typeface="Georgia"/>
              </a:rPr>
              <a:t>the poorest countries, girls account for 55 percent of all out-of-school children. Although these numbers represent considerable progress—30 years ago, girls represented only 38 percent of primary school enrollments—disparities remain due to gender-specific obstacles. For example, girls are expected to help with housework, and many face sexual harassment getting to school and in the classroom.</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854588" y="704850"/>
            <a:ext cx="6536812" cy="546735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76399" y="0"/>
            <a:ext cx="5113533" cy="7086600"/>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066800"/>
            <a:ext cx="7239000" cy="4846320"/>
          </a:xfrm>
        </p:spPr>
        <p:txBody>
          <a:bodyPr/>
          <a:lstStyle/>
          <a:p>
            <a:endParaRPr lang="en-US" dirty="0" smtClean="0"/>
          </a:p>
          <a:p>
            <a:r>
              <a:rPr lang="en-US" dirty="0" smtClean="0"/>
              <a:t>Gender inequalities in birth rate and family </a:t>
            </a:r>
            <a:r>
              <a:rPr lang="en-US" dirty="0" smtClean="0"/>
              <a:t>size</a:t>
            </a:r>
            <a:endParaRPr lang="en-US" dirty="0"/>
          </a:p>
        </p:txBody>
      </p:sp>
      <p:pic>
        <p:nvPicPr>
          <p:cNvPr id="4" name="Picture 3"/>
          <p:cNvPicPr>
            <a:picLocks noChangeAspect="1"/>
          </p:cNvPicPr>
          <p:nvPr/>
        </p:nvPicPr>
        <p:blipFill>
          <a:blip r:embed="rId2"/>
          <a:stretch>
            <a:fillRect/>
          </a:stretch>
        </p:blipFill>
        <p:spPr>
          <a:xfrm>
            <a:off x="1511300" y="2828310"/>
            <a:ext cx="5194300" cy="292479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828799" y="-15545"/>
            <a:ext cx="5051451" cy="6797345"/>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76200" y="221473"/>
            <a:ext cx="9067800" cy="6172977"/>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5944" y="584917"/>
            <a:ext cx="9159944" cy="449508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219200"/>
            <a:ext cx="7239000" cy="4846320"/>
          </a:xfrm>
        </p:spPr>
        <p:txBody>
          <a:bodyPr/>
          <a:lstStyle/>
          <a:p>
            <a:endParaRPr lang="en-US" dirty="0" smtClean="0"/>
          </a:p>
          <a:p>
            <a:r>
              <a:rPr lang="en-US" dirty="0" smtClean="0"/>
              <a:t>Gender inequalities in </a:t>
            </a:r>
            <a:r>
              <a:rPr lang="en-US" dirty="0" smtClean="0"/>
              <a:t>employment</a:t>
            </a:r>
            <a:endParaRPr lang="en-US" dirty="0"/>
          </a:p>
        </p:txBody>
      </p:sp>
      <p:pic>
        <p:nvPicPr>
          <p:cNvPr id="5" name="Picture 4"/>
          <p:cNvPicPr>
            <a:picLocks noChangeAspect="1"/>
          </p:cNvPicPr>
          <p:nvPr/>
        </p:nvPicPr>
        <p:blipFill>
          <a:blip r:embed="rId2"/>
          <a:stretch>
            <a:fillRect/>
          </a:stretch>
        </p:blipFill>
        <p:spPr>
          <a:xfrm>
            <a:off x="2895600" y="2895600"/>
            <a:ext cx="2540000" cy="254000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4007" y="838200"/>
            <a:ext cx="8837593" cy="57531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Gender equality as smart economics</a:t>
            </a:r>
            <a:endParaRPr lang="en-US" dirty="0"/>
          </a:p>
        </p:txBody>
      </p:sp>
      <p:pic>
        <p:nvPicPr>
          <p:cNvPr id="4" name="Picture 3"/>
          <p:cNvPicPr>
            <a:picLocks noChangeAspect="1"/>
          </p:cNvPicPr>
          <p:nvPr/>
        </p:nvPicPr>
        <p:blipFill>
          <a:blip r:embed="rId3"/>
          <a:stretch>
            <a:fillRect/>
          </a:stretch>
        </p:blipFill>
        <p:spPr>
          <a:xfrm>
            <a:off x="1295400" y="2362200"/>
            <a:ext cx="5613400" cy="30988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i="1" dirty="0" smtClean="0"/>
              <a:t> </a:t>
            </a:r>
            <a:r>
              <a:rPr lang="en-US" sz="2400" i="1" dirty="0" smtClean="0"/>
              <a:t>Government intervention is necessary</a:t>
            </a:r>
            <a:r>
              <a:rPr lang="en-US" sz="2400" i="1" dirty="0" smtClean="0"/>
              <a:t> </a:t>
            </a:r>
            <a:endParaRPr lang="en-US" sz="2400" dirty="0"/>
          </a:p>
        </p:txBody>
      </p:sp>
      <p:sp>
        <p:nvSpPr>
          <p:cNvPr id="3" name="Content Placeholder 2"/>
          <p:cNvSpPr>
            <a:spLocks noGrp="1"/>
          </p:cNvSpPr>
          <p:nvPr>
            <p:ph idx="1"/>
          </p:nvPr>
        </p:nvSpPr>
        <p:spPr/>
        <p:txBody>
          <a:bodyPr wrap="square">
            <a:normAutofit/>
          </a:bodyPr>
          <a:lstStyle/>
          <a:p>
            <a:pPr>
              <a:buNone/>
            </a:pPr>
            <a:endParaRPr lang="en-US" i="1" dirty="0" smtClean="0"/>
          </a:p>
          <a:p>
            <a:r>
              <a:rPr lang="en-US" i="1" dirty="0" smtClean="0"/>
              <a:t>through policy </a:t>
            </a:r>
            <a:r>
              <a:rPr lang="en-US" i="1" dirty="0" smtClean="0"/>
              <a:t>reforms</a:t>
            </a:r>
            <a:r>
              <a:rPr lang="en-US" i="1" dirty="0" smtClean="0"/>
              <a:t> </a:t>
            </a:r>
            <a:r>
              <a:rPr lang="en-US" sz="1600" i="1" dirty="0" smtClean="0"/>
              <a:t>(</a:t>
            </a:r>
            <a:r>
              <a:rPr lang="en-US" sz="1600" dirty="0" smtClean="0"/>
              <a:t>Sweden has allowed parents of children under age ten the right to shorten their workday by two hours</a:t>
            </a:r>
            <a:r>
              <a:rPr lang="en-US" sz="1600" i="1" dirty="0" smtClean="0"/>
              <a:t>) </a:t>
            </a:r>
          </a:p>
          <a:p>
            <a:endParaRPr lang="en-US" sz="1600" i="1" dirty="0" smtClean="0"/>
          </a:p>
          <a:p>
            <a:r>
              <a:rPr lang="en-US" i="1" dirty="0" smtClean="0"/>
              <a:t>and affirmative actions</a:t>
            </a:r>
            <a:r>
              <a:rPr lang="en-US" sz="1400" i="1" dirty="0" smtClean="0"/>
              <a:t> (</a:t>
            </a:r>
            <a:r>
              <a:rPr lang="en-US" sz="1600" dirty="0" smtClean="0"/>
              <a:t>Some countries have expanded public services to day-care </a:t>
            </a:r>
            <a:r>
              <a:rPr lang="en-US" sz="1600" dirty="0" err="1" smtClean="0"/>
              <a:t>centres</a:t>
            </a:r>
            <a:r>
              <a:rPr lang="en-US" sz="1600" dirty="0" smtClean="0"/>
              <a:t> and school lunches, helping women  and men to pursue careers)</a:t>
            </a:r>
            <a:r>
              <a:rPr lang="en-US" sz="1600" i="1" dirty="0" smtClean="0"/>
              <a:t>. </a:t>
            </a:r>
            <a:endParaRPr lang="en-US" sz="16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095500" y="762000"/>
            <a:ext cx="4953000" cy="5334000"/>
          </a:xfrm>
          <a:prstGeom prst="rect">
            <a:avLst/>
          </a:prstGeom>
        </p:spPr>
      </p:pic>
      <p:pic>
        <p:nvPicPr>
          <p:cNvPr id="5" name="Picture 4"/>
          <p:cNvPicPr>
            <a:picLocks noChangeAspect="1"/>
          </p:cNvPicPr>
          <p:nvPr/>
        </p:nvPicPr>
        <p:blipFill>
          <a:blip r:embed="rId3"/>
          <a:stretch>
            <a:fillRect/>
          </a:stretch>
        </p:blipFill>
        <p:spPr>
          <a:xfrm>
            <a:off x="647700" y="19050"/>
            <a:ext cx="7848600" cy="68199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600200" y="359084"/>
            <a:ext cx="4561218" cy="6346516"/>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58462" y="762000"/>
            <a:ext cx="7313938" cy="5467350"/>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711200" y="914400"/>
            <a:ext cx="7209928" cy="492125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Gender </a:t>
            </a:r>
            <a:r>
              <a:rPr lang="en-US" dirty="0" smtClean="0"/>
              <a:t>inequalities in </a:t>
            </a:r>
            <a:r>
              <a:rPr lang="en-US" dirty="0" smtClean="0"/>
              <a:t>empowerment</a:t>
            </a:r>
            <a:endParaRPr lang="en-US" dirty="0"/>
          </a:p>
        </p:txBody>
      </p:sp>
      <p:pic>
        <p:nvPicPr>
          <p:cNvPr id="4" name="Picture 3"/>
          <p:cNvPicPr>
            <a:picLocks noChangeAspect="1"/>
          </p:cNvPicPr>
          <p:nvPr/>
        </p:nvPicPr>
        <p:blipFill>
          <a:blip r:embed="rId2"/>
          <a:stretch>
            <a:fillRect/>
          </a:stretch>
        </p:blipFill>
        <p:spPr>
          <a:xfrm>
            <a:off x="1524000" y="2362200"/>
            <a:ext cx="5245100" cy="346710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and decision-making</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152400" y="2667000"/>
            <a:ext cx="7884361" cy="31496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733800" y="1463040"/>
            <a:ext cx="3962400" cy="4846320"/>
          </a:xfrm>
        </p:spPr>
        <p:txBody>
          <a:bodyPr>
            <a:normAutofit fontScale="92500" lnSpcReduction="10000"/>
          </a:bodyPr>
          <a:lstStyle/>
          <a:p>
            <a:pPr>
              <a:buNone/>
            </a:pPr>
            <a:r>
              <a:rPr lang="en-US" sz="1600" dirty="0" smtClean="0">
                <a:solidFill>
                  <a:srgbClr val="9A0000"/>
                </a:solidFill>
                <a:latin typeface="Georgia"/>
              </a:rPr>
              <a:t>      </a:t>
            </a:r>
            <a:r>
              <a:rPr lang="en-US" sz="3027" dirty="0" smtClean="0">
                <a:solidFill>
                  <a:srgbClr val="9A0000"/>
                </a:solidFill>
                <a:latin typeface="Georgia"/>
              </a:rPr>
              <a:t>Empowering </a:t>
            </a:r>
            <a:r>
              <a:rPr lang="en-US" sz="3027" dirty="0" err="1" smtClean="0">
                <a:solidFill>
                  <a:srgbClr val="9A0000"/>
                </a:solidFill>
                <a:latin typeface="Georgia"/>
              </a:rPr>
              <a:t>women through</a:t>
            </a:r>
            <a:r>
              <a:rPr lang="en-US" sz="3027" dirty="0" smtClean="0">
                <a:solidFill>
                  <a:srgbClr val="9A0000"/>
                </a:solidFill>
                <a:latin typeface="Georgia"/>
              </a:rPr>
              <a:t> </a:t>
            </a:r>
            <a:r>
              <a:rPr lang="en-US" sz="3027" dirty="0" smtClean="0">
                <a:solidFill>
                  <a:srgbClr val="9A0000"/>
                </a:solidFill>
                <a:latin typeface="Georgia"/>
              </a:rPr>
              <a:t>opportunity</a:t>
            </a:r>
          </a:p>
          <a:p>
            <a:pPr>
              <a:buNone/>
            </a:pPr>
            <a:endParaRPr lang="en-US" sz="2000" dirty="0" smtClean="0">
              <a:solidFill>
                <a:srgbClr val="9A0000"/>
              </a:solidFill>
              <a:latin typeface="Georgia"/>
            </a:endParaRPr>
          </a:p>
          <a:p>
            <a:pPr>
              <a:buNone/>
            </a:pPr>
            <a:r>
              <a:rPr lang="en-US" sz="2000" i="1" dirty="0" smtClean="0">
                <a:solidFill>
                  <a:srgbClr val="9A0000"/>
                </a:solidFill>
                <a:latin typeface="Georgia"/>
              </a:rPr>
              <a:t>     </a:t>
            </a:r>
            <a:r>
              <a:rPr lang="en-US" sz="2000" i="1" dirty="0" smtClean="0">
                <a:solidFill>
                  <a:srgbClr val="726F72"/>
                </a:solidFill>
                <a:latin typeface="Georgia"/>
              </a:rPr>
              <a:t>In </a:t>
            </a:r>
            <a:r>
              <a:rPr lang="en-US" sz="2000" i="1" dirty="0" smtClean="0">
                <a:solidFill>
                  <a:srgbClr val="726F72"/>
                </a:solidFill>
                <a:latin typeface="Georgia"/>
              </a:rPr>
              <a:t>many developing countries, women lack a voice in their households, communities, and governments, as well as access to resources. Increasing women’s economic opportunities and participation—such as through access to land, financial services and other resources—can promote women’s status and help their countries reduce poverty and develop faster.</a:t>
            </a:r>
            <a:endParaRPr lang="en-US" sz="2000" dirty="0"/>
          </a:p>
        </p:txBody>
      </p:sp>
      <p:pic>
        <p:nvPicPr>
          <p:cNvPr id="5" name="Picture 4"/>
          <p:cNvPicPr>
            <a:picLocks noChangeAspect="1"/>
          </p:cNvPicPr>
          <p:nvPr/>
        </p:nvPicPr>
        <p:blipFill>
          <a:blip r:embed="rId2"/>
          <a:stretch>
            <a:fillRect/>
          </a:stretch>
        </p:blipFill>
        <p:spPr>
          <a:xfrm>
            <a:off x="457200" y="1463040"/>
            <a:ext cx="3276600" cy="443230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3581400" y="1295400"/>
            <a:ext cx="4114800" cy="4846320"/>
          </a:xfrm>
        </p:spPr>
        <p:txBody>
          <a:bodyPr>
            <a:normAutofit fontScale="70000" lnSpcReduction="20000"/>
          </a:bodyPr>
          <a:lstStyle/>
          <a:p>
            <a:pPr>
              <a:buNone/>
            </a:pPr>
            <a:r>
              <a:rPr lang="en-US" sz="5400" dirty="0" smtClean="0">
                <a:solidFill>
                  <a:srgbClr val="9A0000"/>
                </a:solidFill>
                <a:latin typeface="Georgia"/>
              </a:rPr>
              <a:t>  3 </a:t>
            </a:r>
            <a:r>
              <a:rPr lang="en-US" sz="5400" dirty="0" smtClean="0">
                <a:solidFill>
                  <a:srgbClr val="9A0000"/>
                </a:solidFill>
                <a:latin typeface="Georgia"/>
              </a:rPr>
              <a:t>billion people</a:t>
            </a:r>
            <a:r>
              <a:rPr lang="en-US" sz="3600" dirty="0" smtClean="0">
                <a:solidFill>
                  <a:srgbClr val="9A0000"/>
                </a:solidFill>
                <a:latin typeface="Georgia"/>
              </a:rPr>
              <a:t>  have little or no access to financial </a:t>
            </a:r>
            <a:r>
              <a:rPr lang="en-US" sz="3600" dirty="0" smtClean="0">
                <a:solidFill>
                  <a:srgbClr val="9A0000"/>
                </a:solidFill>
                <a:latin typeface="Georgia"/>
              </a:rPr>
              <a:t>services</a:t>
            </a:r>
          </a:p>
          <a:p>
            <a:endParaRPr lang="en-US" sz="3600" i="1" dirty="0" smtClean="0">
              <a:solidFill>
                <a:srgbClr val="9A0000"/>
              </a:solidFill>
              <a:latin typeface="Georgia"/>
            </a:endParaRPr>
          </a:p>
          <a:p>
            <a:pPr>
              <a:buNone/>
            </a:pPr>
            <a:r>
              <a:rPr lang="en-US" sz="2800" i="1" dirty="0" smtClean="0">
                <a:solidFill>
                  <a:srgbClr val="726F72"/>
                </a:solidFill>
                <a:latin typeface="Georgia"/>
              </a:rPr>
              <a:t>     Microfinance </a:t>
            </a:r>
            <a:r>
              <a:rPr lang="en-US" sz="2800" i="1" dirty="0" smtClean="0">
                <a:solidFill>
                  <a:srgbClr val="726F72"/>
                </a:solidFill>
                <a:latin typeface="Georgia"/>
              </a:rPr>
              <a:t>emphasizes building local financial markets to meet the diverse financial needs of poor people. Access to a range of microfinance services—savings, loans, and money transfers—enables poor families to invest in enterprises, better nutrition, improved living conditions, and the health and education of their children. It is also a powerful catalyst for women’s empowerment.</a:t>
            </a:r>
            <a:endParaRPr lang="en-US" dirty="0"/>
          </a:p>
        </p:txBody>
      </p:sp>
      <p:pic>
        <p:nvPicPr>
          <p:cNvPr id="4" name="Picture 3"/>
          <p:cNvPicPr>
            <a:picLocks noChangeAspect="1"/>
          </p:cNvPicPr>
          <p:nvPr/>
        </p:nvPicPr>
        <p:blipFill>
          <a:blip r:embed="rId2"/>
          <a:stretch>
            <a:fillRect/>
          </a:stretch>
        </p:blipFill>
        <p:spPr>
          <a:xfrm>
            <a:off x="457200" y="1981200"/>
            <a:ext cx="3276600" cy="39624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glass ceiling</a:t>
            </a:r>
            <a:endParaRPr lang="en-US" dirty="0"/>
          </a:p>
        </p:txBody>
      </p:sp>
      <p:sp>
        <p:nvSpPr>
          <p:cNvPr id="3" name="Content Placeholder 2"/>
          <p:cNvSpPr>
            <a:spLocks noGrp="1"/>
          </p:cNvSpPr>
          <p:nvPr>
            <p:ph idx="1"/>
          </p:nvPr>
        </p:nvSpPr>
        <p:spPr>
          <a:xfrm>
            <a:off x="457200" y="1609416"/>
            <a:ext cx="3962400" cy="4846320"/>
          </a:xfrm>
        </p:spPr>
        <p:txBody>
          <a:bodyPr>
            <a:normAutofit lnSpcReduction="10000"/>
          </a:bodyPr>
          <a:lstStyle/>
          <a:p>
            <a:r>
              <a:rPr lang="en-US" dirty="0" smtClean="0"/>
              <a:t>In economics, the term glass ceiling refers to situations where the advancement of a qualified person within the hierarchy of an organization is stopped at a lower </a:t>
            </a:r>
            <a:r>
              <a:rPr lang="en-US" dirty="0" smtClean="0"/>
              <a:t>level because </a:t>
            </a:r>
            <a:r>
              <a:rPr lang="en-US" dirty="0" smtClean="0"/>
              <a:t>of some form of discrimination, most commonly</a:t>
            </a:r>
            <a:r>
              <a:rPr lang="en-US" dirty="0" smtClean="0"/>
              <a:t> </a:t>
            </a:r>
            <a:r>
              <a:rPr lang="en-US" sz="2800" b="1" dirty="0" smtClean="0"/>
              <a:t>sexism</a:t>
            </a:r>
            <a:r>
              <a:rPr lang="en-US" dirty="0" smtClean="0"/>
              <a:t> and racism.</a:t>
            </a:r>
            <a:endParaRPr lang="en-US" dirty="0"/>
          </a:p>
        </p:txBody>
      </p:sp>
      <p:pic>
        <p:nvPicPr>
          <p:cNvPr id="4" name="Picture 3"/>
          <p:cNvPicPr>
            <a:picLocks noChangeAspect="1"/>
          </p:cNvPicPr>
          <p:nvPr/>
        </p:nvPicPr>
        <p:blipFill>
          <a:blip r:embed="rId2"/>
          <a:stretch>
            <a:fillRect/>
          </a:stretch>
        </p:blipFill>
        <p:spPr>
          <a:xfrm>
            <a:off x="4724400" y="292100"/>
            <a:ext cx="3175000" cy="44323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0" y="1066800"/>
            <a:ext cx="8229600" cy="4525963"/>
          </a:xfrm>
        </p:spPr>
        <p:txBody>
          <a:bodyPr/>
          <a:lstStyle/>
          <a:p>
            <a:r>
              <a:rPr lang="en-US" dirty="0" smtClean="0">
                <a:hlinkClick r:id="rId2"/>
              </a:rPr>
              <a:t>Why women matter</a:t>
            </a:r>
            <a:endParaRPr lang="en-US" dirty="0"/>
          </a:p>
        </p:txBody>
      </p:sp>
      <p:pic>
        <p:nvPicPr>
          <p:cNvPr id="6" name="Picture 5"/>
          <p:cNvPicPr>
            <a:picLocks noChangeAspect="1"/>
          </p:cNvPicPr>
          <p:nvPr/>
        </p:nvPicPr>
        <p:blipFill>
          <a:blip r:embed="rId3"/>
          <a:stretch>
            <a:fillRect/>
          </a:stretch>
        </p:blipFill>
        <p:spPr>
          <a:xfrm>
            <a:off x="3962400" y="-11321"/>
            <a:ext cx="5181600" cy="6869321"/>
          </a:xfrm>
          <a:prstGeom prst="rect">
            <a:avLst/>
          </a:prstGeom>
        </p:spPr>
      </p:pic>
      <p:pic>
        <p:nvPicPr>
          <p:cNvPr id="7" name="Picture 6"/>
          <p:cNvPicPr>
            <a:picLocks noChangeAspect="1"/>
          </p:cNvPicPr>
          <p:nvPr/>
        </p:nvPicPr>
        <p:blipFill>
          <a:blip r:embed="rId4"/>
          <a:stretch>
            <a:fillRect/>
          </a:stretch>
        </p:blipFill>
        <p:spPr>
          <a:xfrm>
            <a:off x="381000" y="1714500"/>
            <a:ext cx="3175000" cy="4495800"/>
          </a:xfrm>
          <a:prstGeom prst="rect">
            <a:avLst/>
          </a:prstGeom>
        </p:spPr>
      </p:pic>
      <p:sp>
        <p:nvSpPr>
          <p:cNvPr id="8" name="Rectangle 7"/>
          <p:cNvSpPr/>
          <p:nvPr/>
        </p:nvSpPr>
        <p:spPr>
          <a:xfrm>
            <a:off x="457200" y="3657600"/>
            <a:ext cx="3175000" cy="2123658"/>
          </a:xfrm>
          <a:prstGeom prst="rect">
            <a:avLst/>
          </a:prstGeom>
        </p:spPr>
        <p:txBody>
          <a:bodyPr wrap="square">
            <a:spAutoFit/>
          </a:bodyPr>
          <a:lstStyle/>
          <a:p>
            <a:r>
              <a:rPr lang="en-US" sz="1200" dirty="0"/>
              <a:t>Madam Curie </a:t>
            </a:r>
            <a:r>
              <a:rPr lang="en-US" sz="1200" dirty="0" err="1"/>
              <a:t>var</a:t>
            </a:r>
            <a:r>
              <a:rPr lang="en-US" sz="1200" dirty="0"/>
              <a:t> den </a:t>
            </a:r>
            <a:r>
              <a:rPr lang="en-US" sz="1200" dirty="0" err="1"/>
              <a:t>første</a:t>
            </a:r>
            <a:r>
              <a:rPr lang="en-US" sz="1200" dirty="0"/>
              <a:t> </a:t>
            </a:r>
            <a:r>
              <a:rPr lang="en-US" sz="1200" dirty="0" err="1"/>
              <a:t>kvinnen</a:t>
            </a:r>
            <a:r>
              <a:rPr lang="en-US" sz="1200" dirty="0"/>
              <a:t> </a:t>
            </a:r>
            <a:r>
              <a:rPr lang="en-US" sz="1200" dirty="0" err="1"/>
              <a:t>i</a:t>
            </a:r>
            <a:r>
              <a:rPr lang="en-US" sz="1200" dirty="0"/>
              <a:t> </a:t>
            </a:r>
            <a:r>
              <a:rPr lang="en-US" sz="1200" dirty="0" err="1"/>
              <a:t>Europa</a:t>
            </a:r>
            <a:r>
              <a:rPr lang="en-US" sz="1200" dirty="0"/>
              <a:t> </a:t>
            </a:r>
            <a:r>
              <a:rPr lang="en-US" sz="1200" dirty="0" err="1"/>
              <a:t>som</a:t>
            </a:r>
            <a:r>
              <a:rPr lang="en-US" sz="1200" dirty="0"/>
              <a:t> </a:t>
            </a:r>
            <a:r>
              <a:rPr lang="en-US" sz="1200" dirty="0" err="1"/>
              <a:t>tok</a:t>
            </a:r>
            <a:r>
              <a:rPr lang="en-US" sz="1200" dirty="0"/>
              <a:t> en </a:t>
            </a:r>
            <a:r>
              <a:rPr lang="en-US" sz="1200" dirty="0" err="1"/>
              <a:t>vitenskapelig</a:t>
            </a:r>
            <a:r>
              <a:rPr lang="en-US" sz="1200" dirty="0"/>
              <a:t> </a:t>
            </a:r>
            <a:r>
              <a:rPr lang="en-US" sz="1200" dirty="0" err="1"/>
              <a:t>doktorgrad</a:t>
            </a:r>
            <a:r>
              <a:rPr lang="en-US" sz="1200" dirty="0"/>
              <a:t>, </a:t>
            </a:r>
            <a:r>
              <a:rPr lang="en-US" sz="1200" dirty="0" err="1"/>
              <a:t>hun</a:t>
            </a:r>
            <a:r>
              <a:rPr lang="en-US" sz="1200" dirty="0"/>
              <a:t> </a:t>
            </a:r>
            <a:r>
              <a:rPr lang="en-US" sz="1200" dirty="0" err="1"/>
              <a:t>oppdaget</a:t>
            </a:r>
            <a:r>
              <a:rPr lang="en-US" sz="1200" dirty="0"/>
              <a:t> de </a:t>
            </a:r>
            <a:r>
              <a:rPr lang="en-US" sz="1200" dirty="0" err="1"/>
              <a:t>radioaktive</a:t>
            </a:r>
            <a:r>
              <a:rPr lang="en-US" sz="1200" dirty="0"/>
              <a:t> </a:t>
            </a:r>
            <a:r>
              <a:rPr lang="en-US" sz="1200" dirty="0" err="1"/>
              <a:t>grunnstoffene</a:t>
            </a:r>
            <a:r>
              <a:rPr lang="en-US" sz="1200" dirty="0"/>
              <a:t> polonium </a:t>
            </a:r>
            <a:r>
              <a:rPr lang="en-US" sz="1200" dirty="0" err="1"/>
              <a:t>og</a:t>
            </a:r>
            <a:r>
              <a:rPr lang="en-US" sz="1200" dirty="0"/>
              <a:t> radium, </a:t>
            </a:r>
            <a:r>
              <a:rPr lang="en-US" sz="1200" dirty="0" err="1"/>
              <a:t>hun</a:t>
            </a:r>
            <a:r>
              <a:rPr lang="en-US" sz="1200" dirty="0"/>
              <a:t> </a:t>
            </a:r>
            <a:r>
              <a:rPr lang="en-US" sz="1200" dirty="0" err="1"/>
              <a:t>var</a:t>
            </a:r>
            <a:r>
              <a:rPr lang="en-US" sz="1200" dirty="0"/>
              <a:t> den </a:t>
            </a:r>
            <a:r>
              <a:rPr lang="en-US" sz="1200" dirty="0" err="1"/>
              <a:t>første</a:t>
            </a:r>
            <a:r>
              <a:rPr lang="en-US" sz="1200" dirty="0"/>
              <a:t> </a:t>
            </a:r>
            <a:r>
              <a:rPr lang="en-US" sz="1200" dirty="0" err="1"/>
              <a:t>kvinne</a:t>
            </a:r>
            <a:r>
              <a:rPr lang="en-US" sz="1200" dirty="0"/>
              <a:t> </a:t>
            </a:r>
            <a:r>
              <a:rPr lang="en-US" sz="1200" dirty="0" err="1"/>
              <a:t>som</a:t>
            </a:r>
            <a:r>
              <a:rPr lang="en-US" sz="1200" dirty="0"/>
              <a:t> </a:t>
            </a:r>
            <a:r>
              <a:rPr lang="en-US" sz="1200" dirty="0" err="1"/>
              <a:t>vant</a:t>
            </a:r>
            <a:r>
              <a:rPr lang="en-US" sz="1200" dirty="0"/>
              <a:t> en </a:t>
            </a:r>
            <a:r>
              <a:rPr lang="en-US" sz="1200" dirty="0" err="1"/>
              <a:t>Nobelpris</a:t>
            </a:r>
            <a:r>
              <a:rPr lang="en-US" sz="1200" dirty="0"/>
              <a:t> </a:t>
            </a:r>
            <a:r>
              <a:rPr lang="en-US" sz="1200" dirty="0" err="1"/>
              <a:t>i</a:t>
            </a:r>
            <a:r>
              <a:rPr lang="en-US" sz="1200" dirty="0"/>
              <a:t> </a:t>
            </a:r>
            <a:r>
              <a:rPr lang="en-US" sz="1200" dirty="0" err="1"/>
              <a:t>fysikk</a:t>
            </a:r>
            <a:r>
              <a:rPr lang="en-US" sz="1200" dirty="0"/>
              <a:t>, den </a:t>
            </a:r>
            <a:r>
              <a:rPr lang="en-US" sz="1200" dirty="0" err="1"/>
              <a:t>første</a:t>
            </a:r>
            <a:r>
              <a:rPr lang="en-US" sz="1200" dirty="0"/>
              <a:t> </a:t>
            </a:r>
            <a:r>
              <a:rPr lang="en-US" sz="1200" dirty="0" err="1"/>
              <a:t>overhodet</a:t>
            </a:r>
            <a:r>
              <a:rPr lang="en-US" sz="1200" dirty="0"/>
              <a:t> </a:t>
            </a:r>
            <a:r>
              <a:rPr lang="en-US" sz="1200" dirty="0" err="1"/>
              <a:t>som</a:t>
            </a:r>
            <a:r>
              <a:rPr lang="en-US" sz="1200" dirty="0"/>
              <a:t> </a:t>
            </a:r>
            <a:r>
              <a:rPr lang="en-US" sz="1200" dirty="0" err="1"/>
              <a:t>vant</a:t>
            </a:r>
            <a:r>
              <a:rPr lang="en-US" sz="1200" dirty="0"/>
              <a:t> to </a:t>
            </a:r>
            <a:r>
              <a:rPr lang="en-US" sz="1200" dirty="0" err="1"/>
              <a:t>Nobelpriser</a:t>
            </a:r>
            <a:r>
              <a:rPr lang="en-US" sz="1200" dirty="0"/>
              <a:t>, den </a:t>
            </a:r>
            <a:r>
              <a:rPr lang="en-US" sz="1200" dirty="0" err="1"/>
              <a:t>første</a:t>
            </a:r>
            <a:r>
              <a:rPr lang="en-US" sz="1200" dirty="0"/>
              <a:t> </a:t>
            </a:r>
            <a:r>
              <a:rPr lang="en-US" sz="1200" dirty="0" err="1"/>
              <a:t>kvinne</a:t>
            </a:r>
            <a:r>
              <a:rPr lang="en-US" sz="1200" dirty="0"/>
              <a:t> </a:t>
            </a:r>
            <a:r>
              <a:rPr lang="en-US" sz="1200" dirty="0" err="1"/>
              <a:t>som</a:t>
            </a:r>
            <a:r>
              <a:rPr lang="en-US" sz="1200" dirty="0"/>
              <a:t> </a:t>
            </a:r>
            <a:r>
              <a:rPr lang="en-US" sz="1200" dirty="0" err="1"/>
              <a:t>ble</a:t>
            </a:r>
            <a:r>
              <a:rPr lang="en-US" sz="1200" dirty="0"/>
              <a:t> </a:t>
            </a:r>
            <a:r>
              <a:rPr lang="en-US" sz="1200" dirty="0" err="1"/>
              <a:t>lærer</a:t>
            </a:r>
            <a:r>
              <a:rPr lang="en-US" sz="1200" dirty="0"/>
              <a:t>, professor </a:t>
            </a:r>
            <a:r>
              <a:rPr lang="en-US" sz="1200" dirty="0" err="1"/>
              <a:t>og</a:t>
            </a:r>
            <a:r>
              <a:rPr lang="en-US" sz="1200" dirty="0"/>
              <a:t> </a:t>
            </a:r>
            <a:r>
              <a:rPr lang="en-US" sz="1200" dirty="0" err="1"/>
              <a:t>laboratorieleder</a:t>
            </a:r>
            <a:r>
              <a:rPr lang="en-US" sz="1200" dirty="0"/>
              <a:t> </a:t>
            </a:r>
            <a:r>
              <a:rPr lang="en-US" sz="1200" dirty="0" err="1"/>
              <a:t>ved</a:t>
            </a:r>
            <a:r>
              <a:rPr lang="en-US" sz="1200" dirty="0"/>
              <a:t> Sorbonne </a:t>
            </a:r>
            <a:r>
              <a:rPr lang="en-US" sz="1200" dirty="0" err="1"/>
              <a:t>og</a:t>
            </a:r>
            <a:r>
              <a:rPr lang="en-US" sz="1200" dirty="0"/>
              <a:t> den </a:t>
            </a:r>
            <a:r>
              <a:rPr lang="en-US" sz="1200" dirty="0" err="1"/>
              <a:t>første</a:t>
            </a:r>
            <a:r>
              <a:rPr lang="en-US" sz="1200" dirty="0"/>
              <a:t> </a:t>
            </a:r>
            <a:r>
              <a:rPr lang="en-US" sz="1200" dirty="0" err="1"/>
              <a:t>kvinne</a:t>
            </a:r>
            <a:r>
              <a:rPr lang="en-US" sz="1200" dirty="0"/>
              <a:t> </a:t>
            </a:r>
            <a:r>
              <a:rPr lang="en-US" sz="1200" dirty="0" err="1"/>
              <a:t>som</a:t>
            </a:r>
            <a:r>
              <a:rPr lang="en-US" sz="1200" dirty="0"/>
              <a:t> </a:t>
            </a:r>
            <a:r>
              <a:rPr lang="en-US" sz="1200" dirty="0" err="1"/>
              <a:t>på</a:t>
            </a:r>
            <a:r>
              <a:rPr lang="en-US" sz="1200" dirty="0"/>
              <a:t> </a:t>
            </a:r>
            <a:r>
              <a:rPr lang="en-US" sz="1200" dirty="0" err="1"/>
              <a:t>grunn</a:t>
            </a:r>
            <a:r>
              <a:rPr lang="en-US" sz="1200" dirty="0"/>
              <a:t> </a:t>
            </a:r>
            <a:r>
              <a:rPr lang="en-US" sz="1200" dirty="0" err="1"/>
              <a:t>av</a:t>
            </a:r>
            <a:r>
              <a:rPr lang="en-US" sz="1200" dirty="0"/>
              <a:t> </a:t>
            </a:r>
            <a:r>
              <a:rPr lang="en-US" sz="1200" dirty="0" err="1"/>
              <a:t>egne</a:t>
            </a:r>
            <a:r>
              <a:rPr lang="en-US" sz="1200" dirty="0"/>
              <a:t> </a:t>
            </a:r>
            <a:r>
              <a:rPr lang="en-US" sz="1200" dirty="0" err="1"/>
              <a:t>bedrifter</a:t>
            </a:r>
            <a:r>
              <a:rPr lang="en-US" sz="1200" dirty="0"/>
              <a:t> </a:t>
            </a:r>
            <a:r>
              <a:rPr lang="en-US" sz="1200" dirty="0" err="1"/>
              <a:t>ble</a:t>
            </a:r>
            <a:r>
              <a:rPr lang="en-US" sz="1200" dirty="0"/>
              <a:t> </a:t>
            </a:r>
            <a:r>
              <a:rPr lang="en-US" sz="1200" dirty="0" err="1"/>
              <a:t>gravlagt</a:t>
            </a:r>
            <a:r>
              <a:rPr lang="en-US" sz="1200" dirty="0"/>
              <a:t> </a:t>
            </a:r>
            <a:r>
              <a:rPr lang="en-US" sz="1200" dirty="0" err="1"/>
              <a:t>i</a:t>
            </a:r>
            <a:r>
              <a:rPr lang="en-US" sz="1200" dirty="0"/>
              <a:t> Pantheon.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Gender </a:t>
            </a:r>
            <a:r>
              <a:rPr lang="en-US" dirty="0" smtClean="0"/>
              <a:t>inequalities in health and life </a:t>
            </a:r>
            <a:r>
              <a:rPr lang="en-US" dirty="0" smtClean="0"/>
              <a:t>expectancy</a:t>
            </a:r>
            <a:endParaRPr lang="en-US" dirty="0"/>
          </a:p>
        </p:txBody>
      </p:sp>
      <p:pic>
        <p:nvPicPr>
          <p:cNvPr id="4" name="Picture 3"/>
          <p:cNvPicPr>
            <a:picLocks noChangeAspect="1"/>
          </p:cNvPicPr>
          <p:nvPr/>
        </p:nvPicPr>
        <p:blipFill>
          <a:blip r:embed="rId2"/>
          <a:stretch>
            <a:fillRect/>
          </a:stretch>
        </p:blipFill>
        <p:spPr>
          <a:xfrm>
            <a:off x="762000" y="2819400"/>
            <a:ext cx="4495800" cy="3362244"/>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81050" y="1600200"/>
            <a:ext cx="6838950" cy="3996919"/>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5" name="Picture 4"/>
          <p:cNvPicPr>
            <a:picLocks noChangeAspect="1"/>
          </p:cNvPicPr>
          <p:nvPr/>
        </p:nvPicPr>
        <p:blipFill>
          <a:blip r:embed="rId2"/>
          <a:stretch>
            <a:fillRect/>
          </a:stretch>
        </p:blipFill>
        <p:spPr>
          <a:xfrm>
            <a:off x="234950" y="685800"/>
            <a:ext cx="7766050" cy="5691961"/>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Violence against women</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381000" y="2209800"/>
            <a:ext cx="7439479" cy="3530600"/>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Poverty</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0" y="1982988"/>
            <a:ext cx="9144000" cy="4113012"/>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Gender </a:t>
            </a:r>
            <a:r>
              <a:rPr lang="en-US" dirty="0" smtClean="0"/>
              <a:t>inequalities in </a:t>
            </a:r>
            <a:r>
              <a:rPr lang="en-US" dirty="0" smtClean="0"/>
              <a:t>migration</a:t>
            </a:r>
            <a:endParaRPr lang="en-US" dirty="0"/>
          </a:p>
        </p:txBody>
      </p:sp>
      <p:pic>
        <p:nvPicPr>
          <p:cNvPr id="4" name="Picture 3"/>
          <p:cNvPicPr>
            <a:picLocks noChangeAspect="1"/>
          </p:cNvPicPr>
          <p:nvPr/>
        </p:nvPicPr>
        <p:blipFill>
          <a:blip r:embed="rId2"/>
          <a:stretch>
            <a:fillRect/>
          </a:stretch>
        </p:blipFill>
        <p:spPr>
          <a:xfrm>
            <a:off x="3048000" y="2438400"/>
            <a:ext cx="2222500" cy="3048000"/>
          </a:xfrm>
          <a:prstGeom prst="rect">
            <a:avLst/>
          </a:prstGeo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88950" y="793750"/>
            <a:ext cx="8166100" cy="527050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1905000" y="-30517"/>
            <a:ext cx="4648200" cy="6879771"/>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Gender </a:t>
            </a:r>
            <a:r>
              <a:rPr lang="en-US" dirty="0" smtClean="0"/>
              <a:t>inequalities in legal rights and land tenure</a:t>
            </a:r>
          </a:p>
          <a:p>
            <a:endParaRPr lang="en-US" dirty="0"/>
          </a:p>
        </p:txBody>
      </p:sp>
      <p:pic>
        <p:nvPicPr>
          <p:cNvPr id="4" name="Picture 3"/>
          <p:cNvPicPr>
            <a:picLocks noChangeAspect="1"/>
          </p:cNvPicPr>
          <p:nvPr/>
        </p:nvPicPr>
        <p:blipFill>
          <a:blip r:embed="rId2"/>
          <a:stretch>
            <a:fillRect/>
          </a:stretch>
        </p:blipFill>
        <p:spPr>
          <a:xfrm>
            <a:off x="2971800" y="2895600"/>
            <a:ext cx="2222500" cy="2006600"/>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tenure</a:t>
            </a:r>
            <a:endParaRPr lang="en-US" dirty="0"/>
          </a:p>
        </p:txBody>
      </p:sp>
      <p:sp>
        <p:nvSpPr>
          <p:cNvPr id="3" name="Content Placeholder 2"/>
          <p:cNvSpPr>
            <a:spLocks noGrp="1"/>
          </p:cNvSpPr>
          <p:nvPr>
            <p:ph idx="1"/>
          </p:nvPr>
        </p:nvSpPr>
        <p:spPr>
          <a:xfrm>
            <a:off x="457200" y="1752600"/>
            <a:ext cx="7239000" cy="4846320"/>
          </a:xfrm>
        </p:spPr>
        <p:txBody>
          <a:bodyPr/>
          <a:lstStyle/>
          <a:p>
            <a:r>
              <a:rPr lang="en-US" dirty="0" smtClean="0"/>
              <a:t>Tenure is defined as the way in which the rights, restrictions and responsibilities that people have with respect to land (and property) are held</a:t>
            </a:r>
          </a:p>
          <a:p>
            <a:endParaRPr lang="en-US" dirty="0" smtClean="0"/>
          </a:p>
          <a:p>
            <a:r>
              <a:rPr lang="en-US" dirty="0" smtClean="0"/>
              <a:t>Formal law, traditional legal systems and societal norms, including customary and religious laws, often deny women the right to acquire and inherit property, particularly in countries where </a:t>
            </a:r>
            <a:r>
              <a:rPr lang="en-US" dirty="0" err="1" smtClean="0"/>
              <a:t>shariah</a:t>
            </a:r>
            <a:r>
              <a:rPr lang="en-US" dirty="0" smtClean="0"/>
              <a:t> law applies.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HDI</a:t>
            </a:r>
            <a:endParaRPr lang="en-US" dirty="0"/>
          </a:p>
        </p:txBody>
      </p:sp>
      <p:sp>
        <p:nvSpPr>
          <p:cNvPr id="3" name="Content Placeholder 2"/>
          <p:cNvSpPr>
            <a:spLocks noGrp="1"/>
          </p:cNvSpPr>
          <p:nvPr>
            <p:ph idx="1"/>
          </p:nvPr>
        </p:nvSpPr>
        <p:spPr>
          <a:xfrm>
            <a:off x="457200" y="1752600"/>
            <a:ext cx="7239000" cy="4846320"/>
          </a:xfrm>
        </p:spPr>
        <p:txBody>
          <a:bodyPr/>
          <a:lstStyle/>
          <a:p>
            <a:r>
              <a:rPr lang="en-US" dirty="0" smtClean="0"/>
              <a:t>The </a:t>
            </a:r>
            <a:r>
              <a:rPr lang="en-US" b="1" dirty="0" smtClean="0"/>
              <a:t>Human Development Index </a:t>
            </a:r>
            <a:r>
              <a:rPr lang="en-US" dirty="0" smtClean="0"/>
              <a:t>measures the average achievement of a country in basic human capabilities. The HDI indicates whether people lead a long and healthy life, are educated and knowledgeable, and enjoy a decent standard of living. </a:t>
            </a:r>
          </a:p>
          <a:p>
            <a:endParaRPr lang="en-US" dirty="0" smtClean="0"/>
          </a:p>
          <a:p>
            <a:r>
              <a:rPr lang="en-US" dirty="0" smtClean="0"/>
              <a:t>The HDI examines the average condition of all people in a country. </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dirty="0" smtClean="0"/>
              <a:t> Access to productive resources is critical to enhancing women’s </a:t>
            </a:r>
            <a:r>
              <a:rPr lang="en-US" sz="2400" dirty="0" smtClean="0"/>
              <a:t>choices</a:t>
            </a:r>
            <a:endParaRPr lang="en-US" sz="2400" dirty="0"/>
          </a:p>
        </p:txBody>
      </p:sp>
      <p:sp>
        <p:nvSpPr>
          <p:cNvPr id="3" name="Content Placeholder 2"/>
          <p:cNvSpPr>
            <a:spLocks noGrp="1"/>
          </p:cNvSpPr>
          <p:nvPr>
            <p:ph idx="1"/>
          </p:nvPr>
        </p:nvSpPr>
        <p:spPr/>
        <p:txBody>
          <a:bodyPr/>
          <a:lstStyle/>
          <a:p>
            <a:pPr>
              <a:buNone/>
            </a:pPr>
            <a:r>
              <a:rPr lang="en-US" dirty="0" smtClean="0"/>
              <a:t>  </a:t>
            </a:r>
          </a:p>
          <a:p>
            <a:pPr>
              <a:buNone/>
            </a:pPr>
            <a:r>
              <a:rPr lang="en-US" dirty="0" smtClean="0"/>
              <a:t>   For low-income women – the vast majority of women in the world - lack of access to bank credit is a persistent barrier to attaining economic independence and widening choices. </a:t>
            </a:r>
          </a:p>
          <a:p>
            <a:pPr>
              <a:buNone/>
            </a:pPr>
            <a:endParaRPr lang="en-US" dirty="0" smtClean="0"/>
          </a:p>
          <a:p>
            <a:pPr>
              <a:buNone/>
            </a:pPr>
            <a:r>
              <a:rPr lang="en-US" dirty="0" smtClean="0"/>
              <a:t>   Experience in many countries demonstrates that poor women invest money wisely and make sound decisions to maximize returns.</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lstStyle/>
          <a:p>
            <a:pPr algn="ctr"/>
            <a:r>
              <a:rPr lang="en-US" dirty="0" smtClean="0"/>
              <a:t>GDI</a:t>
            </a:r>
            <a:endParaRPr lang="en-US" dirty="0"/>
          </a:p>
        </p:txBody>
      </p:sp>
      <p:sp>
        <p:nvSpPr>
          <p:cNvPr id="3" name="Content Placeholder 2"/>
          <p:cNvSpPr>
            <a:spLocks noGrp="1"/>
          </p:cNvSpPr>
          <p:nvPr>
            <p:ph idx="1"/>
          </p:nvPr>
        </p:nvSpPr>
        <p:spPr>
          <a:xfrm>
            <a:off x="457200" y="1447800"/>
            <a:ext cx="7239000" cy="4846320"/>
          </a:xfrm>
        </p:spPr>
        <p:txBody>
          <a:bodyPr>
            <a:normAutofit lnSpcReduction="10000"/>
          </a:bodyPr>
          <a:lstStyle/>
          <a:p>
            <a:r>
              <a:rPr lang="en-US" dirty="0" smtClean="0"/>
              <a:t>The </a:t>
            </a:r>
            <a:r>
              <a:rPr lang="en-US" b="1" dirty="0" smtClean="0"/>
              <a:t>Gender-related Development Index </a:t>
            </a:r>
            <a:r>
              <a:rPr lang="en-US" dirty="0" smtClean="0"/>
              <a:t>does the same, but takes note of inequality in achievement between men and women. </a:t>
            </a:r>
          </a:p>
          <a:p>
            <a:endParaRPr lang="en-US" dirty="0" smtClean="0"/>
          </a:p>
          <a:p>
            <a:r>
              <a:rPr lang="en-US" dirty="0" smtClean="0"/>
              <a:t>The methodology used imposes a penalty for inequality, such that the GDI falls when the achievement levels of both women and men in a country go down or when the disparity between their achievement increases.</a:t>
            </a:r>
          </a:p>
          <a:p>
            <a:endParaRPr lang="en-US" dirty="0" smtClean="0"/>
          </a:p>
          <a:p>
            <a:r>
              <a:rPr lang="en-US" dirty="0" smtClean="0"/>
              <a:t>The GDI is simply the HDI adjusted downwards for gender inequality.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GEM</a:t>
            </a:r>
            <a:endParaRPr lang="en-US" dirty="0"/>
          </a:p>
        </p:txBody>
      </p:sp>
      <p:sp>
        <p:nvSpPr>
          <p:cNvPr id="3" name="Content Placeholder 2"/>
          <p:cNvSpPr>
            <a:spLocks noGrp="1"/>
          </p:cNvSpPr>
          <p:nvPr>
            <p:ph idx="1"/>
          </p:nvPr>
        </p:nvSpPr>
        <p:spPr>
          <a:xfrm>
            <a:off x="457200" y="1752600"/>
            <a:ext cx="7239000" cy="4846320"/>
          </a:xfrm>
        </p:spPr>
        <p:txBody>
          <a:bodyPr/>
          <a:lstStyle/>
          <a:p>
            <a:r>
              <a:rPr lang="en-US" dirty="0" smtClean="0"/>
              <a:t>The </a:t>
            </a:r>
            <a:r>
              <a:rPr lang="en-US" b="1" dirty="0" smtClean="0"/>
              <a:t>Gender Empowerment Measure </a:t>
            </a:r>
            <a:r>
              <a:rPr lang="en-US" dirty="0" smtClean="0"/>
              <a:t>examines whether women and men are able to actively participate in economic and political life and take part in decision-making. </a:t>
            </a:r>
          </a:p>
          <a:p>
            <a:endParaRPr lang="en-US" dirty="0" smtClean="0"/>
          </a:p>
          <a:p>
            <a:r>
              <a:rPr lang="en-US" dirty="0" smtClean="0"/>
              <a:t>While the GDI focuses on expansion of capabilities, the GEM is concerned with the use of those capabilities to take advantage of the opportunities of life.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hlinkClick r:id="rId2"/>
              </a:rPr>
              <a:t>Gender empowerment index</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2133600" y="1524572"/>
            <a:ext cx="3547735" cy="533342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hlinkClick r:id="rId2"/>
              </a:rPr>
              <a:t>Gender empowerment measure</a:t>
            </a:r>
            <a:endParaRPr lang="en-US" dirty="0"/>
          </a:p>
        </p:txBody>
      </p:sp>
      <p:pic>
        <p:nvPicPr>
          <p:cNvPr id="4" name="Picture 3"/>
          <p:cNvPicPr>
            <a:picLocks noChangeAspect="1"/>
          </p:cNvPicPr>
          <p:nvPr/>
        </p:nvPicPr>
        <p:blipFill>
          <a:blip r:embed="rId3"/>
          <a:stretch>
            <a:fillRect/>
          </a:stretch>
        </p:blipFill>
        <p:spPr>
          <a:xfrm>
            <a:off x="1066800" y="2667000"/>
            <a:ext cx="2527300" cy="2743200"/>
          </a:xfrm>
          <a:prstGeom prst="rect">
            <a:avLst/>
          </a:prstGeom>
        </p:spPr>
      </p:pic>
      <p:pic>
        <p:nvPicPr>
          <p:cNvPr id="5" name="Picture 4"/>
          <p:cNvPicPr>
            <a:picLocks noChangeAspect="1"/>
          </p:cNvPicPr>
          <p:nvPr/>
        </p:nvPicPr>
        <p:blipFill>
          <a:blip r:embed="rId4"/>
          <a:stretch>
            <a:fillRect/>
          </a:stretch>
        </p:blipFill>
        <p:spPr>
          <a:xfrm>
            <a:off x="4572000" y="2438400"/>
            <a:ext cx="2844800" cy="31115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Opulent.thmx</Template>
  <TotalTime>616</TotalTime>
  <Words>877</Words>
  <Application>Microsoft Macintosh PowerPoint</Application>
  <PresentationFormat>On-screen Show (4:3)</PresentationFormat>
  <Paragraphs>78</Paragraphs>
  <Slides>50</Slides>
  <Notes>0</Notes>
  <HiddenSlides>0</HiddenSlides>
  <MMClips>0</MMClips>
  <ScaleCrop>false</ScaleCrop>
  <HeadingPairs>
    <vt:vector size="4" baseType="variant">
      <vt:variant>
        <vt:lpstr>Design Template</vt:lpstr>
      </vt:variant>
      <vt:variant>
        <vt:i4>1</vt:i4>
      </vt:variant>
      <vt:variant>
        <vt:lpstr>Slide Titles</vt:lpstr>
      </vt:variant>
      <vt:variant>
        <vt:i4>50</vt:i4>
      </vt:variant>
    </vt:vector>
  </HeadingPairs>
  <TitlesOfParts>
    <vt:vector size="51" baseType="lpstr">
      <vt:lpstr>Opulent</vt:lpstr>
      <vt:lpstr>population</vt:lpstr>
      <vt:lpstr>Slide 2</vt:lpstr>
      <vt:lpstr>Slide 3</vt:lpstr>
      <vt:lpstr>Slide 4</vt:lpstr>
      <vt:lpstr>HDI</vt:lpstr>
      <vt:lpstr>GDI</vt:lpstr>
      <vt:lpstr>GEM</vt:lpstr>
      <vt:lpstr>Gender empowerment index</vt:lpstr>
      <vt:lpstr>Slide 9</vt:lpstr>
      <vt:lpstr>Slide 10</vt:lpstr>
      <vt:lpstr>Slide 11</vt:lpstr>
      <vt:lpstr>Slide 12</vt:lpstr>
      <vt:lpstr>Slide 13</vt:lpstr>
      <vt:lpstr>Slide 14</vt:lpstr>
      <vt:lpstr>Slide 15</vt:lpstr>
      <vt:lpstr>Geography all the way</vt:lpstr>
      <vt:lpstr>Geography all the way</vt:lpstr>
      <vt:lpstr>Best and worst places to be a woman</vt:lpstr>
      <vt:lpstr>Slide 19</vt:lpstr>
      <vt:lpstr>Education</vt:lpstr>
      <vt:lpstr>Slide 21</vt:lpstr>
      <vt:lpstr>Slide 22</vt:lpstr>
      <vt:lpstr>Slide 23</vt:lpstr>
      <vt:lpstr>Slide 24</vt:lpstr>
      <vt:lpstr>Slide 25</vt:lpstr>
      <vt:lpstr>Slide 26</vt:lpstr>
      <vt:lpstr>Slide 27</vt:lpstr>
      <vt:lpstr>Slide 28</vt:lpstr>
      <vt:lpstr>Slide 29</vt:lpstr>
      <vt:lpstr> Government intervention is necessary </vt:lpstr>
      <vt:lpstr>Slide 31</vt:lpstr>
      <vt:lpstr>Slide 32</vt:lpstr>
      <vt:lpstr>Slide 33</vt:lpstr>
      <vt:lpstr>Slide 34</vt:lpstr>
      <vt:lpstr>Slide 35</vt:lpstr>
      <vt:lpstr>Power and decision-making</vt:lpstr>
      <vt:lpstr>Slide 37</vt:lpstr>
      <vt:lpstr>Slide 38</vt:lpstr>
      <vt:lpstr>glass ceiling</vt:lpstr>
      <vt:lpstr>Slide 40</vt:lpstr>
      <vt:lpstr>Slide 41</vt:lpstr>
      <vt:lpstr>Slide 42</vt:lpstr>
      <vt:lpstr>Violence against women</vt:lpstr>
      <vt:lpstr>Poverty</vt:lpstr>
      <vt:lpstr>Slide 45</vt:lpstr>
      <vt:lpstr>Slide 46</vt:lpstr>
      <vt:lpstr>Slide 47</vt:lpstr>
      <vt:lpstr>Slide 48</vt:lpstr>
      <vt:lpstr>tenure</vt:lpstr>
      <vt:lpstr> Access to productive resources is critical to enhancing women’s choices</vt:lpstr>
    </vt:vector>
  </TitlesOfParts>
  <Company>Oslo International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Girl Effect</dc:title>
  <dc:creator>Christine Evensen</dc:creator>
  <cp:lastModifiedBy>Christine Evensen</cp:lastModifiedBy>
  <cp:revision>25</cp:revision>
  <dcterms:created xsi:type="dcterms:W3CDTF">2010-11-22T18:11:01Z</dcterms:created>
  <dcterms:modified xsi:type="dcterms:W3CDTF">2010-11-22T23:52:59Z</dcterms:modified>
</cp:coreProperties>
</file>