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62" r:id="rId4"/>
    <p:sldId id="272" r:id="rId5"/>
    <p:sldId id="264" r:id="rId6"/>
    <p:sldId id="261" r:id="rId7"/>
    <p:sldId id="266" r:id="rId8"/>
    <p:sldId id="265" r:id="rId9"/>
    <p:sldId id="273" r:id="rId10"/>
    <p:sldId id="263" r:id="rId11"/>
    <p:sldId id="267" r:id="rId12"/>
    <p:sldId id="270" r:id="rId13"/>
    <p:sldId id="271" r:id="rId14"/>
    <p:sldId id="275" r:id="rId15"/>
    <p:sldId id="277" r:id="rId16"/>
    <p:sldId id="278" r:id="rId17"/>
    <p:sldId id="259" r:id="rId18"/>
    <p:sldId id="260" r:id="rId19"/>
    <p:sldId id="258" r:id="rId20"/>
    <p:sldId id="284" r:id="rId21"/>
    <p:sldId id="268" r:id="rId22"/>
    <p:sldId id="269" r:id="rId23"/>
    <p:sldId id="285" r:id="rId24"/>
    <p:sldId id="286" r:id="rId25"/>
    <p:sldId id="288" r:id="rId26"/>
    <p:sldId id="287" r:id="rId27"/>
    <p:sldId id="274" r:id="rId28"/>
    <p:sldId id="283" r:id="rId29"/>
    <p:sldId id="289" r:id="rId30"/>
    <p:sldId id="276" r:id="rId31"/>
    <p:sldId id="279" r:id="rId32"/>
    <p:sldId id="2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6B51C"/>
    <a:srgbClr val="FFCFFE"/>
    <a:srgbClr val="F0F0F0"/>
    <a:srgbClr val="00C45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2" d="100"/>
          <a:sy n="112" d="100"/>
        </p:scale>
        <p:origin x="-15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20D4A34B-3367-4240-AB0E-E331495DC9DD}" type="datetimeFigureOut">
              <a:rPr lang="en-US" smtClean="0"/>
              <a:pPr/>
              <a:t>5/9/10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6C8761F-5207-6C43-8916-A5B7F3326CE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nb-NO"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20D4A34B-3367-4240-AB0E-E331495DC9DD}" type="datetimeFigureOut">
              <a:rPr lang="en-US" smtClean="0"/>
              <a:pPr/>
              <a:t>5/9/10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20D4A34B-3367-4240-AB0E-E331495DC9DD}" type="datetimeFigureOut">
              <a:rPr lang="en-US" smtClean="0"/>
              <a:pPr/>
              <a:t>5/9/10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20D4A34B-3367-4240-AB0E-E331495DC9DD}" type="datetimeFigureOut">
              <a:rPr lang="en-US" smtClean="0"/>
              <a:pPr/>
              <a:t>5/9/10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Click to edit Master text styles</a:t>
            </a:r>
          </a:p>
        </p:txBody>
      </p:sp>
      <p:sp>
        <p:nvSpPr>
          <p:cNvPr id="4" name="Date Placeholder 3"/>
          <p:cNvSpPr>
            <a:spLocks noGrp="1"/>
          </p:cNvSpPr>
          <p:nvPr>
            <p:ph type="dt" sz="half" idx="10"/>
          </p:nvPr>
        </p:nvSpPr>
        <p:spPr/>
        <p:txBody>
          <a:bodyPr/>
          <a:lstStyle/>
          <a:p>
            <a:fld id="{20D4A34B-3367-4240-AB0E-E331495DC9DD}" type="datetimeFigureOut">
              <a:rPr lang="en-US" smtClean="0"/>
              <a:pPr/>
              <a:t>5/9/10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761F-5207-6C43-8916-A5B7F3326CE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nb-NO"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nb-NO"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20D4A34B-3367-4240-AB0E-E331495DC9DD}" type="datetimeFigureOut">
              <a:rPr lang="en-US" smtClean="0"/>
              <a:pPr/>
              <a:t>5/9/10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7" name="Date Placeholder 6"/>
          <p:cNvSpPr>
            <a:spLocks noGrp="1"/>
          </p:cNvSpPr>
          <p:nvPr>
            <p:ph type="dt" sz="half" idx="10"/>
          </p:nvPr>
        </p:nvSpPr>
        <p:spPr/>
        <p:txBody>
          <a:bodyPr/>
          <a:lstStyle/>
          <a:p>
            <a:fld id="{20D4A34B-3367-4240-AB0E-E331495DC9DD}" type="datetimeFigureOut">
              <a:rPr lang="en-US" smtClean="0"/>
              <a:pPr/>
              <a:t>5/9/10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761F-5207-6C43-8916-A5B7F3326CE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nb-NO" smtClean="0"/>
              <a:t>Click to edit Master title style</a:t>
            </a:r>
            <a:endParaRPr kumimoji="0" lang="en-US"/>
          </a:p>
        </p:txBody>
      </p:sp>
      <p:sp>
        <p:nvSpPr>
          <p:cNvPr id="3" name="Date Placeholder 2"/>
          <p:cNvSpPr>
            <a:spLocks noGrp="1"/>
          </p:cNvSpPr>
          <p:nvPr>
            <p:ph type="dt" sz="half" idx="10"/>
          </p:nvPr>
        </p:nvSpPr>
        <p:spPr/>
        <p:txBody>
          <a:bodyPr/>
          <a:lstStyle/>
          <a:p>
            <a:fld id="{20D4A34B-3367-4240-AB0E-E331495DC9DD}" type="datetimeFigureOut">
              <a:rPr lang="en-US" smtClean="0"/>
              <a:pPr/>
              <a:t>5/9/10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4A34B-3367-4240-AB0E-E331495DC9DD}" type="datetimeFigureOut">
              <a:rPr lang="en-US" smtClean="0"/>
              <a:pPr/>
              <a:t>5/9/10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nb-NO"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b-NO"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20D4A34B-3367-4240-AB0E-E331495DC9DD}" type="datetimeFigureOut">
              <a:rPr lang="en-US" smtClean="0"/>
              <a:pPr/>
              <a:t>5/9/10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nb-NO"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nb-NO"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nb-NO"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20D4A34B-3367-4240-AB0E-E331495DC9DD}" type="datetimeFigureOut">
              <a:rPr lang="en-US" smtClean="0"/>
              <a:pPr/>
              <a:t>5/9/10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96C8761F-5207-6C43-8916-A5B7F3326C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nb-NO"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20D4A34B-3367-4240-AB0E-E331495DC9DD}" type="datetimeFigureOut">
              <a:rPr lang="en-US" smtClean="0"/>
              <a:pPr/>
              <a:t>5/9/10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96C8761F-5207-6C43-8916-A5B7F3326CE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File:Olympic_flag.svg" TargetMode="External"/><Relationship Id="rId3"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upload.wikimedia.org/wikipedia/commons/6/65/Olympic_boycotts_1976_1980_1984.PNG" TargetMode="External"/><Relationship Id="rId3"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4" Type="http://schemas.openxmlformats.org/officeDocument/2006/relationships/hyperlink" Target="http://en.wikipedia.org/wiki/File:Bundesarchiv_Bild_183-G00630,_Sommerolympiade,_Siegerehrung_Weitsprung.jpg" TargetMode="External"/><Relationship Id="rId1" Type="http://schemas.openxmlformats.org/officeDocument/2006/relationships/slideLayout" Target="../slideLayouts/slideLayout6.xml"/><Relationship Id="rId2" Type="http://schemas.openxmlformats.org/officeDocument/2006/relationships/hyperlink" Target="http://upload.wikimedia.org/wikipedia/commons/5/55/Bundesarchiv_Bild_183-G00630,_Sommerolympiade,_Siegerehrung_Weitsprung.jpg" TargetMode="External"/><Relationship Id="rId3" Type="http://schemas.openxmlformats.org/officeDocument/2006/relationships/image" Target="../media/image13.jpe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hyperlink" Target="http://upload.wikimedia.org/wikipedia/en/2/2b/Ap_munich905_t.jpg" TargetMode="External"/><Relationship Id="rId3"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geography.about.com/od/countryinformation/a/capitals.htm" TargetMode="External"/><Relationship Id="rId3" Type="http://schemas.openxmlformats.org/officeDocument/2006/relationships/hyperlink" Target="http://geography.about.com/od/politicalgeography/a/territorie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4" Type="http://schemas.openxmlformats.org/officeDocument/2006/relationships/hyperlink" Target="http://geography.about.com/library/cia/blcusvi.htm" TargetMode="External"/><Relationship Id="rId4" Type="http://schemas.openxmlformats.org/officeDocument/2006/relationships/hyperlink" Target="http://geography.about.com/library/cia/blcbermuda.htm" TargetMode="External"/><Relationship Id="rId7" Type="http://schemas.openxmlformats.org/officeDocument/2006/relationships/hyperlink" Target="http://geography.about.com/library/cia/blccook.htm" TargetMode="External"/><Relationship Id="rId11" Type="http://schemas.openxmlformats.org/officeDocument/2006/relationships/hyperlink" Target="http://geography.about.com/library/maps/blpalestine.htm" TargetMode="External"/><Relationship Id="rId1" Type="http://schemas.openxmlformats.org/officeDocument/2006/relationships/slideLayout" Target="../slideLayouts/slideLayout2.xml"/><Relationship Id="rId6" Type="http://schemas.openxmlformats.org/officeDocument/2006/relationships/hyperlink" Target="http://geography.about.com/library/cia/blccayman.htm" TargetMode="External"/><Relationship Id="rId8" Type="http://schemas.openxmlformats.org/officeDocument/2006/relationships/hyperlink" Target="http://geography.about.com/library/maps/blusgu.htm" TargetMode="External"/><Relationship Id="rId13" Type="http://schemas.openxmlformats.org/officeDocument/2006/relationships/hyperlink" Target="http://geography.about.com/library/maps/bluspr.htm" TargetMode="External"/><Relationship Id="rId10" Type="http://schemas.openxmlformats.org/officeDocument/2006/relationships/hyperlink" Target="http://geography.about.com/library/cia/blcnantilles.htm" TargetMode="External"/><Relationship Id="rId5" Type="http://schemas.openxmlformats.org/officeDocument/2006/relationships/hyperlink" Target="http://geography.about.com/library/cia/blcbvi.htm" TargetMode="External"/><Relationship Id="rId12" Type="http://schemas.openxmlformats.org/officeDocument/2006/relationships/hyperlink" Target="http://geography.about.com/od/politicalgeography/a/palestinenot.htm" TargetMode="External"/><Relationship Id="rId2" Type="http://schemas.openxmlformats.org/officeDocument/2006/relationships/hyperlink" Target="http://geography.about.com/library/cia/blcusas.htm" TargetMode="External"/><Relationship Id="rId9" Type="http://schemas.openxmlformats.org/officeDocument/2006/relationships/hyperlink" Target="http://geography.about.com/library/maps/blhongkong.htm" TargetMode="External"/><Relationship Id="rId3" Type="http://schemas.openxmlformats.org/officeDocument/2006/relationships/hyperlink" Target="http://geography.about.com/library/cia/blcaruba.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upload.wikimedia.org/wikipedia/commons/e/ed/Summer_olympics_all_cities.PNG" TargetMode="External"/><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upload.wikimedia.org/wikipedia/commons/b/b4/Winter_olympics_all_cities.PNG" TargetMode="External"/><Relationship Id="rId3"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Olympic_Game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File:Baron_Pierre_de_Coubertin.jpg" TargetMode="External"/><Relationship Id="rId3"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4" Type="http://schemas.openxmlformats.org/officeDocument/2006/relationships/hyperlink" Target="http://en.wikipedia.org/wiki/File:Nagano_1998-Russia_vs_Czech_Republic.jpg" TargetMode="External"/><Relationship Id="rId1" Type="http://schemas.openxmlformats.org/officeDocument/2006/relationships/slideLayout" Target="../slideLayouts/slideLayout6.xml"/><Relationship Id="rId2" Type="http://schemas.openxmlformats.org/officeDocument/2006/relationships/hyperlink" Target="http://upload.wikimedia.org/wikipedia/commons/9/90/Nagano_1998-Russia_vs_Czech_Republic.jpg" TargetMode="External"/><Relationship Id="rId3" Type="http://schemas.openxmlformats.org/officeDocument/2006/relationships/image" Target="../media/image9.jpe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fontScale="90000"/>
          </a:bodyPr>
          <a:lstStyle/>
          <a:p>
            <a:r>
              <a:rPr lang="en-US" dirty="0" smtClean="0"/>
              <a:t>Leisure at the International Scale</a:t>
            </a:r>
            <a:br>
              <a:rPr lang="en-US" dirty="0" smtClean="0"/>
            </a:br>
            <a:endParaRPr lang="en-US" dirty="0"/>
          </a:p>
        </p:txBody>
      </p:sp>
      <p:sp>
        <p:nvSpPr>
          <p:cNvPr id="3" name="Subtitle 2"/>
          <p:cNvSpPr>
            <a:spLocks noGrp="1"/>
          </p:cNvSpPr>
          <p:nvPr>
            <p:ph type="subTitle" idx="1"/>
          </p:nvPr>
        </p:nvSpPr>
        <p:spPr>
          <a:xfrm>
            <a:off x="1371600" y="2130425"/>
            <a:ext cx="6400800" cy="1752600"/>
          </a:xfrm>
        </p:spPr>
        <p:txBody>
          <a:bodyPr>
            <a:normAutofit/>
          </a:bodyPr>
          <a:lstStyle/>
          <a:p>
            <a:r>
              <a:rPr lang="en-US" sz="4800" dirty="0" smtClean="0"/>
              <a:t>Sport</a:t>
            </a:r>
            <a:endParaRPr lang="en-US" sz="4800" dirty="0"/>
          </a:p>
        </p:txBody>
      </p:sp>
      <p:pic>
        <p:nvPicPr>
          <p:cNvPr id="4" name="Picture 3"/>
          <p:cNvPicPr>
            <a:picLocks noChangeAspect="1"/>
          </p:cNvPicPr>
          <p:nvPr/>
        </p:nvPicPr>
        <p:blipFill>
          <a:blip r:embed="rId2"/>
          <a:stretch>
            <a:fillRect/>
          </a:stretch>
        </p:blipFill>
        <p:spPr>
          <a:xfrm>
            <a:off x="-4953000" y="-6096000"/>
            <a:ext cx="19050000" cy="19050000"/>
          </a:xfrm>
          <a:prstGeom prst="rect">
            <a:avLst/>
          </a:prstGeom>
        </p:spPr>
      </p:pic>
      <p:pic>
        <p:nvPicPr>
          <p:cNvPr id="5" name="Picture 4"/>
          <p:cNvPicPr>
            <a:picLocks noChangeAspect="1"/>
          </p:cNvPicPr>
          <p:nvPr/>
        </p:nvPicPr>
        <p:blipFill>
          <a:blip r:embed="rId2"/>
          <a:stretch>
            <a:fillRect/>
          </a:stretch>
        </p:blipFill>
        <p:spPr>
          <a:xfrm>
            <a:off x="-4800600" y="-5943600"/>
            <a:ext cx="19050000" cy="19050000"/>
          </a:xfrm>
          <a:prstGeom prst="rect">
            <a:avLst/>
          </a:prstGeom>
        </p:spPr>
      </p:pic>
      <p:pic>
        <p:nvPicPr>
          <p:cNvPr id="6" name="Picture 5"/>
          <p:cNvPicPr>
            <a:picLocks noChangeAspect="1"/>
          </p:cNvPicPr>
          <p:nvPr/>
        </p:nvPicPr>
        <p:blipFill>
          <a:blip r:embed="rId2"/>
          <a:stretch>
            <a:fillRect/>
          </a:stretch>
        </p:blipFill>
        <p:spPr>
          <a:xfrm>
            <a:off x="-4648200" y="-5791200"/>
            <a:ext cx="19050000" cy="19050000"/>
          </a:xfrm>
          <a:prstGeom prst="rect">
            <a:avLst/>
          </a:prstGeom>
        </p:spPr>
      </p:pic>
      <p:pic>
        <p:nvPicPr>
          <p:cNvPr id="7" name="Picture 6"/>
          <p:cNvPicPr>
            <a:picLocks noChangeAspect="1"/>
          </p:cNvPicPr>
          <p:nvPr/>
        </p:nvPicPr>
        <p:blipFill>
          <a:blip r:embed="rId2"/>
          <a:stretch>
            <a:fillRect/>
          </a:stretch>
        </p:blipFill>
        <p:spPr>
          <a:xfrm>
            <a:off x="-9291320" y="-6791960"/>
            <a:ext cx="19050000" cy="19050000"/>
          </a:xfrm>
          <a:prstGeom prst="rect">
            <a:avLst/>
          </a:prstGeom>
        </p:spPr>
      </p:pic>
      <p:pic>
        <p:nvPicPr>
          <p:cNvPr id="8" name="Picture 7"/>
          <p:cNvPicPr>
            <a:picLocks noChangeAspect="1"/>
          </p:cNvPicPr>
          <p:nvPr/>
        </p:nvPicPr>
        <p:blipFill>
          <a:blip r:embed="rId2"/>
          <a:stretch>
            <a:fillRect/>
          </a:stretch>
        </p:blipFill>
        <p:spPr>
          <a:xfrm>
            <a:off x="-4495800" y="-5638800"/>
            <a:ext cx="19050000" cy="19050000"/>
          </a:xfrm>
          <a:prstGeom prst="rect">
            <a:avLst/>
          </a:prstGeom>
        </p:spPr>
      </p:pic>
      <p:pic>
        <p:nvPicPr>
          <p:cNvPr id="9" name="Picture 8"/>
          <p:cNvPicPr>
            <a:picLocks noChangeAspect="1"/>
          </p:cNvPicPr>
          <p:nvPr/>
        </p:nvPicPr>
        <p:blipFill>
          <a:blip r:embed="rId2"/>
          <a:stretch>
            <a:fillRect/>
          </a:stretch>
        </p:blipFill>
        <p:spPr>
          <a:xfrm>
            <a:off x="-4343400" y="-5486400"/>
            <a:ext cx="19050000" cy="19050000"/>
          </a:xfrm>
          <a:prstGeom prst="rect">
            <a:avLst/>
          </a:prstGeom>
        </p:spPr>
      </p:pic>
      <p:pic>
        <p:nvPicPr>
          <p:cNvPr id="10" name="Picture 9"/>
          <p:cNvPicPr>
            <a:picLocks noChangeAspect="1"/>
          </p:cNvPicPr>
          <p:nvPr/>
        </p:nvPicPr>
        <p:blipFill>
          <a:blip r:embed="rId2"/>
          <a:stretch>
            <a:fillRect/>
          </a:stretch>
        </p:blipFill>
        <p:spPr>
          <a:xfrm>
            <a:off x="-5462263" y="-5867400"/>
            <a:ext cx="19050000" cy="19050000"/>
          </a:xfrm>
          <a:prstGeom prst="rect">
            <a:avLst/>
          </a:prstGeom>
        </p:spPr>
      </p:pic>
      <p:pic>
        <p:nvPicPr>
          <p:cNvPr id="11" name="Picture 10"/>
          <p:cNvPicPr>
            <a:picLocks noChangeAspect="1"/>
          </p:cNvPicPr>
          <p:nvPr/>
        </p:nvPicPr>
        <p:blipFill>
          <a:blip r:embed="rId3"/>
          <a:stretch>
            <a:fillRect/>
          </a:stretch>
        </p:blipFill>
        <p:spPr>
          <a:xfrm>
            <a:off x="876424" y="1729323"/>
            <a:ext cx="7632700" cy="4826000"/>
          </a:xfrm>
          <a:prstGeom prst="rect">
            <a:avLst/>
          </a:prstGeom>
        </p:spPr>
      </p:pic>
      <p:sp>
        <p:nvSpPr>
          <p:cNvPr id="12" name="TextBox 11"/>
          <p:cNvSpPr txBox="1"/>
          <p:nvPr/>
        </p:nvSpPr>
        <p:spPr>
          <a:xfrm>
            <a:off x="985520" y="1906905"/>
            <a:ext cx="1536298" cy="830997"/>
          </a:xfrm>
          <a:prstGeom prst="rect">
            <a:avLst/>
          </a:prstGeom>
          <a:noFill/>
        </p:spPr>
        <p:txBody>
          <a:bodyPr wrap="none" rtlCol="0">
            <a:spAutoFit/>
          </a:bodyPr>
          <a:lstStyle/>
          <a:p>
            <a:r>
              <a:rPr lang="en-US" sz="4800" dirty="0" smtClean="0">
                <a:solidFill>
                  <a:srgbClr val="F0F0F0"/>
                </a:solidFill>
              </a:rPr>
              <a:t>Sport</a:t>
            </a:r>
            <a:endParaRPr lang="en-US" sz="4800" dirty="0">
              <a:solidFill>
                <a:srgbClr val="F0F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1768983" y="2664999"/>
            <a:ext cx="6463592" cy="3447098"/>
          </a:xfrm>
          <a:prstGeom prst="rect">
            <a:avLst/>
          </a:prstGeom>
        </p:spPr>
        <p:txBody>
          <a:bodyPr wrap="square">
            <a:spAutoFit/>
          </a:bodyPr>
          <a:lstStyle/>
          <a:p>
            <a:endParaRPr lang="en-US" dirty="0" smtClean="0"/>
          </a:p>
          <a:p>
            <a:r>
              <a:rPr lang="en-US" dirty="0" smtClean="0"/>
              <a:t>The </a:t>
            </a:r>
            <a:r>
              <a:rPr lang="en-US" b="1" dirty="0" smtClean="0"/>
              <a:t>Olympic Games</a:t>
            </a:r>
            <a:r>
              <a:rPr lang="en-US" dirty="0" smtClean="0"/>
              <a:t> are a major international event featuring</a:t>
            </a:r>
            <a:r>
              <a:rPr lang="en-US" sz="3200" dirty="0" smtClean="0"/>
              <a:t> </a:t>
            </a:r>
            <a:r>
              <a:rPr lang="en-US" sz="3200" b="1" dirty="0" smtClean="0"/>
              <a:t>summer</a:t>
            </a:r>
            <a:r>
              <a:rPr lang="en-US" sz="3200" dirty="0" smtClean="0"/>
              <a:t> </a:t>
            </a:r>
            <a:r>
              <a:rPr lang="en-US" dirty="0" smtClean="0"/>
              <a:t>and </a:t>
            </a:r>
            <a:r>
              <a:rPr lang="en-US" sz="3200" b="1" dirty="0" smtClean="0"/>
              <a:t>winter</a:t>
            </a:r>
            <a:r>
              <a:rPr lang="en-US" dirty="0" smtClean="0"/>
              <a:t> sports, in which thousands of athletes participate in </a:t>
            </a:r>
            <a:r>
              <a:rPr lang="en-US" dirty="0" smtClean="0"/>
              <a:t>a variety of competitions. </a:t>
            </a:r>
          </a:p>
          <a:p>
            <a:endParaRPr lang="en-US" dirty="0" smtClean="0"/>
          </a:p>
          <a:p>
            <a:r>
              <a:rPr lang="en-US" dirty="0" smtClean="0"/>
              <a:t>The </a:t>
            </a:r>
            <a:r>
              <a:rPr lang="en-US" dirty="0" smtClean="0"/>
              <a:t>Games are currently held </a:t>
            </a:r>
            <a:r>
              <a:rPr lang="en-US" sz="3200" b="1" dirty="0" smtClean="0"/>
              <a:t>every two years </a:t>
            </a:r>
            <a:r>
              <a:rPr lang="en-US" dirty="0" smtClean="0"/>
              <a:t>in even-numbered years</a:t>
            </a:r>
            <a:r>
              <a:rPr lang="en-US" dirty="0" smtClean="0"/>
              <a:t>, with</a:t>
            </a:r>
            <a:r>
              <a:rPr lang="en-US" dirty="0" smtClean="0"/>
              <a:t> Summer and Winter Olympic Games </a:t>
            </a:r>
            <a:r>
              <a:rPr lang="en-US" sz="3200" b="1" dirty="0" smtClean="0"/>
              <a:t>alternating</a:t>
            </a:r>
            <a:r>
              <a:rPr lang="en-US" dirty="0" smtClean="0"/>
              <a:t>, although they occur every four years within their respective seasonal games. </a:t>
            </a:r>
            <a:endParaRPr lang="en-GB" dirty="0"/>
          </a:p>
        </p:txBody>
      </p:sp>
      <p:pic>
        <p:nvPicPr>
          <p:cNvPr id="4" name="Picture 3" descr="Olympic flag.svg">
            <a:hlinkClick r:id="rId2"/>
          </p:cNvPr>
          <p:cNvPicPr>
            <a:picLocks noChangeAspect="1" noChangeArrowheads="1"/>
          </p:cNvPicPr>
          <p:nvPr/>
        </p:nvPicPr>
        <p:blipFill>
          <a:blip r:embed="rId3"/>
          <a:srcRect/>
          <a:stretch>
            <a:fillRect/>
          </a:stretch>
        </p:blipFill>
        <p:spPr bwMode="auto">
          <a:xfrm>
            <a:off x="3256655" y="473964"/>
            <a:ext cx="2857500" cy="1905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703400" y="221210"/>
            <a:ext cx="8391331" cy="1754327"/>
          </a:xfrm>
          <a:prstGeom prst="rect">
            <a:avLst/>
          </a:prstGeom>
        </p:spPr>
        <p:txBody>
          <a:bodyPr wrap="square">
            <a:spAutoFit/>
          </a:bodyPr>
          <a:lstStyle/>
          <a:p>
            <a:r>
              <a:rPr lang="en-US" dirty="0" smtClean="0"/>
              <a:t>The Games have grown in scale to the point that nearly every nation is represented. Such growth has created numerous challenges, including boycotts, doping, bribery of officials, and terrorism. Every two years, the Olympics and its media exposure provide unknown athletes with the chance to attain national, and in particular cases, international fame. The Games also constitute a major opportunity for the host city and country to promote and showcase themselves to the world.</a:t>
            </a:r>
            <a:endParaRPr lang="en-US" dirty="0"/>
          </a:p>
        </p:txBody>
      </p:sp>
      <p:pic>
        <p:nvPicPr>
          <p:cNvPr id="20484" name="Picture 4" descr="File:Olympic boycotts 1976 1980 1984.PNG">
            <a:hlinkClick r:id="rId2"/>
          </p:cNvPr>
          <p:cNvPicPr>
            <a:picLocks noChangeAspect="1" noChangeArrowheads="1"/>
          </p:cNvPicPr>
          <p:nvPr/>
        </p:nvPicPr>
        <p:blipFill>
          <a:blip r:embed="rId3"/>
          <a:srcRect/>
          <a:stretch>
            <a:fillRect/>
          </a:stretch>
        </p:blipFill>
        <p:spPr bwMode="auto">
          <a:xfrm>
            <a:off x="703400" y="2156981"/>
            <a:ext cx="8055252" cy="3534241"/>
          </a:xfrm>
          <a:prstGeom prst="rect">
            <a:avLst/>
          </a:prstGeom>
          <a:noFill/>
        </p:spPr>
      </p:pic>
      <p:sp>
        <p:nvSpPr>
          <p:cNvPr id="6" name="Rectangle 5"/>
          <p:cNvSpPr/>
          <p:nvPr/>
        </p:nvSpPr>
        <p:spPr>
          <a:xfrm>
            <a:off x="703400" y="5691222"/>
            <a:ext cx="8266252" cy="646331"/>
          </a:xfrm>
          <a:prstGeom prst="rect">
            <a:avLst/>
          </a:prstGeom>
        </p:spPr>
        <p:txBody>
          <a:bodyPr wrap="square">
            <a:spAutoFit/>
          </a:bodyPr>
          <a:lstStyle/>
          <a:p>
            <a:r>
              <a:rPr lang="en-US" dirty="0" smtClean="0"/>
              <a:t> Map show </a:t>
            </a:r>
            <a:r>
              <a:rPr lang="en-US" dirty="0" smtClean="0"/>
              <a:t>the countries that boycotted the 1976 </a:t>
            </a:r>
            <a:r>
              <a:rPr lang="en-US" dirty="0" smtClean="0"/>
              <a:t>(</a:t>
            </a:r>
            <a:r>
              <a:rPr lang="en-US" dirty="0" smtClean="0">
                <a:solidFill>
                  <a:srgbClr val="FFFF00"/>
                </a:solidFill>
              </a:rPr>
              <a:t>yellow</a:t>
            </a:r>
            <a:r>
              <a:rPr lang="en-US" dirty="0" smtClean="0"/>
              <a:t>)</a:t>
            </a:r>
            <a:r>
              <a:rPr lang="en-US" dirty="0" smtClean="0"/>
              <a:t>, 1980 (</a:t>
            </a:r>
            <a:r>
              <a:rPr lang="en-US" dirty="0" smtClean="0">
                <a:solidFill>
                  <a:srgbClr val="0070C0"/>
                </a:solidFill>
              </a:rPr>
              <a:t>blue</a:t>
            </a:r>
            <a:r>
              <a:rPr lang="en-US" dirty="0" smtClean="0"/>
              <a:t>) and 1984</a:t>
            </a:r>
            <a:r>
              <a:rPr lang="en-US" dirty="0" smtClean="0"/>
              <a:t>  (</a:t>
            </a:r>
            <a:r>
              <a:rPr lang="en-US" dirty="0" smtClean="0">
                <a:solidFill>
                  <a:srgbClr val="FF0000"/>
                </a:solidFill>
              </a:rPr>
              <a:t>red</a:t>
            </a:r>
            <a:r>
              <a:rPr lang="en-US" dirty="0" smtClean="0"/>
              <a:t>) Summer Olympics.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7650" name="Picture 2" descr="File:Bundesarchiv Bild 183-G00630, Sommerolympiade, Siegerehrung Weitsprung.jpg">
            <a:hlinkClick r:id="rId2"/>
          </p:cNvPr>
          <p:cNvPicPr>
            <a:picLocks noChangeAspect="1" noChangeArrowheads="1"/>
          </p:cNvPicPr>
          <p:nvPr/>
        </p:nvPicPr>
        <p:blipFill>
          <a:blip r:embed="rId3"/>
          <a:srcRect/>
          <a:stretch>
            <a:fillRect/>
          </a:stretch>
        </p:blipFill>
        <p:spPr bwMode="auto">
          <a:xfrm>
            <a:off x="955910" y="990888"/>
            <a:ext cx="7600950" cy="5391151"/>
          </a:xfrm>
          <a:prstGeom prst="rect">
            <a:avLst/>
          </a:prstGeom>
          <a:noFill/>
        </p:spPr>
      </p:pic>
      <p:sp>
        <p:nvSpPr>
          <p:cNvPr id="27651" name="Rectangle 3"/>
          <p:cNvSpPr>
            <a:spLocks noChangeArrowheads="1"/>
          </p:cNvSpPr>
          <p:nvPr/>
        </p:nvSpPr>
        <p:spPr bwMode="auto">
          <a:xfrm>
            <a:off x="1564870" y="0"/>
            <a:ext cx="774497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rPr>
              <a:t>Jesse Owens on the podium after winning the long jump at the</a:t>
            </a:r>
            <a:r>
              <a:rPr kumimoji="0" lang="en-US" sz="1800" b="0" i="0" u="sng" strike="noStrike" cap="none" normalizeH="0" baseline="0" dirty="0" smtClean="0">
                <a:ln>
                  <a:noFill/>
                </a:ln>
                <a:solidFill>
                  <a:schemeClr val="tx1"/>
                </a:solidFill>
                <a:effectLst/>
                <a:latin typeface="Arial" charset="0"/>
              </a:rPr>
              <a:t>             1936 </a:t>
            </a:r>
            <a:r>
              <a:rPr kumimoji="0" lang="en-US" sz="1800" b="0" i="0" u="sng" strike="noStrike" cap="none" normalizeH="0" baseline="0" dirty="0" smtClean="0">
                <a:ln>
                  <a:noFill/>
                </a:ln>
                <a:solidFill>
                  <a:schemeClr val="tx1"/>
                </a:solidFill>
                <a:effectLst/>
                <a:latin typeface="Arial" charset="0"/>
              </a:rPr>
              <a:t>Summer Olympics</a:t>
            </a:r>
          </a:p>
        </p:txBody>
      </p:sp>
      <p:pic>
        <p:nvPicPr>
          <p:cNvPr id="27652" name="Picture 4" descr="http://bits.wikimedia.org/skins-1.5/common/images/magnify-clip.png">
            <a:hlinkClick r:id="rId4" tooltip="Enlarge"/>
          </p:cNvPr>
          <p:cNvPicPr>
            <a:picLocks noChangeAspect="1" noChangeArrowheads="1"/>
          </p:cNvPicPr>
          <p:nvPr/>
        </p:nvPicPr>
        <p:blipFill>
          <a:blip r:embed="rId5"/>
          <a:srcRect/>
          <a:stretch>
            <a:fillRect/>
          </a:stretch>
        </p:blipFill>
        <p:spPr bwMode="auto">
          <a:xfrm>
            <a:off x="155575" y="-274638"/>
            <a:ext cx="142875" cy="1047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1001" y="314394"/>
            <a:ext cx="8229600" cy="1143000"/>
          </a:xfrm>
        </p:spPr>
        <p:txBody>
          <a:bodyPr>
            <a:normAutofit fontScale="90000"/>
          </a:bodyPr>
          <a:lstStyle/>
          <a:p>
            <a:r>
              <a:rPr lang="en-US" sz="1800" dirty="0" smtClean="0"/>
              <a:t>"Arab Commando Group Seizes Members of the Israeli Olympic Team at their Quarters at the Munich Olympic Village." This is an iconic image showing one of the hostage takers during the event known as the Munich Massacre. </a:t>
            </a:r>
            <a:r>
              <a:rPr lang="en-US" dirty="0" smtClean="0"/>
              <a:t/>
            </a:r>
            <a:br>
              <a:rPr lang="en-US" dirty="0" smtClean="0"/>
            </a:br>
            <a:endParaRPr lang="en-GB" dirty="0"/>
          </a:p>
        </p:txBody>
      </p:sp>
      <p:pic>
        <p:nvPicPr>
          <p:cNvPr id="28674" name="Picture 2" descr="File:Ap munich905 t.jpg">
            <a:hlinkClick r:id="rId2"/>
          </p:cNvPr>
          <p:cNvPicPr>
            <a:picLocks noChangeAspect="1" noChangeArrowheads="1"/>
          </p:cNvPicPr>
          <p:nvPr/>
        </p:nvPicPr>
        <p:blipFill>
          <a:blip r:embed="rId3"/>
          <a:srcRect/>
          <a:stretch>
            <a:fillRect/>
          </a:stretch>
        </p:blipFill>
        <p:spPr bwMode="auto">
          <a:xfrm>
            <a:off x="5352384" y="1848340"/>
            <a:ext cx="3333750" cy="2390775"/>
          </a:xfrm>
          <a:prstGeom prst="rect">
            <a:avLst/>
          </a:prstGeom>
          <a:noFill/>
        </p:spPr>
      </p:pic>
      <p:sp>
        <p:nvSpPr>
          <p:cNvPr id="5" name="Rectangle 4"/>
          <p:cNvSpPr/>
          <p:nvPr/>
        </p:nvSpPr>
        <p:spPr>
          <a:xfrm>
            <a:off x="601001" y="1930791"/>
            <a:ext cx="4572000" cy="2031325"/>
          </a:xfrm>
          <a:prstGeom prst="rect">
            <a:avLst/>
          </a:prstGeom>
        </p:spPr>
        <p:txBody>
          <a:bodyPr>
            <a:spAutoFit/>
          </a:bodyPr>
          <a:lstStyle/>
          <a:p>
            <a:r>
              <a:rPr lang="en-US" dirty="0" smtClean="0"/>
              <a:t>The </a:t>
            </a:r>
            <a:r>
              <a:rPr lang="en-US" b="1" dirty="0" smtClean="0"/>
              <a:t>Munich massacre</a:t>
            </a:r>
            <a:r>
              <a:rPr lang="en-US" dirty="0" smtClean="0"/>
              <a:t> is an informal name for events that occurred during the 1972  Summer Olympics in Munich, West Germany, when members of the Israeli Olympic team were taken hostage and eventually murdered by Black September, a militant group with ties to Yasser Arafat’s Fatah organization. </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536590" y="4133968"/>
            <a:ext cx="2956304" cy="1143000"/>
          </a:xfrm>
        </p:spPr>
        <p:txBody>
          <a:bodyPr>
            <a:normAutofit fontScale="90000"/>
          </a:bodyPr>
          <a:lstStyle/>
          <a:p>
            <a:r>
              <a:rPr lang="en-US" sz="1400" dirty="0" smtClean="0"/>
              <a:t>Forgotten victims of East German doping take their battle to </a:t>
            </a:r>
            <a:r>
              <a:rPr lang="en-US" sz="1400" dirty="0" smtClean="0"/>
              <a:t>court. Athletes </a:t>
            </a:r>
            <a:r>
              <a:rPr lang="en-US" sz="1400" dirty="0" smtClean="0"/>
              <a:t>who were given drugs to compete in the name of communism seek £8m </a:t>
            </a:r>
            <a:r>
              <a:rPr lang="en-US" sz="1400" dirty="0" smtClean="0"/>
              <a:t>compensation.</a:t>
            </a:r>
            <a:endParaRPr lang="en-US" sz="1400" dirty="0"/>
          </a:p>
        </p:txBody>
      </p:sp>
      <p:sp>
        <p:nvSpPr>
          <p:cNvPr id="3" name="Content Placeholder 2"/>
          <p:cNvSpPr>
            <a:spLocks noGrp="1"/>
          </p:cNvSpPr>
          <p:nvPr>
            <p:ph idx="1"/>
          </p:nvPr>
        </p:nvSpPr>
        <p:spPr>
          <a:xfrm>
            <a:off x="754041" y="372871"/>
            <a:ext cx="7738853" cy="1227329"/>
          </a:xfrm>
        </p:spPr>
        <p:txBody>
          <a:bodyPr>
            <a:normAutofit fontScale="77500" lnSpcReduction="20000"/>
          </a:bodyPr>
          <a:lstStyle/>
          <a:p>
            <a:pPr>
              <a:buNone/>
            </a:pPr>
            <a:r>
              <a:rPr lang="en-US" dirty="0" smtClean="0"/>
              <a:t>     The competition </a:t>
            </a:r>
            <a:r>
              <a:rPr lang="en-US" dirty="0" smtClean="0"/>
              <a:t>between countries as a matter of national pride began in the 1950s as superpower rivalries between the capitalist USA and the communist USSR intensified.</a:t>
            </a:r>
            <a:r>
              <a:rPr lang="en-US" dirty="0" smtClean="0"/>
              <a:t> </a:t>
            </a:r>
          </a:p>
        </p:txBody>
      </p:sp>
      <p:pic>
        <p:nvPicPr>
          <p:cNvPr id="4" name="Picture 3"/>
          <p:cNvPicPr>
            <a:picLocks noChangeAspect="1"/>
          </p:cNvPicPr>
          <p:nvPr/>
        </p:nvPicPr>
        <p:blipFill>
          <a:blip r:embed="rId2"/>
          <a:stretch>
            <a:fillRect/>
          </a:stretch>
        </p:blipFill>
        <p:spPr>
          <a:xfrm>
            <a:off x="1260516" y="1509480"/>
            <a:ext cx="3606800" cy="5054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normAutofit fontScale="90000"/>
          </a:bodyPr>
          <a:lstStyle/>
          <a:p>
            <a:pPr algn="ctr"/>
            <a:r>
              <a:rPr lang="en-US" b="1" dirty="0" smtClean="0">
                <a:latin typeface="ArialMT"/>
              </a:rPr>
              <a:t/>
            </a:r>
            <a:br>
              <a:rPr lang="en-US" b="1" dirty="0" smtClean="0">
                <a:latin typeface="ArialMT"/>
              </a:rPr>
            </a:br>
            <a:r>
              <a:rPr lang="en-US" sz="2667" b="1" dirty="0" smtClean="0">
                <a:latin typeface="ArialMT"/>
              </a:rPr>
              <a:t>Athlete </a:t>
            </a:r>
            <a:r>
              <a:rPr lang="en-US" sz="2667" b="1" dirty="0" smtClean="0">
                <a:latin typeface="ArialMT"/>
              </a:rPr>
              <a:t>says sports steroids changed him</a:t>
            </a:r>
            <a:r>
              <a:rPr lang="en-US" sz="2667" b="1" dirty="0" smtClean="0">
                <a:latin typeface="ArialMT"/>
              </a:rPr>
              <a:t> </a:t>
            </a:r>
            <a:br>
              <a:rPr lang="en-US" sz="2667" b="1" dirty="0" smtClean="0">
                <a:latin typeface="ArialMT"/>
              </a:rPr>
            </a:br>
            <a:r>
              <a:rPr lang="en-US" sz="2667" b="1" dirty="0" smtClean="0">
                <a:latin typeface="ArialMT"/>
              </a:rPr>
              <a:t>from </a:t>
            </a:r>
            <a:r>
              <a:rPr lang="en-US" sz="2667" b="1" dirty="0" smtClean="0">
                <a:latin typeface="ArialMT"/>
              </a:rPr>
              <a:t>woman to man</a:t>
            </a:r>
            <a:endParaRPr lang="en-US" sz="2667" dirty="0"/>
          </a:p>
        </p:txBody>
      </p:sp>
      <p:sp>
        <p:nvSpPr>
          <p:cNvPr id="3" name="Content Placeholder 2"/>
          <p:cNvSpPr>
            <a:spLocks noGrp="1"/>
          </p:cNvSpPr>
          <p:nvPr>
            <p:ph idx="1"/>
          </p:nvPr>
        </p:nvSpPr>
        <p:spPr>
          <a:xfrm>
            <a:off x="914400" y="1600200"/>
            <a:ext cx="8229600" cy="4525963"/>
          </a:xfrm>
        </p:spPr>
        <p:txBody>
          <a:bodyPr/>
          <a:lstStyle/>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2438024" y="1446048"/>
            <a:ext cx="4503504" cy="2874577"/>
          </a:xfrm>
          <a:prstGeom prst="rect">
            <a:avLst/>
          </a:prstGeom>
        </p:spPr>
      </p:pic>
      <p:sp>
        <p:nvSpPr>
          <p:cNvPr id="5" name="Rectangle 4"/>
          <p:cNvSpPr/>
          <p:nvPr/>
        </p:nvSpPr>
        <p:spPr>
          <a:xfrm>
            <a:off x="914400" y="3847179"/>
            <a:ext cx="7767810" cy="2862323"/>
          </a:xfrm>
          <a:prstGeom prst="rect">
            <a:avLst/>
          </a:prstGeom>
        </p:spPr>
        <p:txBody>
          <a:bodyPr wrap="square">
            <a:spAutoFit/>
          </a:bodyPr>
          <a:lstStyle/>
          <a:p>
            <a:endParaRPr lang="en-US" dirty="0" smtClean="0"/>
          </a:p>
          <a:p>
            <a:endParaRPr lang="en-US" dirty="0" smtClean="0"/>
          </a:p>
          <a:p>
            <a:r>
              <a:rPr lang="en-US" dirty="0" smtClean="0"/>
              <a:t>Heidi Krieger </a:t>
            </a:r>
            <a:r>
              <a:rPr lang="en-US" dirty="0" smtClean="0"/>
              <a:t>is among an estimated 10,000 East German athletes thought to have been </a:t>
            </a:r>
            <a:r>
              <a:rPr lang="en-US" dirty="0" smtClean="0"/>
              <a:t>given performance-enhancing drugs to help build their country into a sports powerhouse. </a:t>
            </a:r>
          </a:p>
          <a:p>
            <a:endParaRPr lang="en-US" dirty="0" smtClean="0"/>
          </a:p>
          <a:p>
            <a:r>
              <a:rPr lang="en-US" dirty="0" smtClean="0"/>
              <a:t>In the 1970s and 1980s, the German Democratic Republic (DDR) was one of the most successful Olympic Games nations. But after the fall of the Soviet Communism, it was revealed just how much steroids were fueling the medal machine.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44000" cy="1143000"/>
          </a:xfrm>
        </p:spPr>
        <p:txBody>
          <a:bodyPr>
            <a:normAutofit/>
          </a:bodyPr>
          <a:lstStyle/>
          <a:p>
            <a:r>
              <a:rPr lang="en-US" sz="3200" dirty="0" smtClean="0"/>
              <a:t>So comparing medal tallies can be misleading</a:t>
            </a:r>
            <a:endParaRPr lang="en-US" sz="3200" dirty="0"/>
          </a:p>
        </p:txBody>
      </p:sp>
      <p:sp>
        <p:nvSpPr>
          <p:cNvPr id="3" name="Content Placeholder 2"/>
          <p:cNvSpPr>
            <a:spLocks noGrp="1"/>
          </p:cNvSpPr>
          <p:nvPr>
            <p:ph idx="1"/>
          </p:nvPr>
        </p:nvSpPr>
        <p:spPr>
          <a:xfrm>
            <a:off x="457200" y="2619902"/>
            <a:ext cx="8229600" cy="4525963"/>
          </a:xfrm>
        </p:spPr>
        <p:txBody>
          <a:bodyPr>
            <a:normAutofit/>
          </a:bodyPr>
          <a:lstStyle/>
          <a:p>
            <a:r>
              <a:rPr lang="en-US" dirty="0" smtClean="0"/>
              <a:t>Large populations </a:t>
            </a:r>
            <a:r>
              <a:rPr lang="en-US" sz="1514" dirty="0" smtClean="0"/>
              <a:t>(on a per capita basis, Jamaica was a winner in Beijing)</a:t>
            </a:r>
          </a:p>
          <a:p>
            <a:r>
              <a:rPr lang="en-US" dirty="0" smtClean="0"/>
              <a:t>Wealth and economic development</a:t>
            </a:r>
            <a:endParaRPr lang="en-US" sz="1514" dirty="0" smtClean="0"/>
          </a:p>
          <a:p>
            <a:r>
              <a:rPr lang="en-US" dirty="0" smtClean="0"/>
              <a:t>Availability of resources </a:t>
            </a:r>
            <a:r>
              <a:rPr lang="en-US" sz="1400" dirty="0" smtClean="0"/>
              <a:t>(in such respect North Korea was a winner in</a:t>
            </a:r>
            <a:r>
              <a:rPr lang="en-US" sz="1400" dirty="0" smtClean="0"/>
              <a:t>   </a:t>
            </a:r>
          </a:p>
          <a:p>
            <a:pPr>
              <a:buNone/>
            </a:pPr>
            <a:r>
              <a:rPr lang="en-US" sz="1400" dirty="0" smtClean="0"/>
              <a:t>                                                                                                                      Beijing </a:t>
            </a:r>
            <a:r>
              <a:rPr lang="en-US" sz="1400" dirty="0" smtClean="0"/>
              <a:t>in 2008)</a:t>
            </a:r>
            <a:endParaRPr lang="en-US" sz="1400" dirty="0" smtClean="0"/>
          </a:p>
          <a:p>
            <a:r>
              <a:rPr lang="en-US" dirty="0" smtClean="0"/>
              <a:t>National identity issue </a:t>
            </a:r>
            <a:r>
              <a:rPr lang="en-US" sz="1514" dirty="0" smtClean="0"/>
              <a:t>(Australians are obsessed with sports)</a:t>
            </a:r>
          </a:p>
          <a:p>
            <a:r>
              <a:rPr lang="en-US" dirty="0" smtClean="0"/>
              <a:t>Cultural or historical reasons </a:t>
            </a:r>
            <a:r>
              <a:rPr lang="en-US" sz="1400" dirty="0" smtClean="0"/>
              <a:t>(basketball in the USA, table tennis in </a:t>
            </a:r>
          </a:p>
          <a:p>
            <a:pPr>
              <a:buNone/>
            </a:pPr>
            <a:r>
              <a:rPr lang="en-US" sz="1400" dirty="0" smtClean="0"/>
              <a:t>                                                                                                                                          China, marathon in Kenya)</a:t>
            </a:r>
          </a:p>
          <a:p>
            <a:r>
              <a:rPr lang="en-US" dirty="0" smtClean="0"/>
              <a:t>Climate</a:t>
            </a:r>
          </a:p>
        </p:txBody>
      </p:sp>
      <p:pic>
        <p:nvPicPr>
          <p:cNvPr id="4" name="Picture 3"/>
          <p:cNvPicPr>
            <a:picLocks noChangeAspect="1"/>
          </p:cNvPicPr>
          <p:nvPr/>
        </p:nvPicPr>
        <p:blipFill>
          <a:blip r:embed="rId2"/>
          <a:stretch>
            <a:fillRect/>
          </a:stretch>
        </p:blipFill>
        <p:spPr>
          <a:xfrm>
            <a:off x="3467100" y="676403"/>
            <a:ext cx="1936766" cy="2181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4397" y="1426464"/>
            <a:ext cx="7772400" cy="914400"/>
          </a:xfrm>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i="1" dirty="0"/>
              <a:t>May 5 2010The media reports that there are 204 "countries" competing in the 2008 Summer Olympic Games in Beijing but with </a:t>
            </a:r>
            <a:r>
              <a:rPr lang="en-US" i="1" dirty="0" smtClean="0"/>
              <a:t>only 195 countries in the world, how does that work out?</a:t>
            </a:r>
          </a:p>
          <a:p>
            <a:endParaRPr lang="en-US" i="1" dirty="0" smtClean="0"/>
          </a:p>
          <a:p>
            <a:pPr>
              <a:buNone/>
            </a:pPr>
            <a:r>
              <a:rPr lang="en-US" i="1" dirty="0" smtClean="0">
                <a:hlinkClick r:id="rId2"/>
              </a:rPr>
              <a:t> Allow </a:t>
            </a:r>
            <a:r>
              <a:rPr lang="en-US" i="1" dirty="0">
                <a:hlinkClick r:id="rId2"/>
              </a:rPr>
              <a:t>me to explain.All but three of the 195 independent countries of the world are participating in the Olympic Games, thus there are 192 countries participating.There are twelve </a:t>
            </a:r>
            <a:r>
              <a:rPr lang="en-US" i="1" dirty="0">
                <a:hlinkClick r:id="rId3"/>
              </a:rPr>
              <a:t>territories or other entities that have been permitted by the International Olympic Committee to have their own National Olympic Committee (</a:t>
            </a:r>
            <a:r>
              <a:rPr lang="en-US" i="1" dirty="0" smtClean="0">
                <a:hlinkClick r:id="rId3"/>
              </a:rPr>
              <a:t>NOC</a:t>
            </a:r>
            <a:r>
              <a:rPr lang="en-US" i="1" dirty="0" smtClean="0">
                <a:hlinkClick r:id="rId3"/>
              </a:rPr>
              <a:t>)</a:t>
            </a:r>
            <a:endParaRPr lang="en-US" i="1" dirty="0" smtClean="0">
              <a:hlinkClick r:id="rId3"/>
            </a:endParaRPr>
          </a:p>
          <a:p>
            <a:pPr>
              <a:buNone/>
            </a:pPr>
            <a:endParaRPr lang="en-US" b="1" i="1" dirty="0" smtClean="0">
              <a:hlinkClick r:id="rId3"/>
            </a:endParaRPr>
          </a:p>
          <a:p>
            <a:pPr>
              <a:buNone/>
            </a:pPr>
            <a:r>
              <a:rPr lang="en-US" b="1" i="1" dirty="0" smtClean="0">
                <a:hlinkClick r:id="rId3"/>
              </a:rPr>
              <a:t>Three </a:t>
            </a:r>
            <a:r>
              <a:rPr lang="en-US" b="1" i="1" dirty="0">
                <a:hlinkClick r:id="rId3"/>
              </a:rPr>
              <a:t>Countries Not Participating in the Olympic </a:t>
            </a:r>
            <a:r>
              <a:rPr lang="en-US" b="1" i="1" dirty="0" smtClean="0">
                <a:hlinkClick r:id="rId3"/>
              </a:rPr>
              <a:t>Games</a:t>
            </a:r>
            <a:endParaRPr lang="en-US" b="1" i="1" dirty="0" smtClean="0"/>
          </a:p>
          <a:p>
            <a:pPr>
              <a:buNone/>
            </a:pPr>
            <a:endParaRPr lang="en-US" b="1" i="1" dirty="0" smtClean="0"/>
          </a:p>
          <a:p>
            <a:r>
              <a:rPr lang="en-US" b="1" i="1" dirty="0" smtClean="0"/>
              <a:t>Brunei </a:t>
            </a:r>
            <a:r>
              <a:rPr lang="en-US" b="1" i="1" dirty="0"/>
              <a:t>has planned on sending its two athletes to the Summer Games but they unfortunately did not register swimmer Maria Grace Koh and shot putter Mohammed Yazid Yatimi Yusof on time</a:t>
            </a:r>
            <a:r>
              <a:rPr lang="en-US" b="1" i="1" dirty="0" smtClean="0"/>
              <a:t>.</a:t>
            </a:r>
          </a:p>
          <a:p>
            <a:r>
              <a:rPr lang="en-US" b="1" i="1" dirty="0" smtClean="0">
                <a:solidFill>
                  <a:srgbClr val="FFFFFF"/>
                </a:solidFill>
              </a:rPr>
              <a:t>Kosovo </a:t>
            </a:r>
            <a:r>
              <a:rPr lang="en-US" b="1" i="1" dirty="0">
                <a:solidFill>
                  <a:srgbClr val="FFFFFF"/>
                </a:solidFill>
              </a:rPr>
              <a:t>is the </a:t>
            </a:r>
            <a:r>
              <a:rPr lang="en-US" b="1" i="1" dirty="0" err="1" smtClean="0">
                <a:solidFill>
                  <a:srgbClr val="FFFFFF"/>
                </a:solidFill>
              </a:rPr>
              <a:t>world</a:t>
            </a:r>
            <a:r>
              <a:rPr lang="en-US" b="1" i="1" dirty="0" err="1" smtClean="0">
                <a:solidFill>
                  <a:srgbClr val="FFFFFF"/>
                </a:solidFill>
              </a:rPr>
              <a:t>´s</a:t>
            </a:r>
            <a:r>
              <a:rPr lang="en-US" b="1" i="1" dirty="0" smtClean="0">
                <a:solidFill>
                  <a:srgbClr val="FFFFFF"/>
                </a:solidFill>
              </a:rPr>
              <a:t> </a:t>
            </a:r>
            <a:r>
              <a:rPr lang="en-US" b="1" i="1" dirty="0"/>
              <a:t>newest country and does not yet have complete international recognition. Therefore, Kosovo does not have a National Olympic Committee and could not compete in </a:t>
            </a:r>
            <a:r>
              <a:rPr lang="en-US" b="1" i="1" dirty="0" smtClean="0"/>
              <a:t>Beijing.</a:t>
            </a:r>
          </a:p>
          <a:p>
            <a:r>
              <a:rPr lang="en-US" b="1" i="1" dirty="0" smtClean="0">
                <a:solidFill>
                  <a:srgbClr val="FFFFFF"/>
                </a:solidFill>
              </a:rPr>
              <a:t>The </a:t>
            </a:r>
            <a:r>
              <a:rPr lang="en-US" b="1" i="1" dirty="0">
                <a:solidFill>
                  <a:srgbClr val="FFFFFF"/>
                </a:solidFill>
              </a:rPr>
              <a:t>Vatican City does not have a National Olympic Committee and has not publicized any aspirations to form one in order to compete in the Olympic </a:t>
            </a:r>
            <a:r>
              <a:rPr lang="en-US" b="1" i="1" dirty="0" smtClean="0">
                <a:solidFill>
                  <a:srgbClr val="FFFFFF"/>
                </a:solidFill>
              </a:rPr>
              <a:t>Games.</a:t>
            </a:r>
            <a:endParaRPr lang="en-US" dirty="0">
              <a:solidFill>
                <a:srgbClr val="FFFFFF"/>
              </a:solidFill>
            </a:endParaRPr>
          </a:p>
        </p:txBody>
      </p:sp>
      <p:sp>
        <p:nvSpPr>
          <p:cNvPr id="4" name="Rectangle 3"/>
          <p:cNvSpPr/>
          <p:nvPr/>
        </p:nvSpPr>
        <p:spPr>
          <a:xfrm>
            <a:off x="1247359" y="494308"/>
            <a:ext cx="6985217" cy="646331"/>
          </a:xfrm>
          <a:prstGeom prst="rect">
            <a:avLst/>
          </a:prstGeom>
        </p:spPr>
        <p:txBody>
          <a:bodyPr wrap="square">
            <a:spAutoFit/>
          </a:bodyPr>
          <a:lstStyle/>
          <a:p>
            <a:r>
              <a:rPr lang="en-US" dirty="0"/>
              <a:t>"Countries" Participating in the 2008 Summer Olympic Games in </a:t>
            </a:r>
            <a:r>
              <a:rPr lang="en-US" dirty="0" smtClean="0"/>
              <a:t>Beijing</a:t>
            </a:r>
          </a:p>
          <a:p>
            <a:r>
              <a:rPr lang="en-US" dirty="0" smtClean="0"/>
              <a:t>12 </a:t>
            </a:r>
            <a:r>
              <a:rPr lang="en-US" dirty="0"/>
              <a:t>Non-Countries Are Competing in the Olympic Games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261910"/>
            <a:ext cx="7772400" cy="4572000"/>
          </a:xfrm>
        </p:spPr>
        <p:txBody>
          <a:bodyPr>
            <a:normAutofit fontScale="55000" lnSpcReduction="20000"/>
          </a:bodyPr>
          <a:lstStyle/>
          <a:p>
            <a:pPr>
              <a:buNone/>
            </a:pPr>
            <a:r>
              <a:rPr lang="en-US" b="1" dirty="0" smtClean="0"/>
              <a:t>       Non</a:t>
            </a:r>
            <a:r>
              <a:rPr lang="en-US" b="1" dirty="0"/>
              <a:t>-Countries Participating in the Olympic </a:t>
            </a:r>
            <a:r>
              <a:rPr lang="en-US" b="1" dirty="0" smtClean="0"/>
              <a:t>Games. These </a:t>
            </a:r>
            <a:r>
              <a:rPr lang="en-US" b="1" dirty="0"/>
              <a:t>are the twelve non-countries participating in the Summer Games. I have included the reason that each entity is not a country</a:t>
            </a:r>
            <a:r>
              <a:rPr lang="en-US" b="1" dirty="0" smtClean="0"/>
              <a:t>.</a:t>
            </a:r>
          </a:p>
          <a:p>
            <a:endParaRPr lang="en-US" b="1" dirty="0" smtClean="0"/>
          </a:p>
          <a:p>
            <a:r>
              <a:rPr lang="en-US" b="1" dirty="0" smtClean="0">
                <a:hlinkClick r:id="rId2"/>
              </a:rPr>
              <a:t>American </a:t>
            </a:r>
            <a:r>
              <a:rPr lang="en-US" b="1" dirty="0">
                <a:hlinkClick r:id="rId2"/>
              </a:rPr>
              <a:t>Samoa (a territory of the United States</a:t>
            </a:r>
            <a:r>
              <a:rPr lang="en-US" b="1" dirty="0" smtClean="0">
                <a:hlinkClick r:id="rId2"/>
              </a:rPr>
              <a:t>)</a:t>
            </a:r>
            <a:endParaRPr lang="en-US" b="1" dirty="0" smtClean="0"/>
          </a:p>
          <a:p>
            <a:r>
              <a:rPr lang="en-US" b="1" dirty="0" smtClean="0">
                <a:hlinkClick r:id="rId3"/>
              </a:rPr>
              <a:t>Aruba </a:t>
            </a:r>
            <a:r>
              <a:rPr lang="en-US" b="1" dirty="0">
                <a:hlinkClick r:id="rId3"/>
              </a:rPr>
              <a:t>(part of the Netherlands</a:t>
            </a:r>
            <a:r>
              <a:rPr lang="en-US" b="1" dirty="0" smtClean="0">
                <a:hlinkClick r:id="rId3"/>
              </a:rPr>
              <a:t>)</a:t>
            </a:r>
            <a:endParaRPr lang="en-US" b="1" dirty="0" smtClean="0"/>
          </a:p>
          <a:p>
            <a:r>
              <a:rPr lang="en-US" b="1" dirty="0" smtClean="0">
                <a:hlinkClick r:id="rId4"/>
              </a:rPr>
              <a:t>Bermuda </a:t>
            </a:r>
            <a:r>
              <a:rPr lang="en-US" b="1" dirty="0">
                <a:hlinkClick r:id="rId4"/>
              </a:rPr>
              <a:t>(a territory of the United Kingdom</a:t>
            </a:r>
            <a:r>
              <a:rPr lang="en-US" b="1" dirty="0" smtClean="0">
                <a:hlinkClick r:id="rId4"/>
              </a:rPr>
              <a:t>)</a:t>
            </a:r>
            <a:endParaRPr lang="en-US" b="1" dirty="0" smtClean="0"/>
          </a:p>
          <a:p>
            <a:r>
              <a:rPr lang="en-US" b="1" dirty="0" smtClean="0">
                <a:hlinkClick r:id="rId5"/>
              </a:rPr>
              <a:t>British </a:t>
            </a:r>
            <a:r>
              <a:rPr lang="en-US" b="1" dirty="0">
                <a:hlinkClick r:id="rId5"/>
              </a:rPr>
              <a:t>Virgin Islands (a territory of the United Kingdom</a:t>
            </a:r>
            <a:r>
              <a:rPr lang="en-US" b="1" dirty="0" smtClean="0">
                <a:hlinkClick r:id="rId5"/>
              </a:rPr>
              <a:t>)</a:t>
            </a:r>
            <a:endParaRPr lang="en-US" b="1" dirty="0" smtClean="0"/>
          </a:p>
          <a:p>
            <a:r>
              <a:rPr lang="en-US" b="1" dirty="0" smtClean="0">
                <a:hlinkClick r:id="rId6"/>
              </a:rPr>
              <a:t>Cayman </a:t>
            </a:r>
            <a:r>
              <a:rPr lang="en-US" b="1" dirty="0">
                <a:hlinkClick r:id="rId6"/>
              </a:rPr>
              <a:t>Islands (a territory of the United Kingdom</a:t>
            </a:r>
            <a:r>
              <a:rPr lang="en-US" b="1" dirty="0" smtClean="0">
                <a:hlinkClick r:id="rId6"/>
              </a:rPr>
              <a:t>)</a:t>
            </a:r>
            <a:endParaRPr lang="en-US" b="1" dirty="0" smtClean="0"/>
          </a:p>
          <a:p>
            <a:r>
              <a:rPr lang="en-US" b="1" dirty="0" smtClean="0">
                <a:hlinkClick r:id="rId7"/>
              </a:rPr>
              <a:t>Cook </a:t>
            </a:r>
            <a:r>
              <a:rPr lang="en-US" b="1" dirty="0">
                <a:hlinkClick r:id="rId7"/>
              </a:rPr>
              <a:t>Islands (self-governing in free association with New Zealand</a:t>
            </a:r>
            <a:r>
              <a:rPr lang="en-US" b="1" dirty="0" smtClean="0">
                <a:hlinkClick r:id="rId7"/>
              </a:rPr>
              <a:t>)</a:t>
            </a:r>
            <a:endParaRPr lang="en-US" b="1" dirty="0" smtClean="0"/>
          </a:p>
          <a:p>
            <a:r>
              <a:rPr lang="en-US" b="1" dirty="0" smtClean="0">
                <a:hlinkClick r:id="rId8"/>
              </a:rPr>
              <a:t>Guam </a:t>
            </a:r>
            <a:r>
              <a:rPr lang="en-US" b="1" dirty="0">
                <a:hlinkClick r:id="rId8"/>
              </a:rPr>
              <a:t>(a territory of the United States</a:t>
            </a:r>
            <a:r>
              <a:rPr lang="en-US" b="1" dirty="0" smtClean="0">
                <a:hlinkClick r:id="rId8"/>
              </a:rPr>
              <a:t>)</a:t>
            </a:r>
            <a:endParaRPr lang="en-US" b="1" dirty="0" smtClean="0"/>
          </a:p>
          <a:p>
            <a:r>
              <a:rPr lang="en-US" b="1" dirty="0" smtClean="0">
                <a:hlinkClick r:id="rId9"/>
              </a:rPr>
              <a:t>Hong </a:t>
            </a:r>
            <a:r>
              <a:rPr lang="en-US" b="1" dirty="0">
                <a:hlinkClick r:id="rId9"/>
              </a:rPr>
              <a:t>Kong (special administrative region of China</a:t>
            </a:r>
            <a:r>
              <a:rPr lang="en-US" b="1" dirty="0" smtClean="0">
                <a:hlinkClick r:id="rId9"/>
              </a:rPr>
              <a:t>)</a:t>
            </a:r>
            <a:endParaRPr lang="en-US" b="1" dirty="0" smtClean="0"/>
          </a:p>
          <a:p>
            <a:r>
              <a:rPr lang="en-US" b="1" dirty="0" smtClean="0">
                <a:hlinkClick r:id="rId10"/>
              </a:rPr>
              <a:t>Netherlands </a:t>
            </a:r>
            <a:r>
              <a:rPr lang="en-US" b="1" dirty="0">
                <a:hlinkClick r:id="rId10"/>
              </a:rPr>
              <a:t>Antilles (a territory of the Netherlands</a:t>
            </a:r>
            <a:r>
              <a:rPr lang="en-US" b="1" dirty="0" smtClean="0">
                <a:hlinkClick r:id="rId10"/>
              </a:rPr>
              <a:t>)</a:t>
            </a:r>
            <a:endParaRPr lang="en-US" b="1" dirty="0" smtClean="0"/>
          </a:p>
          <a:p>
            <a:r>
              <a:rPr lang="en-US" b="1" dirty="0" smtClean="0">
                <a:hlinkClick r:id="rId11"/>
              </a:rPr>
              <a:t>Palestine </a:t>
            </a:r>
            <a:r>
              <a:rPr lang="en-US" b="1" dirty="0">
                <a:hlinkClick r:id="rId11"/>
              </a:rPr>
              <a:t>(</a:t>
            </a:r>
            <a:r>
              <a:rPr lang="en-US" b="1" dirty="0">
                <a:hlinkClick r:id="rId12"/>
              </a:rPr>
              <a:t>Palestine is not a country.</a:t>
            </a:r>
            <a:r>
              <a:rPr lang="en-US" b="1" dirty="0" smtClean="0">
                <a:hlinkClick r:id="rId12"/>
              </a:rPr>
              <a:t>)</a:t>
            </a:r>
            <a:endParaRPr lang="en-US" b="1" dirty="0" smtClean="0"/>
          </a:p>
          <a:p>
            <a:r>
              <a:rPr lang="en-US" b="1" dirty="0" smtClean="0">
                <a:hlinkClick r:id="rId13"/>
              </a:rPr>
              <a:t>Puerto </a:t>
            </a:r>
            <a:r>
              <a:rPr lang="en-US" b="1" dirty="0">
                <a:hlinkClick r:id="rId13"/>
              </a:rPr>
              <a:t>Rico (a territory of the United States</a:t>
            </a:r>
            <a:r>
              <a:rPr lang="en-US" b="1" dirty="0" smtClean="0">
                <a:hlinkClick r:id="rId13"/>
              </a:rPr>
              <a:t>)</a:t>
            </a:r>
            <a:endParaRPr lang="en-US" b="1" dirty="0" smtClean="0"/>
          </a:p>
          <a:p>
            <a:r>
              <a:rPr lang="en-US" b="1" dirty="0" smtClean="0">
                <a:hlinkClick r:id="rId14"/>
              </a:rPr>
              <a:t>U</a:t>
            </a:r>
            <a:r>
              <a:rPr lang="en-US" b="1" dirty="0">
                <a:hlinkClick r:id="rId14"/>
              </a:rPr>
              <a:t>.S. Virgin Islands (a territory of the United States)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12004" y="1417638"/>
            <a:ext cx="7474184" cy="3970318"/>
          </a:xfrm>
          <a:prstGeom prst="rect">
            <a:avLst/>
          </a:prstGeom>
        </p:spPr>
        <p:txBody>
          <a:bodyPr wrap="square">
            <a:spAutoFit/>
          </a:bodyPr>
          <a:lstStyle/>
          <a:p>
            <a:r>
              <a:rPr lang="en-US" dirty="0" smtClean="0"/>
              <a:t>W</a:t>
            </a:r>
            <a:r>
              <a:rPr lang="en-US" dirty="0" smtClean="0"/>
              <a:t>hile </a:t>
            </a:r>
            <a:r>
              <a:rPr lang="en-US" dirty="0"/>
              <a:t>more than 200 "</a:t>
            </a:r>
            <a:r>
              <a:rPr lang="en-US" dirty="0" smtClean="0"/>
              <a:t>countries</a:t>
            </a:r>
            <a:r>
              <a:rPr lang="en-US" dirty="0" smtClean="0"/>
              <a:t>” traditionally participate in the Summer Games, only 85 are scheduled to show up in Turin. Below is a listing of the ten most populous countries not participating in the Winter Games in Italy. </a:t>
            </a:r>
          </a:p>
          <a:p>
            <a:endParaRPr lang="en-US" b="1" u="sng" dirty="0" smtClean="0"/>
          </a:p>
          <a:p>
            <a:r>
              <a:rPr lang="en-US" b="1" u="sng" dirty="0" smtClean="0"/>
              <a:t>1</a:t>
            </a:r>
            <a:r>
              <a:rPr lang="en-US" b="1" u="sng" dirty="0"/>
              <a:t>) Indonesia  2) Bangladesh 3) Nigeria 4) Philippines 5) Vietnam 6) Egypt 7) Ethiopia 8) Thailand 9) Democratic Republic of Congo 10) Myanmar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a:bevelT w="1727200" h="825500"/>
              <a:bevelB w="558800" h="419100"/>
            </a:sp3d>
          </a:bodyPr>
          <a:lstStyle/>
          <a:p>
            <a:pPr algn="ctr"/>
            <a:r>
              <a:rPr lang="en-US" sz="9600" dirty="0" smtClean="0"/>
              <a:t>The</a:t>
            </a:r>
            <a:r>
              <a:rPr lang="en-US" sz="9600" dirty="0" smtClean="0"/>
              <a:t> </a:t>
            </a:r>
            <a:br>
              <a:rPr lang="en-US" sz="9600" dirty="0" smtClean="0"/>
            </a:br>
            <a:r>
              <a:rPr lang="en-US" sz="9600" dirty="0" smtClean="0"/>
              <a:t>Olympic </a:t>
            </a:r>
            <a:r>
              <a:rPr lang="en-US" sz="9600" dirty="0" smtClean="0"/>
              <a:t>Games</a:t>
            </a:r>
            <a:endParaRPr lang="en-US" sz="9600" dirty="0"/>
          </a:p>
        </p:txBody>
      </p:sp>
      <p:sp>
        <p:nvSpPr>
          <p:cNvPr id="3" name="Content Placeholder 2"/>
          <p:cNvSpPr>
            <a:spLocks noGrp="1"/>
          </p:cNvSpPr>
          <p:nvPr>
            <p:ph idx="1"/>
          </p:nvPr>
        </p:nvSpPr>
        <p:spPr>
          <a:xfrm>
            <a:off x="1111284" y="4572000"/>
            <a:ext cx="7772400" cy="4572000"/>
          </a:xfrm>
        </p:spPr>
        <p:txBody>
          <a:bodyPr>
            <a:scene3d>
              <a:camera prst="orthographicFront"/>
              <a:lightRig rig="threePt" dir="t"/>
            </a:scene3d>
            <a:sp3d>
              <a:bevelT w="2305050" h="1676400"/>
              <a:bevelB w="1117600" h="882650"/>
            </a:sp3d>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62813" y="1783560"/>
            <a:ext cx="6622348" cy="4572000"/>
          </a:xfrm>
        </p:spPr>
        <p:txBody>
          <a:bodyPr/>
          <a:lstStyle/>
          <a:p>
            <a:pPr>
              <a:buNone/>
            </a:pPr>
            <a:r>
              <a:rPr lang="en-US" dirty="0" smtClean="0"/>
              <a:t>    The cities that have hosted the Olympic Games have been heavily concentrated in </a:t>
            </a:r>
            <a:r>
              <a:rPr lang="en-US" sz="3200" b="1" dirty="0" smtClean="0"/>
              <a:t>Europe</a:t>
            </a:r>
            <a:r>
              <a:rPr lang="en-US" dirty="0" smtClean="0"/>
              <a:t>, and to a lesser degree, in </a:t>
            </a:r>
            <a:r>
              <a:rPr lang="en-US" sz="3200" b="1" dirty="0" smtClean="0"/>
              <a:t>North America</a:t>
            </a:r>
            <a:r>
              <a:rPr lang="en-US" dirty="0" smtClean="0"/>
              <a:t>.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5926" y="512064"/>
            <a:ext cx="7772400" cy="914400"/>
          </a:xfrm>
        </p:spPr>
        <p:txBody>
          <a:bodyPr/>
          <a:lstStyle/>
          <a:p>
            <a:endParaRPr lang="en-GB" dirty="0"/>
          </a:p>
        </p:txBody>
      </p:sp>
      <p:pic>
        <p:nvPicPr>
          <p:cNvPr id="25602" name="Picture 2" descr="File:Summer olympics all cities.PNG">
            <a:hlinkClick r:id="rId2"/>
          </p:cNvPr>
          <p:cNvPicPr>
            <a:picLocks noChangeAspect="1" noChangeArrowheads="1"/>
          </p:cNvPicPr>
          <p:nvPr/>
        </p:nvPicPr>
        <p:blipFill>
          <a:blip r:embed="rId3"/>
          <a:srcRect/>
          <a:stretch>
            <a:fillRect/>
          </a:stretch>
        </p:blipFill>
        <p:spPr bwMode="auto">
          <a:xfrm>
            <a:off x="925740" y="2113377"/>
            <a:ext cx="7620000" cy="3790950"/>
          </a:xfrm>
          <a:prstGeom prst="rect">
            <a:avLst/>
          </a:prstGeom>
          <a:noFill/>
        </p:spPr>
      </p:pic>
      <p:sp>
        <p:nvSpPr>
          <p:cNvPr id="4" name="Rectangle 3"/>
          <p:cNvSpPr/>
          <p:nvPr/>
        </p:nvSpPr>
        <p:spPr>
          <a:xfrm>
            <a:off x="1417455" y="572653"/>
            <a:ext cx="6233818" cy="923330"/>
          </a:xfrm>
          <a:prstGeom prst="rect">
            <a:avLst/>
          </a:prstGeom>
        </p:spPr>
        <p:txBody>
          <a:bodyPr wrap="square">
            <a:spAutoFit/>
          </a:bodyPr>
          <a:lstStyle/>
          <a:p>
            <a:r>
              <a:rPr lang="en-US" dirty="0" smtClean="0"/>
              <a:t>Map of Summer Olympics locations. Countries that have hosted one Summer Olympics are shaded </a:t>
            </a:r>
            <a:r>
              <a:rPr lang="en-US" dirty="0" smtClean="0">
                <a:solidFill>
                  <a:srgbClr val="00C459"/>
                </a:solidFill>
              </a:rPr>
              <a:t>green</a:t>
            </a:r>
            <a:r>
              <a:rPr lang="en-US" dirty="0" smtClean="0"/>
              <a:t>, while countries that have hosted two or more are shaded </a:t>
            </a:r>
            <a:r>
              <a:rPr lang="en-US" dirty="0" smtClean="0">
                <a:solidFill>
                  <a:srgbClr val="00B0F0"/>
                </a:solidFill>
              </a:rPr>
              <a:t>blue</a:t>
            </a:r>
            <a:r>
              <a:rPr lang="en-US" dirty="0" smtClean="0"/>
              <a:t>.</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Map of Winter Olympics locations. Countries that have hosted one Winter Olympics are shaded </a:t>
            </a:r>
            <a:r>
              <a:rPr lang="en-US" sz="2000" dirty="0" smtClean="0">
                <a:solidFill>
                  <a:srgbClr val="00C459"/>
                </a:solidFill>
              </a:rPr>
              <a:t>green</a:t>
            </a:r>
            <a:r>
              <a:rPr lang="en-US" sz="2000" dirty="0" smtClean="0"/>
              <a:t>, while countries that have hosted two or more are shaded </a:t>
            </a:r>
            <a:r>
              <a:rPr lang="en-US" sz="2000" dirty="0" smtClean="0">
                <a:solidFill>
                  <a:srgbClr val="00B0F0"/>
                </a:solidFill>
              </a:rPr>
              <a:t>blue</a:t>
            </a:r>
            <a:r>
              <a:rPr lang="en-US" sz="2000" dirty="0" smtClean="0"/>
              <a:t>.</a:t>
            </a:r>
            <a:endParaRPr lang="en-GB" sz="2000" dirty="0"/>
          </a:p>
        </p:txBody>
      </p:sp>
      <p:pic>
        <p:nvPicPr>
          <p:cNvPr id="26626" name="Picture 2" descr="File:Winter olympics all cities.PNG">
            <a:hlinkClick r:id="rId2"/>
          </p:cNvPr>
          <p:cNvPicPr>
            <a:picLocks noChangeAspect="1" noChangeArrowheads="1"/>
          </p:cNvPicPr>
          <p:nvPr/>
        </p:nvPicPr>
        <p:blipFill>
          <a:blip r:embed="rId3"/>
          <a:srcRect/>
          <a:stretch>
            <a:fillRect/>
          </a:stretch>
        </p:blipFill>
        <p:spPr bwMode="auto">
          <a:xfrm>
            <a:off x="925740" y="1935249"/>
            <a:ext cx="7620000" cy="37909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340" y="1417638"/>
            <a:ext cx="8379992" cy="1143000"/>
          </a:xfrm>
        </p:spPr>
        <p:txBody>
          <a:bodyPr>
            <a:normAutofit fontScale="90000"/>
          </a:bodyPr>
          <a:lstStyle/>
          <a:p>
            <a:r>
              <a:rPr lang="en-US" dirty="0" smtClean="0"/>
              <a:t>The Olympic Games have never been held in either </a:t>
            </a:r>
            <a:br>
              <a:rPr lang="en-US" dirty="0" smtClean="0"/>
            </a:br>
            <a:r>
              <a:rPr lang="en-US" sz="4444" b="1" dirty="0" smtClean="0"/>
              <a:t>Africa</a:t>
            </a:r>
            <a:r>
              <a:rPr lang="en-US" dirty="0" smtClean="0"/>
              <a:t> </a:t>
            </a:r>
            <a:br>
              <a:rPr lang="en-US" dirty="0" smtClean="0"/>
            </a:br>
            <a:r>
              <a:rPr lang="en-US" dirty="0" smtClean="0"/>
              <a:t>or </a:t>
            </a:r>
            <a:r>
              <a:rPr lang="en-US" sz="4444" b="1" dirty="0" smtClean="0"/>
              <a:t>South America</a:t>
            </a:r>
            <a:r>
              <a:rPr lang="en-US" dirty="0" smtClean="0"/>
              <a:t>, </a:t>
            </a:r>
            <a:br>
              <a:rPr lang="en-US" dirty="0" smtClean="0"/>
            </a:br>
            <a:r>
              <a:rPr lang="en-US" dirty="0" smtClean="0"/>
              <a:t>nor in </a:t>
            </a:r>
            <a:r>
              <a:rPr lang="en-US" sz="4444" b="1" dirty="0" smtClean="0"/>
              <a:t>West/Central/South Asia.</a:t>
            </a:r>
            <a:r>
              <a:rPr lang="en-US" dirty="0" smtClean="0"/>
              <a:t/>
            </a:r>
            <a:br>
              <a:rPr lang="en-US" dirty="0" smtClean="0"/>
            </a:br>
            <a:r>
              <a:rPr lang="en-US" dirty="0" smtClean="0"/>
              <a:t/>
            </a:r>
            <a:br>
              <a:rPr lang="en-US" dirty="0" smtClean="0"/>
            </a:br>
            <a:endParaRPr lang="en-US" sz="2667"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distribution of Olympic host cities is a mirror of levels of economic development as well as the traditional origin of athletics within Europe. </a:t>
            </a:r>
            <a:endParaRPr lang="en-US" sz="2400" dirty="0"/>
          </a:p>
        </p:txBody>
      </p:sp>
      <p:pic>
        <p:nvPicPr>
          <p:cNvPr id="3" name="Picture 2"/>
          <p:cNvPicPr>
            <a:picLocks noChangeAspect="1"/>
          </p:cNvPicPr>
          <p:nvPr/>
        </p:nvPicPr>
        <p:blipFill>
          <a:blip r:embed="rId2"/>
          <a:stretch>
            <a:fillRect/>
          </a:stretch>
        </p:blipFill>
        <p:spPr>
          <a:xfrm>
            <a:off x="376178" y="2105363"/>
            <a:ext cx="8767822" cy="3671526"/>
          </a:xfrm>
          <a:prstGeom prst="rect">
            <a:avLst/>
          </a:prstGeom>
        </p:spPr>
      </p:pic>
      <p:sp>
        <p:nvSpPr>
          <p:cNvPr id="4" name="Rectangle 3"/>
          <p:cNvSpPr/>
          <p:nvPr/>
        </p:nvSpPr>
        <p:spPr>
          <a:xfrm>
            <a:off x="2738363" y="5776889"/>
            <a:ext cx="4572000" cy="923330"/>
          </a:xfrm>
          <a:prstGeom prst="rect">
            <a:avLst/>
          </a:prstGeom>
        </p:spPr>
        <p:txBody>
          <a:bodyPr>
            <a:spAutoFit/>
          </a:bodyPr>
          <a:lstStyle/>
          <a:p>
            <a:r>
              <a:rPr lang="en-US" dirty="0" smtClean="0"/>
              <a:t>The updated view of the north-south divide. </a:t>
            </a:r>
            <a:r>
              <a:rPr lang="en-US" dirty="0" smtClean="0">
                <a:solidFill>
                  <a:srgbClr val="0000FF"/>
                </a:solidFill>
              </a:rPr>
              <a:t>Blue</a:t>
            </a:r>
            <a:r>
              <a:rPr lang="en-US" dirty="0" smtClean="0"/>
              <a:t> includes G8 states and developed/ first world states.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44120" y="0"/>
            <a:ext cx="8229600" cy="1143000"/>
          </a:xfrm>
        </p:spPr>
        <p:txBody>
          <a:bodyPr>
            <a:normAutofit fontScale="90000"/>
          </a:bodyPr>
          <a:lstStyle/>
          <a:p>
            <a:r>
              <a:rPr lang="en-US" sz="3556" dirty="0" smtClean="0"/>
              <a:t/>
            </a:r>
            <a:br>
              <a:rPr lang="en-US" sz="3556" dirty="0" smtClean="0"/>
            </a:br>
            <a:r>
              <a:rPr lang="en-US" sz="3556" dirty="0" smtClean="0"/>
              <a:t/>
            </a:r>
            <a:br>
              <a:rPr lang="en-US" sz="3556" dirty="0" smtClean="0"/>
            </a:br>
            <a:r>
              <a:rPr lang="en-US" sz="4444" dirty="0" smtClean="0"/>
              <a:t>The </a:t>
            </a:r>
            <a:r>
              <a:rPr lang="en-US" sz="4444" dirty="0" smtClean="0"/>
              <a:t>largest number of bids have come from cities in</a:t>
            </a:r>
            <a:r>
              <a:rPr lang="en-US" sz="4444" dirty="0" smtClean="0"/>
              <a:t> </a:t>
            </a:r>
            <a:br>
              <a:rPr lang="en-US" sz="4444" dirty="0" smtClean="0"/>
            </a:br>
            <a:r>
              <a:rPr lang="en-US" sz="4444" dirty="0" smtClean="0"/>
              <a:t>Europe </a:t>
            </a:r>
            <a:r>
              <a:rPr lang="en-US" sz="4444" dirty="0" smtClean="0"/>
              <a:t>and North America.</a:t>
            </a:r>
            <a:r>
              <a:rPr lang="en-US" sz="4444" dirty="0" smtClean="0"/>
              <a:t> </a:t>
            </a:r>
            <a:r>
              <a:rPr lang="en-US" sz="3556" dirty="0" smtClean="0"/>
              <a:t/>
            </a:r>
            <a:br>
              <a:rPr lang="en-US" sz="3556" dirty="0" smtClean="0"/>
            </a:br>
            <a:r>
              <a:rPr lang="en-US" sz="3556" dirty="0" smtClean="0"/>
              <a:t/>
            </a:r>
            <a:br>
              <a:rPr lang="en-US" sz="3556" dirty="0" smtClean="0"/>
            </a:br>
            <a:r>
              <a:rPr lang="en-US" sz="3556" dirty="0" smtClean="0"/>
              <a:t>Although </a:t>
            </a:r>
            <a:r>
              <a:rPr lang="en-US" sz="3556" dirty="0" smtClean="0"/>
              <a:t>bids have been received from a few cities in Africa and South America, they have never offered the large-scale input of resources and facilities promised by cities in MEDCS.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605218" y="1990608"/>
            <a:ext cx="3302000" cy="2413000"/>
          </a:xfrm>
          <a:prstGeom prst="rect">
            <a:avLst/>
          </a:prstGeom>
        </p:spPr>
      </p:pic>
      <p:sp>
        <p:nvSpPr>
          <p:cNvPr id="5" name="Rectangle 4"/>
          <p:cNvSpPr/>
          <p:nvPr/>
        </p:nvSpPr>
        <p:spPr>
          <a:xfrm>
            <a:off x="4114800" y="1909620"/>
            <a:ext cx="4572000" cy="3416320"/>
          </a:xfrm>
          <a:prstGeom prst="rect">
            <a:avLst/>
          </a:prstGeom>
        </p:spPr>
        <p:txBody>
          <a:bodyPr>
            <a:spAutoFit/>
          </a:bodyPr>
          <a:lstStyle/>
          <a:p>
            <a:r>
              <a:rPr lang="en-US" dirty="0" smtClean="0"/>
              <a:t>"We have some reason to believe in Rio de Janeiro, not only Rio but South America, because we have never had the Olympics," Pele</a:t>
            </a:r>
            <a:r>
              <a:rPr lang="en-US" dirty="0" smtClean="0"/>
              <a:t> said. </a:t>
            </a:r>
          </a:p>
          <a:p>
            <a:endParaRPr lang="en-US" dirty="0" smtClean="0"/>
          </a:p>
          <a:p>
            <a:r>
              <a:rPr lang="en-US" dirty="0" smtClean="0"/>
              <a:t>Rio </a:t>
            </a:r>
            <a:r>
              <a:rPr lang="en-US" dirty="0" smtClean="0"/>
              <a:t>gained IOC praise for having strong public support, a stable economy and experience from hosting the Pan American Games in 2007. Rio also is hoping to gain points for its fun-loving people and natural beauty, with mountains covered with thick green jungle towering above gorgeous beaches.</a:t>
            </a:r>
            <a:endParaRPr lang="en-US" dirty="0"/>
          </a:p>
        </p:txBody>
      </p:sp>
      <p:sp>
        <p:nvSpPr>
          <p:cNvPr id="6" name="Rectangle 5"/>
          <p:cNvSpPr/>
          <p:nvPr/>
        </p:nvSpPr>
        <p:spPr>
          <a:xfrm>
            <a:off x="605218" y="400189"/>
            <a:ext cx="4572000" cy="1200329"/>
          </a:xfrm>
          <a:prstGeom prst="rect">
            <a:avLst/>
          </a:prstGeom>
        </p:spPr>
        <p:txBody>
          <a:bodyPr>
            <a:spAutoFit/>
          </a:bodyPr>
          <a:lstStyle/>
          <a:p>
            <a:r>
              <a:rPr lang="en-US" dirty="0" smtClean="0"/>
              <a:t>Brazilian soccer great Pele isn't worried President Barack Obama's star power could help Chicago win the bid for the 2016 Olympics at the expense of Rio de </a:t>
            </a:r>
            <a:r>
              <a:rPr lang="en-US" dirty="0" smtClean="0"/>
              <a:t>Janeiro:</a:t>
            </a:r>
            <a:endParaRPr lang="en-US" dirty="0"/>
          </a:p>
        </p:txBody>
      </p:sp>
      <p:sp>
        <p:nvSpPr>
          <p:cNvPr id="7" name="Rectangle 6"/>
          <p:cNvSpPr/>
          <p:nvPr/>
        </p:nvSpPr>
        <p:spPr>
          <a:xfrm>
            <a:off x="605218" y="5325940"/>
            <a:ext cx="8373835" cy="1384995"/>
          </a:xfrm>
          <a:prstGeom prst="rect">
            <a:avLst/>
          </a:prstGeom>
        </p:spPr>
        <p:txBody>
          <a:bodyPr wrap="square">
            <a:spAutoFit/>
          </a:bodyPr>
          <a:lstStyle/>
          <a:p>
            <a:r>
              <a:rPr lang="en-US" dirty="0" smtClean="0">
                <a:solidFill>
                  <a:srgbClr val="FFCFFE"/>
                </a:solidFill>
              </a:rPr>
              <a:t>The </a:t>
            </a:r>
            <a:r>
              <a:rPr lang="en-US" sz="2400" b="1" dirty="0" smtClean="0">
                <a:solidFill>
                  <a:srgbClr val="FFCFFE"/>
                </a:solidFill>
              </a:rPr>
              <a:t>Rio 2016 Summer Olympic Games </a:t>
            </a:r>
            <a:r>
              <a:rPr lang="en-US" dirty="0" smtClean="0">
                <a:solidFill>
                  <a:srgbClr val="FFCFFE"/>
                </a:solidFill>
              </a:rPr>
              <a:t>will be the second edition held </a:t>
            </a:r>
            <a:r>
              <a:rPr lang="en-US" dirty="0" smtClean="0">
                <a:solidFill>
                  <a:srgbClr val="FFCFFE"/>
                </a:solidFill>
              </a:rPr>
              <a:t>in Latin America after Mexico City 1968, </a:t>
            </a:r>
            <a:r>
              <a:rPr lang="en-US" sz="2000" b="1" dirty="0" smtClean="0">
                <a:solidFill>
                  <a:srgbClr val="FFCFFE"/>
                </a:solidFill>
              </a:rPr>
              <a:t>the first edition held in</a:t>
            </a:r>
            <a:r>
              <a:rPr lang="en-US" sz="2000" b="1" dirty="0" smtClean="0">
                <a:solidFill>
                  <a:srgbClr val="FFCFFE"/>
                </a:solidFill>
              </a:rPr>
              <a:t> </a:t>
            </a:r>
            <a:r>
              <a:rPr lang="en-US" sz="2400" b="1" dirty="0" smtClean="0">
                <a:solidFill>
                  <a:srgbClr val="FFCFFE"/>
                </a:solidFill>
              </a:rPr>
              <a:t>South America</a:t>
            </a:r>
            <a:r>
              <a:rPr lang="en-US" dirty="0" smtClean="0">
                <a:solidFill>
                  <a:srgbClr val="FFCFFE"/>
                </a:solidFill>
              </a:rPr>
              <a:t>, the third edition held in the Southern Hemisphere (the first of those three outside of Australia), and the first games in a </a:t>
            </a:r>
            <a:r>
              <a:rPr lang="en-US" dirty="0" err="1" smtClean="0">
                <a:solidFill>
                  <a:srgbClr val="FFCFFE"/>
                </a:solidFill>
              </a:rPr>
              <a:t>lusophone</a:t>
            </a:r>
            <a:r>
              <a:rPr lang="en-US" dirty="0" smtClean="0">
                <a:solidFill>
                  <a:srgbClr val="FFCFFE"/>
                </a:solidFill>
              </a:rPr>
              <a:t> country.  </a:t>
            </a:r>
            <a:endParaRPr lang="en-US" dirty="0">
              <a:solidFill>
                <a:srgbClr val="FFCFFE"/>
              </a:solidFill>
            </a:endParaRPr>
          </a:p>
        </p:txBody>
      </p:sp>
      <p:pic>
        <p:nvPicPr>
          <p:cNvPr id="8" name="Picture 7"/>
          <p:cNvPicPr>
            <a:picLocks noChangeAspect="1"/>
          </p:cNvPicPr>
          <p:nvPr/>
        </p:nvPicPr>
        <p:blipFill>
          <a:blip r:embed="rId3"/>
          <a:stretch>
            <a:fillRect/>
          </a:stretch>
        </p:blipFill>
        <p:spPr>
          <a:xfrm>
            <a:off x="4433098" y="400189"/>
            <a:ext cx="3801835" cy="50890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26849" y="3948152"/>
            <a:ext cx="2510170" cy="914400"/>
          </a:xfrm>
        </p:spPr>
        <p:txBody>
          <a:bodyPr/>
          <a:lstStyle/>
          <a:p>
            <a:r>
              <a:rPr lang="en-US" sz="2000" dirty="0" err="1" smtClean="0"/>
              <a:t>Bird´s</a:t>
            </a:r>
            <a:r>
              <a:rPr lang="en-US" sz="2000" dirty="0" smtClean="0"/>
              <a:t> Nest, Beijing</a:t>
            </a:r>
            <a:endParaRPr lang="en-US" sz="2000" dirty="0"/>
          </a:p>
        </p:txBody>
      </p:sp>
      <p:sp>
        <p:nvSpPr>
          <p:cNvPr id="3" name="Content Placeholder 2"/>
          <p:cNvSpPr>
            <a:spLocks noGrp="1"/>
          </p:cNvSpPr>
          <p:nvPr>
            <p:ph idx="1"/>
          </p:nvPr>
        </p:nvSpPr>
        <p:spPr>
          <a:xfrm>
            <a:off x="498944" y="290552"/>
            <a:ext cx="8164539" cy="3657600"/>
          </a:xfrm>
        </p:spPr>
        <p:txBody>
          <a:bodyPr/>
          <a:lstStyle/>
          <a:p>
            <a:pPr>
              <a:buNone/>
            </a:pPr>
            <a:r>
              <a:rPr lang="en-US" dirty="0" smtClean="0"/>
              <a:t>    There </a:t>
            </a:r>
            <a:r>
              <a:rPr lang="en-US" dirty="0" smtClean="0"/>
              <a:t>are significant </a:t>
            </a:r>
            <a:r>
              <a:rPr lang="en-US" b="1" dirty="0" smtClean="0"/>
              <a:t>costs</a:t>
            </a:r>
            <a:r>
              <a:rPr lang="en-US" dirty="0" smtClean="0"/>
              <a:t> involved in building sports facilities, but these remain available for many years after the event. </a:t>
            </a:r>
          </a:p>
          <a:p>
            <a:endParaRPr lang="en-US" dirty="0"/>
          </a:p>
        </p:txBody>
      </p:sp>
      <p:pic>
        <p:nvPicPr>
          <p:cNvPr id="4" name="Picture 3"/>
          <p:cNvPicPr>
            <a:picLocks noChangeAspect="1"/>
          </p:cNvPicPr>
          <p:nvPr/>
        </p:nvPicPr>
        <p:blipFill>
          <a:blip r:embed="rId2"/>
          <a:stretch>
            <a:fillRect/>
          </a:stretch>
        </p:blipFill>
        <p:spPr>
          <a:xfrm>
            <a:off x="317510" y="1883961"/>
            <a:ext cx="6609339" cy="497403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Costs and benefits</a:t>
            </a:r>
            <a:endParaRPr lang="en-US" dirty="0"/>
          </a:p>
        </p:txBody>
      </p:sp>
      <p:sp>
        <p:nvSpPr>
          <p:cNvPr id="3" name="Content Placeholder 2"/>
          <p:cNvSpPr>
            <a:spLocks noGrp="1"/>
          </p:cNvSpPr>
          <p:nvPr>
            <p:ph idx="1"/>
          </p:nvPr>
        </p:nvSpPr>
        <p:spPr>
          <a:xfrm>
            <a:off x="457200" y="1758938"/>
            <a:ext cx="8229600" cy="4525963"/>
          </a:xfrm>
        </p:spPr>
        <p:txBody>
          <a:bodyPr/>
          <a:lstStyle/>
          <a:p>
            <a:r>
              <a:rPr lang="en-US" dirty="0" smtClean="0"/>
              <a:t>The Beijing Olympics in 2008 cost US $ 42 billion over seven years. </a:t>
            </a:r>
          </a:p>
          <a:p>
            <a:endParaRPr lang="en-US" dirty="0" smtClean="0"/>
          </a:p>
          <a:p>
            <a:r>
              <a:rPr lang="en-US" dirty="0" smtClean="0"/>
              <a:t>The Games added US $ 4 trillion to </a:t>
            </a:r>
            <a:r>
              <a:rPr lang="en-US" dirty="0" err="1" smtClean="0"/>
              <a:t>China</a:t>
            </a:r>
            <a:r>
              <a:rPr lang="en-US" dirty="0" err="1" smtClean="0"/>
              <a:t>´s</a:t>
            </a:r>
            <a:r>
              <a:rPr lang="en-US" dirty="0" smtClean="0"/>
              <a:t> GDP in 2008 alone.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497641" cy="914400"/>
          </a:xfrm>
        </p:spPr>
        <p:txBody>
          <a:bodyPr/>
          <a:lstStyle/>
          <a:p>
            <a:r>
              <a:rPr lang="en-US" dirty="0" smtClean="0">
                <a:solidFill>
                  <a:srgbClr val="FF0000"/>
                </a:solidFill>
              </a:rPr>
              <a:t>Costs</a:t>
            </a:r>
            <a:r>
              <a:rPr lang="en-US" dirty="0" smtClean="0"/>
              <a:t> of hosting the Olympics </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887914"/>
            <a:ext cx="8229600" cy="4525963"/>
          </a:xfrm>
        </p:spPr>
        <p:txBody>
          <a:bodyPr/>
          <a:lstStyle/>
          <a:p>
            <a:r>
              <a:rPr lang="en-US" dirty="0" smtClean="0"/>
              <a:t>Very </a:t>
            </a:r>
            <a:r>
              <a:rPr lang="en-US" dirty="0" smtClean="0">
                <a:solidFill>
                  <a:srgbClr val="FF0000"/>
                </a:solidFill>
              </a:rPr>
              <a:t>costly</a:t>
            </a:r>
          </a:p>
          <a:p>
            <a:r>
              <a:rPr lang="en-US" dirty="0" smtClean="0"/>
              <a:t>Political </a:t>
            </a:r>
            <a:r>
              <a:rPr lang="en-US" dirty="0" smtClean="0">
                <a:solidFill>
                  <a:srgbClr val="FF0000"/>
                </a:solidFill>
              </a:rPr>
              <a:t>interference</a:t>
            </a:r>
          </a:p>
          <a:p>
            <a:r>
              <a:rPr lang="en-US" dirty="0" smtClean="0"/>
              <a:t>Fear of </a:t>
            </a:r>
            <a:r>
              <a:rPr lang="en-US" dirty="0" smtClean="0">
                <a:solidFill>
                  <a:srgbClr val="FF0000"/>
                </a:solidFill>
              </a:rPr>
              <a:t>terrorism</a:t>
            </a:r>
          </a:p>
          <a:p>
            <a:r>
              <a:rPr lang="en-US" dirty="0" smtClean="0"/>
              <a:t>Money spent on sports facilities and urban infrastructure </a:t>
            </a:r>
            <a:r>
              <a:rPr lang="en-US" dirty="0" smtClean="0">
                <a:solidFill>
                  <a:srgbClr val="FF0000"/>
                </a:solidFill>
              </a:rPr>
              <a:t>might divert money away from the less visible needs</a:t>
            </a:r>
            <a:r>
              <a:rPr lang="en-US" dirty="0" smtClean="0"/>
              <a:t> of the local population</a:t>
            </a:r>
          </a:p>
          <a:p>
            <a:r>
              <a:rPr lang="en-US" dirty="0" smtClean="0">
                <a:solidFill>
                  <a:srgbClr val="FF0000"/>
                </a:solidFill>
              </a:rPr>
              <a:t>Relocated people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5303" y="512064"/>
            <a:ext cx="7772400" cy="914400"/>
          </a:xfrm>
        </p:spPr>
        <p:txBody>
          <a:bodyPr>
            <a:noAutofit/>
          </a:bodyPr>
          <a:lstStyle/>
          <a:p>
            <a:r>
              <a:rPr lang="en-GB" sz="1600" dirty="0" smtClean="0"/>
              <a:t>The </a:t>
            </a:r>
            <a:r>
              <a:rPr lang="en-GB" sz="3600" b="1" dirty="0" smtClean="0"/>
              <a:t>Olympic Games</a:t>
            </a:r>
            <a:r>
              <a:rPr lang="en-GB" sz="3600" dirty="0" smtClean="0"/>
              <a:t> </a:t>
            </a:r>
            <a:r>
              <a:rPr lang="en-GB" sz="1600" dirty="0" smtClean="0"/>
              <a:t>were a series </a:t>
            </a:r>
            <a:r>
              <a:rPr lang="en-GB" sz="1600" dirty="0" smtClean="0"/>
              <a:t>of athletic competitions </a:t>
            </a:r>
            <a:r>
              <a:rPr lang="en-GB" sz="1600" dirty="0" smtClean="0"/>
              <a:t>held for representatives of various city-</a:t>
            </a:r>
            <a:r>
              <a:rPr lang="en-GB" sz="1600" dirty="0" smtClean="0"/>
              <a:t>states of </a:t>
            </a:r>
            <a:r>
              <a:rPr lang="en-GB" sz="1600" dirty="0" smtClean="0"/>
              <a:t>Ancient Greece held in</a:t>
            </a:r>
            <a:r>
              <a:rPr lang="en-GB" sz="1600" dirty="0" smtClean="0"/>
              <a:t> </a:t>
            </a:r>
            <a:br>
              <a:rPr lang="en-GB" sz="1600" dirty="0" smtClean="0"/>
            </a:br>
            <a:r>
              <a:rPr lang="en-GB" sz="1600" dirty="0" smtClean="0"/>
              <a:t>honour </a:t>
            </a:r>
            <a:r>
              <a:rPr lang="en-GB" sz="1600" dirty="0" smtClean="0"/>
              <a:t>of </a:t>
            </a:r>
            <a:r>
              <a:rPr lang="en-GB" sz="1600" dirty="0" smtClean="0"/>
              <a:t>Zeus</a:t>
            </a:r>
            <a:r>
              <a:rPr lang="en-GB" sz="1600" dirty="0" smtClean="0"/>
              <a:t>. </a:t>
            </a:r>
            <a:br>
              <a:rPr lang="en-GB" sz="1600" dirty="0" smtClean="0"/>
            </a:br>
            <a:r>
              <a:rPr lang="en-GB" sz="1600" dirty="0" smtClean="0"/>
              <a:t/>
            </a:r>
            <a:br>
              <a:rPr lang="en-GB" sz="1600" dirty="0" smtClean="0"/>
            </a:br>
            <a:r>
              <a:rPr lang="en-GB" sz="1600" dirty="0" smtClean="0"/>
              <a:t>The exact origins of the Games are shrouded in myth and legend but records indicate that they began in </a:t>
            </a:r>
            <a:r>
              <a:rPr lang="en-GB" sz="3200" dirty="0" smtClean="0"/>
              <a:t>776 BC </a:t>
            </a:r>
            <a:r>
              <a:rPr lang="en-GB" sz="1600" dirty="0" smtClean="0"/>
              <a:t>in </a:t>
            </a:r>
            <a:r>
              <a:rPr lang="en-GB" sz="3200" dirty="0" smtClean="0"/>
              <a:t>Olympia</a:t>
            </a:r>
            <a:r>
              <a:rPr lang="en-GB" sz="1600" dirty="0" smtClean="0"/>
              <a:t> in Greece.</a:t>
            </a:r>
            <a:endParaRPr lang="en-GB" sz="1600" dirty="0"/>
          </a:p>
        </p:txBody>
      </p:sp>
      <p:pic>
        <p:nvPicPr>
          <p:cNvPr id="4" name="Picture 3"/>
          <p:cNvPicPr>
            <a:picLocks noChangeAspect="1"/>
          </p:cNvPicPr>
          <p:nvPr/>
        </p:nvPicPr>
        <p:blipFill>
          <a:blip r:embed="rId2"/>
          <a:stretch>
            <a:fillRect/>
          </a:stretch>
        </p:blipFill>
        <p:spPr>
          <a:xfrm>
            <a:off x="3614804" y="3196594"/>
            <a:ext cx="1968500" cy="1422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Geographic benefits of hosting the Olympic Games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rPr>
              <a:t>Economic</a:t>
            </a:r>
            <a:r>
              <a:rPr lang="en-US" dirty="0" smtClean="0"/>
              <a:t> </a:t>
            </a:r>
            <a:r>
              <a:rPr lang="en-US" dirty="0" smtClean="0">
                <a:solidFill>
                  <a:srgbClr val="0000FF"/>
                </a:solidFill>
              </a:rPr>
              <a:t>benefits +</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solidFill>
                  <a:srgbClr val="0000FF"/>
                </a:solidFill>
              </a:rPr>
              <a:t>Tourism</a:t>
            </a:r>
            <a:r>
              <a:rPr lang="en-US" dirty="0" smtClean="0"/>
              <a:t> is boosted.</a:t>
            </a:r>
          </a:p>
          <a:p>
            <a:r>
              <a:rPr lang="en-US" dirty="0" smtClean="0"/>
              <a:t>Visitors raises </a:t>
            </a:r>
            <a:r>
              <a:rPr lang="en-US" dirty="0" smtClean="0">
                <a:solidFill>
                  <a:srgbClr val="0000FF"/>
                </a:solidFill>
              </a:rPr>
              <a:t>income</a:t>
            </a:r>
            <a:r>
              <a:rPr lang="en-US" dirty="0" smtClean="0"/>
              <a:t> (has a multiplier effect)</a:t>
            </a:r>
          </a:p>
          <a:p>
            <a:r>
              <a:rPr lang="en-US" dirty="0" smtClean="0"/>
              <a:t>New sporting facilities and other infrastructure creates </a:t>
            </a:r>
            <a:r>
              <a:rPr lang="en-US" dirty="0" smtClean="0">
                <a:solidFill>
                  <a:srgbClr val="0000FF"/>
                </a:solidFill>
              </a:rPr>
              <a:t>employment</a:t>
            </a:r>
            <a:r>
              <a:rPr lang="en-US" dirty="0" smtClean="0"/>
              <a:t> and </a:t>
            </a:r>
            <a:r>
              <a:rPr lang="en-US" dirty="0" smtClean="0">
                <a:solidFill>
                  <a:srgbClr val="0000FF"/>
                </a:solidFill>
              </a:rPr>
              <a:t>efficiency in the economy </a:t>
            </a:r>
            <a:r>
              <a:rPr lang="en-US" dirty="0" smtClean="0"/>
              <a:t>and</a:t>
            </a:r>
            <a:r>
              <a:rPr lang="en-US" dirty="0" smtClean="0">
                <a:solidFill>
                  <a:srgbClr val="0000FF"/>
                </a:solidFill>
              </a:rPr>
              <a:t> improvement in the quality of life for the residents</a:t>
            </a:r>
            <a:r>
              <a:rPr lang="en-US" dirty="0" smtClean="0"/>
              <a:t>.</a:t>
            </a:r>
          </a:p>
          <a:p>
            <a:r>
              <a:rPr lang="en-US" dirty="0" smtClean="0">
                <a:solidFill>
                  <a:srgbClr val="0000FF"/>
                </a:solidFill>
              </a:rPr>
              <a:t>Service jobs</a:t>
            </a:r>
          </a:p>
          <a:p>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C459"/>
                </a:solidFill>
              </a:rPr>
              <a:t>Social</a:t>
            </a:r>
            <a:r>
              <a:rPr lang="en-US" dirty="0" smtClean="0"/>
              <a:t> </a:t>
            </a:r>
            <a:r>
              <a:rPr lang="en-US" dirty="0" smtClean="0">
                <a:solidFill>
                  <a:srgbClr val="00C459"/>
                </a:solidFill>
              </a:rPr>
              <a:t>benefits +</a:t>
            </a:r>
            <a:endParaRPr lang="en-US" dirty="0">
              <a:solidFill>
                <a:srgbClr val="00C459"/>
              </a:solidFill>
            </a:endParaRPr>
          </a:p>
        </p:txBody>
      </p:sp>
      <p:sp>
        <p:nvSpPr>
          <p:cNvPr id="3" name="Content Placeholder 2"/>
          <p:cNvSpPr>
            <a:spLocks noGrp="1"/>
          </p:cNvSpPr>
          <p:nvPr>
            <p:ph idx="1"/>
          </p:nvPr>
        </p:nvSpPr>
        <p:spPr/>
        <p:txBody>
          <a:bodyPr/>
          <a:lstStyle/>
          <a:p>
            <a:r>
              <a:rPr lang="en-US" dirty="0" smtClean="0">
                <a:solidFill>
                  <a:srgbClr val="00C459"/>
                </a:solidFill>
              </a:rPr>
              <a:t>National pride </a:t>
            </a:r>
            <a:r>
              <a:rPr lang="en-US" dirty="0" smtClean="0"/>
              <a:t>increases</a:t>
            </a:r>
          </a:p>
          <a:p>
            <a:r>
              <a:rPr lang="en-US" dirty="0" smtClean="0">
                <a:solidFill>
                  <a:srgbClr val="00C459"/>
                </a:solidFill>
              </a:rPr>
              <a:t>Goodwill</a:t>
            </a:r>
            <a:r>
              <a:rPr lang="en-US" dirty="0" smtClean="0"/>
              <a:t> generated</a:t>
            </a:r>
          </a:p>
          <a:p>
            <a:r>
              <a:rPr lang="en-US" dirty="0" smtClean="0"/>
              <a:t>Awareness of sports (</a:t>
            </a:r>
            <a:r>
              <a:rPr lang="en-US" dirty="0" smtClean="0">
                <a:solidFill>
                  <a:srgbClr val="00C459"/>
                </a:solidFill>
              </a:rPr>
              <a:t>fitter population</a:t>
            </a:r>
            <a:r>
              <a:rPr lang="en-US" dirty="0" smtClean="0"/>
              <a:t>)</a:t>
            </a:r>
          </a:p>
          <a:p>
            <a:r>
              <a:rPr lang="en-US" dirty="0" smtClean="0">
                <a:solidFill>
                  <a:srgbClr val="00C459"/>
                </a:solidFill>
              </a:rPr>
              <a:t>Sense of community </a:t>
            </a:r>
            <a:r>
              <a:rPr lang="en-US" dirty="0" smtClean="0"/>
              <a:t>(relies on voluntary work)</a:t>
            </a:r>
          </a:p>
          <a:p>
            <a:r>
              <a:rPr lang="en-US" dirty="0" smtClean="0">
                <a:solidFill>
                  <a:srgbClr val="00C459"/>
                </a:solidFill>
              </a:rPr>
              <a:t>Empowerment</a:t>
            </a:r>
            <a:r>
              <a:rPr lang="en-US" dirty="0" smtClean="0"/>
              <a:t> of low income residents</a:t>
            </a:r>
          </a:p>
          <a:p>
            <a:r>
              <a:rPr lang="en-US" dirty="0" smtClean="0">
                <a:solidFill>
                  <a:srgbClr val="00C459"/>
                </a:solidFill>
              </a:rPr>
              <a:t>Urban renewal </a:t>
            </a:r>
            <a:r>
              <a:rPr lang="en-US" dirty="0" smtClean="0"/>
              <a:t>(in disused or run down areas)</a:t>
            </a:r>
          </a:p>
          <a:p>
            <a:r>
              <a:rPr lang="en-US" dirty="0" smtClean="0"/>
              <a:t>The </a:t>
            </a:r>
            <a:r>
              <a:rPr lang="en-US" dirty="0" smtClean="0">
                <a:solidFill>
                  <a:srgbClr val="00C459"/>
                </a:solidFill>
              </a:rPr>
              <a:t>Green Games </a:t>
            </a:r>
            <a:r>
              <a:rPr lang="en-US" dirty="0" smtClean="0"/>
              <a:t>(Sydney 2000)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1623" y="512064"/>
            <a:ext cx="7772400" cy="914400"/>
          </a:xfrm>
        </p:spPr>
        <p:txBody>
          <a:bodyPr>
            <a:normAutofit fontScale="90000"/>
          </a:bodyPr>
          <a:lstStyle/>
          <a:p>
            <a:pPr marL="742950" indent="-742950" algn="ctr">
              <a:buFont typeface="Arial" pitchFamily="34" charset="0"/>
              <a:buChar char="•"/>
            </a:pPr>
            <a:r>
              <a:rPr lang="en-US" dirty="0" smtClean="0">
                <a:hlinkClick r:id="rId2" action="ppaction://hlinkfile" tooltip="Olympic Games"/>
              </a:rPr>
              <a:t/>
            </a:r>
            <a:br>
              <a:rPr lang="en-US" dirty="0" smtClean="0">
                <a:hlinkClick r:id="rId2" action="ppaction://hlinkfile" tooltip="Olympic Games"/>
              </a:rPr>
            </a:br>
            <a:r>
              <a:rPr lang="en-US" dirty="0" smtClean="0"/>
              <a:t/>
            </a:r>
            <a:br>
              <a:rPr lang="en-US" dirty="0" smtClean="0"/>
            </a:br>
            <a:r>
              <a:rPr lang="en-US" sz="4444" dirty="0" smtClean="0"/>
              <a:t>Modern Olympic Games </a:t>
            </a:r>
            <a:r>
              <a:rPr lang="en-US" dirty="0" smtClean="0"/>
              <a:t/>
            </a:r>
            <a:br>
              <a:rPr lang="en-US" dirty="0" smtClean="0"/>
            </a:br>
            <a:r>
              <a:rPr lang="en-US" dirty="0" smtClean="0"/>
              <a:t/>
            </a:r>
            <a:br>
              <a:rPr lang="en-US" dirty="0" smtClean="0"/>
            </a:br>
            <a:r>
              <a:rPr lang="en-US" dirty="0" smtClean="0"/>
              <a:t>- international multi-sport event held since </a:t>
            </a:r>
            <a:r>
              <a:rPr lang="en-US" dirty="0" smtClean="0"/>
              <a:t>1896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1224681" y="2177610"/>
            <a:ext cx="4572000" cy="2400657"/>
          </a:xfrm>
          <a:prstGeom prst="rect">
            <a:avLst/>
          </a:prstGeom>
        </p:spPr>
        <p:txBody>
          <a:bodyPr>
            <a:spAutoFit/>
          </a:bodyPr>
          <a:lstStyle/>
          <a:p>
            <a:r>
              <a:rPr lang="en-US" dirty="0" smtClean="0"/>
              <a:t>Baron </a:t>
            </a:r>
            <a:r>
              <a:rPr lang="en-US" sz="2400" dirty="0" smtClean="0">
                <a:solidFill>
                  <a:schemeClr val="tx2">
                    <a:lumMod val="50000"/>
                  </a:schemeClr>
                </a:solidFill>
              </a:rPr>
              <a:t>Pierre de Coubertin </a:t>
            </a:r>
            <a:r>
              <a:rPr lang="en-US" dirty="0" smtClean="0"/>
              <a:t>founded the International Olympic Committee (IOC) in 1894.</a:t>
            </a:r>
            <a:r>
              <a:rPr lang="en-US" dirty="0" smtClean="0"/>
              <a:t> </a:t>
            </a:r>
          </a:p>
          <a:p>
            <a:endParaRPr lang="en-US" dirty="0" smtClean="0"/>
          </a:p>
          <a:p>
            <a:r>
              <a:rPr lang="en-US" dirty="0" smtClean="0"/>
              <a:t>The </a:t>
            </a:r>
            <a:r>
              <a:rPr lang="en-US" dirty="0" smtClean="0"/>
              <a:t>IOC has since become the governing body of the Olympic Movement, whose structure and actions are defined by the Olympic Charter.</a:t>
            </a:r>
            <a:endParaRPr lang="en-GB" dirty="0"/>
          </a:p>
        </p:txBody>
      </p:sp>
      <p:pic>
        <p:nvPicPr>
          <p:cNvPr id="23554" name="Picture 2" descr="http://upload.wikimedia.org/wikipedia/commons/thumb/e/ef/Baron_Pierre_de_Coubertin.jpg/220px-Baron_Pierre_de_Coubertin.jpg">
            <a:hlinkClick r:id="rId2"/>
          </p:cNvPr>
          <p:cNvPicPr>
            <a:picLocks noChangeAspect="1" noChangeArrowheads="1"/>
          </p:cNvPicPr>
          <p:nvPr/>
        </p:nvPicPr>
        <p:blipFill>
          <a:blip r:embed="rId3"/>
          <a:srcRect/>
          <a:stretch>
            <a:fillRect/>
          </a:stretch>
        </p:blipFill>
        <p:spPr bwMode="auto">
          <a:xfrm>
            <a:off x="6098245" y="1249610"/>
            <a:ext cx="2095500" cy="3143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62758" y="512064"/>
            <a:ext cx="7772400" cy="914400"/>
          </a:xfrm>
        </p:spPr>
        <p:txBody>
          <a:bodyPr>
            <a:normAutofit fontScale="90000"/>
          </a:bodyPr>
          <a:lstStyle/>
          <a:p>
            <a:r>
              <a:rPr lang="en-US" b="1" dirty="0" smtClean="0"/>
              <a:t>THE INTERNATIONAL</a:t>
            </a:r>
            <a:r>
              <a:rPr lang="en-US" b="1" dirty="0" smtClean="0"/>
              <a:t> </a:t>
            </a:r>
            <a:br>
              <a:rPr lang="en-US" b="1" dirty="0" smtClean="0"/>
            </a:br>
            <a:r>
              <a:rPr lang="en-US" b="1" dirty="0" smtClean="0"/>
              <a:t>OLYMPIC </a:t>
            </a:r>
            <a:r>
              <a:rPr lang="en-US" b="1" dirty="0" smtClean="0"/>
              <a:t>COMMITTEE</a:t>
            </a:r>
            <a:endParaRPr lang="en-US" dirty="0"/>
          </a:p>
        </p:txBody>
      </p:sp>
      <p:sp>
        <p:nvSpPr>
          <p:cNvPr id="3" name="Content Placeholder 2"/>
          <p:cNvSpPr>
            <a:spLocks noGrp="1"/>
          </p:cNvSpPr>
          <p:nvPr>
            <p:ph idx="1"/>
          </p:nvPr>
        </p:nvSpPr>
        <p:spPr>
          <a:xfrm>
            <a:off x="457200" y="2145298"/>
            <a:ext cx="8229600" cy="4525963"/>
          </a:xfrm>
        </p:spPr>
        <p:txBody>
          <a:bodyPr/>
          <a:lstStyle/>
          <a:p>
            <a:pPr>
              <a:buNone/>
            </a:pPr>
            <a:r>
              <a:rPr lang="en-US" dirty="0" smtClean="0"/>
              <a:t>    The organization </a:t>
            </a:r>
            <a:r>
              <a:rPr lang="en-US" dirty="0" smtClean="0"/>
              <a:t>that controls the Olympic Movement is the </a:t>
            </a:r>
            <a:r>
              <a:rPr lang="en-US" b="1" dirty="0" smtClean="0"/>
              <a:t>International Olympic Committee </a:t>
            </a:r>
            <a:r>
              <a:rPr lang="en-US" dirty="0" smtClean="0"/>
              <a:t>based in Lausanne, Switzerland. </a:t>
            </a:r>
            <a:endParaRPr lang="en-US" dirty="0" smtClean="0"/>
          </a:p>
          <a:p>
            <a:endParaRPr lang="en-US" dirty="0"/>
          </a:p>
        </p:txBody>
      </p:sp>
      <p:pic>
        <p:nvPicPr>
          <p:cNvPr id="4" name="Picture 3"/>
          <p:cNvPicPr>
            <a:picLocks noChangeAspect="1"/>
          </p:cNvPicPr>
          <p:nvPr/>
        </p:nvPicPr>
        <p:blipFill>
          <a:blip r:embed="rId2"/>
          <a:stretch>
            <a:fillRect/>
          </a:stretch>
        </p:blipFill>
        <p:spPr>
          <a:xfrm>
            <a:off x="7559831" y="-5988"/>
            <a:ext cx="1587500" cy="1587500"/>
          </a:xfrm>
          <a:prstGeom prst="rect">
            <a:avLst/>
          </a:prstGeom>
        </p:spPr>
      </p:pic>
      <p:pic>
        <p:nvPicPr>
          <p:cNvPr id="5" name="Picture 4"/>
          <p:cNvPicPr>
            <a:picLocks noChangeAspect="1"/>
          </p:cNvPicPr>
          <p:nvPr/>
        </p:nvPicPr>
        <p:blipFill>
          <a:blip r:embed="rId3"/>
          <a:stretch>
            <a:fillRect/>
          </a:stretch>
        </p:blipFill>
        <p:spPr>
          <a:xfrm>
            <a:off x="2873735" y="3761929"/>
            <a:ext cx="2819400" cy="2540000"/>
          </a:xfrm>
          <a:prstGeom prst="rect">
            <a:avLst/>
          </a:prstGeom>
        </p:spPr>
      </p:pic>
      <p:sp>
        <p:nvSpPr>
          <p:cNvPr id="6" name="TextBox 5"/>
          <p:cNvSpPr txBox="1"/>
          <p:nvPr/>
        </p:nvSpPr>
        <p:spPr>
          <a:xfrm>
            <a:off x="3174914" y="6301929"/>
            <a:ext cx="2254944" cy="369332"/>
          </a:xfrm>
          <a:prstGeom prst="rect">
            <a:avLst/>
          </a:prstGeom>
          <a:noFill/>
        </p:spPr>
        <p:txBody>
          <a:bodyPr wrap="none" rtlCol="0">
            <a:spAutoFit/>
          </a:bodyPr>
          <a:lstStyle/>
          <a:p>
            <a:r>
              <a:rPr lang="en-US" dirty="0" smtClean="0"/>
              <a:t>Samaranch and Rogge</a:t>
            </a:r>
            <a:endParaRPr lang="en-US" dirty="0"/>
          </a:p>
        </p:txBody>
      </p:sp>
      <p:pic>
        <p:nvPicPr>
          <p:cNvPr id="7" name="Picture 6"/>
          <p:cNvPicPr>
            <a:picLocks noChangeAspect="1"/>
          </p:cNvPicPr>
          <p:nvPr/>
        </p:nvPicPr>
        <p:blipFill>
          <a:blip r:embed="rId4"/>
          <a:stretch>
            <a:fillRect/>
          </a:stretch>
        </p:blipFill>
        <p:spPr>
          <a:xfrm>
            <a:off x="0" y="-5577"/>
            <a:ext cx="2146300" cy="1828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725736" y="474345"/>
            <a:ext cx="8229600" cy="4524316"/>
          </a:xfrm>
          <a:prstGeom prst="rect">
            <a:avLst/>
          </a:prstGeom>
        </p:spPr>
        <p:txBody>
          <a:bodyPr wrap="square">
            <a:spAutoFit/>
          </a:bodyPr>
          <a:lstStyle/>
          <a:p>
            <a:r>
              <a:rPr lang="en-US" dirty="0" smtClean="0"/>
              <a:t>The Olympic Movement currently comprises international sports federations (IFs), National Olympic Committees (NOCs), and organizing committees for each specific Olympic Games. As the decision-making body, the IOC is responsible for choosing the host city for each Olympic Games.</a:t>
            </a:r>
            <a:r>
              <a:rPr lang="en-US" dirty="0" smtClean="0"/>
              <a:t> </a:t>
            </a:r>
          </a:p>
          <a:p>
            <a:endParaRPr lang="en-US" dirty="0" smtClean="0"/>
          </a:p>
          <a:p>
            <a:r>
              <a:rPr lang="en-US" dirty="0" smtClean="0"/>
              <a:t>The </a:t>
            </a:r>
            <a:r>
              <a:rPr lang="en-US" dirty="0" smtClean="0"/>
              <a:t>host city is responsible for organizing and funding a celebration of the Games consistent with the Olympic Charter. The Olympic program, consisting of the sports to be contested at each Olympic Games, is also determined by the IOC. The celebration of the Games encompasses many rituals and symbols, such as the Olympic flag and torch, as well as the opening and closing ceremonies.</a:t>
            </a:r>
            <a:r>
              <a:rPr lang="en-US" dirty="0" smtClean="0"/>
              <a:t> </a:t>
            </a:r>
          </a:p>
          <a:p>
            <a:endParaRPr lang="en-US" dirty="0" smtClean="0"/>
          </a:p>
          <a:p>
            <a:r>
              <a:rPr lang="en-US" dirty="0" smtClean="0"/>
              <a:t>There </a:t>
            </a:r>
            <a:r>
              <a:rPr lang="en-US" dirty="0" smtClean="0"/>
              <a:t>are over 13,000 athletes that compete at the Summer and Winter Olympics in 33 different sports and nearly 400 events.</a:t>
            </a:r>
            <a:r>
              <a:rPr lang="en-US" dirty="0" smtClean="0"/>
              <a:t> </a:t>
            </a:r>
          </a:p>
          <a:p>
            <a:endParaRPr lang="en-US" dirty="0" smtClean="0"/>
          </a:p>
          <a:p>
            <a:r>
              <a:rPr lang="en-US" dirty="0" smtClean="0"/>
              <a:t>The </a:t>
            </a:r>
            <a:r>
              <a:rPr lang="en-US" dirty="0" smtClean="0"/>
              <a:t>first, second, and third place finishers in each event receive gold, silver or bronze Olympic medals, respectively.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510284" y="512064"/>
            <a:ext cx="4572000" cy="5909311"/>
          </a:xfrm>
          <a:prstGeom prst="rect">
            <a:avLst/>
          </a:prstGeom>
        </p:spPr>
        <p:txBody>
          <a:bodyPr>
            <a:spAutoFit/>
          </a:bodyPr>
          <a:lstStyle/>
          <a:p>
            <a:r>
              <a:rPr lang="en-US" dirty="0" smtClean="0"/>
              <a:t>The evolution of the Olympic Movement during the 20th century forced the IOC to adapt the Games to the world's changing social circumstances.</a:t>
            </a:r>
            <a:r>
              <a:rPr lang="en-US" dirty="0" smtClean="0"/>
              <a:t> </a:t>
            </a:r>
          </a:p>
          <a:p>
            <a:endParaRPr lang="en-US" dirty="0" smtClean="0"/>
          </a:p>
          <a:p>
            <a:r>
              <a:rPr lang="en-US" dirty="0" smtClean="0"/>
              <a:t>Some </a:t>
            </a:r>
            <a:r>
              <a:rPr lang="en-US" dirty="0" smtClean="0"/>
              <a:t>of these adjustments included the creation of the Winter Games for ice and snow sports, the </a:t>
            </a:r>
            <a:r>
              <a:rPr lang="en-US" dirty="0" err="1" smtClean="0"/>
              <a:t>Paralympic</a:t>
            </a:r>
            <a:r>
              <a:rPr lang="en-US" dirty="0" smtClean="0"/>
              <a:t> Games for athletes with physical disabilities, and the Youth Olympic Games for teenage athletes.</a:t>
            </a:r>
            <a:r>
              <a:rPr lang="en-US" dirty="0" smtClean="0"/>
              <a:t> </a:t>
            </a:r>
          </a:p>
          <a:p>
            <a:endParaRPr lang="en-US" dirty="0" smtClean="0"/>
          </a:p>
          <a:p>
            <a:r>
              <a:rPr lang="en-US" dirty="0" smtClean="0"/>
              <a:t>The </a:t>
            </a:r>
            <a:r>
              <a:rPr lang="en-US" dirty="0" smtClean="0"/>
              <a:t>IOC also had to accommodate the Games to the varying economical, political, and technological realities of the 20th century. As a result, the Olympics shifted away from pure amateurism, as envisioned by Coubertin, to allow participation of professional athletes.</a:t>
            </a:r>
            <a:r>
              <a:rPr lang="en-US" dirty="0" smtClean="0"/>
              <a:t> </a:t>
            </a:r>
          </a:p>
          <a:p>
            <a:endParaRPr lang="en-US" dirty="0" smtClean="0"/>
          </a:p>
          <a:p>
            <a:r>
              <a:rPr lang="en-US" dirty="0" smtClean="0"/>
              <a:t>The </a:t>
            </a:r>
            <a:r>
              <a:rPr lang="en-US" dirty="0" smtClean="0"/>
              <a:t>growing importance of the mass </a:t>
            </a:r>
            <a:r>
              <a:rPr lang="en-US" dirty="0" smtClean="0"/>
              <a:t>media</a:t>
            </a:r>
          </a:p>
          <a:p>
            <a:r>
              <a:rPr lang="en-US" dirty="0" smtClean="0"/>
              <a:t>created </a:t>
            </a:r>
            <a:r>
              <a:rPr lang="en-US" dirty="0" smtClean="0"/>
              <a:t>the issue of corporate sponsorship and commercialization of the Games.</a:t>
            </a:r>
            <a:endParaRPr lang="en-US" dirty="0"/>
          </a:p>
        </p:txBody>
      </p:sp>
      <p:pic>
        <p:nvPicPr>
          <p:cNvPr id="22530" name="Picture 2" descr="File:Nagano 1998-Russia vs Czech Republic.jpg">
            <a:hlinkClick r:id="rId2"/>
          </p:cNvPr>
          <p:cNvPicPr>
            <a:picLocks noChangeAspect="1" noChangeArrowheads="1"/>
          </p:cNvPicPr>
          <p:nvPr/>
        </p:nvPicPr>
        <p:blipFill>
          <a:blip r:embed="rId3"/>
          <a:srcRect/>
          <a:stretch>
            <a:fillRect/>
          </a:stretch>
        </p:blipFill>
        <p:spPr bwMode="auto">
          <a:xfrm>
            <a:off x="5236762" y="1426464"/>
            <a:ext cx="3907238" cy="3130696"/>
          </a:xfrm>
          <a:prstGeom prst="rect">
            <a:avLst/>
          </a:prstGeom>
          <a:noFill/>
        </p:spPr>
      </p:pic>
      <p:sp>
        <p:nvSpPr>
          <p:cNvPr id="22531" name="Rectangle 3"/>
          <p:cNvSpPr>
            <a:spLocks noChangeArrowheads="1"/>
          </p:cNvSpPr>
          <p:nvPr/>
        </p:nvSpPr>
        <p:spPr bwMode="auto">
          <a:xfrm>
            <a:off x="5236762" y="4640767"/>
            <a:ext cx="390723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smtClean="0">
                <a:ln>
                  <a:noFill/>
                </a:ln>
                <a:solidFill>
                  <a:schemeClr val="tx1"/>
                </a:solidFill>
                <a:effectLst/>
                <a:latin typeface="Arial" charset="0"/>
              </a:rPr>
              <a:t>Professional NHL players were allowed to participate in ice hockey starting in 1998 (</a:t>
            </a:r>
            <a:r>
              <a:rPr kumimoji="0" lang="en-US" sz="1200" b="0" i="1" u="sng" strike="noStrike" cap="none" normalizeH="0" baseline="0" dirty="0" smtClean="0">
                <a:ln>
                  <a:noFill/>
                </a:ln>
                <a:solidFill>
                  <a:schemeClr val="tx1"/>
                </a:solidFill>
                <a:effectLst/>
                <a:latin typeface="Arial" charset="0"/>
              </a:rPr>
              <a:t>1998 Gold medal game between Russia and the Czech Republic </a:t>
            </a:r>
            <a:r>
              <a:rPr kumimoji="0" lang="en-US" sz="1200" b="0" i="1" u="sng" strike="noStrike" cap="none" normalizeH="0" baseline="0" dirty="0" smtClean="0">
                <a:ln>
                  <a:noFill/>
                </a:ln>
                <a:solidFill>
                  <a:schemeClr val="tx1"/>
                </a:solidFill>
                <a:effectLst/>
                <a:latin typeface="Arial" charset="0"/>
              </a:rPr>
              <a:t>pictured</a:t>
            </a:r>
            <a:r>
              <a:rPr lang="en-US" sz="1200" u="sng" dirty="0" smtClean="0">
                <a:latin typeface="Arial" charset="0"/>
              </a:rPr>
              <a:t>).</a:t>
            </a:r>
            <a:endParaRPr kumimoji="0" lang="en-US" sz="1200" b="0" i="0" u="sng" strike="noStrike" cap="none" normalizeH="0" baseline="0" dirty="0" smtClean="0">
              <a:ln>
                <a:noFill/>
              </a:ln>
              <a:solidFill>
                <a:schemeClr val="tx1"/>
              </a:solidFill>
              <a:effectLst/>
              <a:latin typeface="Arial" charset="0"/>
            </a:endParaRPr>
          </a:p>
        </p:txBody>
      </p:sp>
      <p:pic>
        <p:nvPicPr>
          <p:cNvPr id="22532" name="Picture 4" descr="http://bits.wikimedia.org/skins-1.5/common/images/magnify-clip.png">
            <a:hlinkClick r:id="rId4" tooltip="Enlarge"/>
          </p:cNvPr>
          <p:cNvPicPr>
            <a:picLocks noChangeAspect="1" noChangeArrowheads="1"/>
          </p:cNvPicPr>
          <p:nvPr/>
        </p:nvPicPr>
        <p:blipFill>
          <a:blip r:embed="rId5"/>
          <a:srcRect/>
          <a:stretch>
            <a:fillRect/>
          </a:stretch>
        </p:blipFill>
        <p:spPr bwMode="auto">
          <a:xfrm>
            <a:off x="155575" y="-411163"/>
            <a:ext cx="142875" cy="1047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2286000" y="1901354"/>
            <a:ext cx="4572000" cy="2431435"/>
          </a:xfrm>
          <a:prstGeom prst="rect">
            <a:avLst/>
          </a:prstGeom>
        </p:spPr>
        <p:txBody>
          <a:bodyPr>
            <a:spAutoFit/>
          </a:bodyPr>
          <a:lstStyle/>
          <a:p>
            <a:pPr algn="ctr"/>
            <a:endParaRPr lang="en-US" dirty="0" smtClean="0"/>
          </a:p>
          <a:p>
            <a:pPr algn="ctr"/>
            <a:endParaRPr lang="en-US" dirty="0" smtClean="0"/>
          </a:p>
          <a:p>
            <a:pPr algn="ctr"/>
            <a:r>
              <a:rPr lang="en-US" dirty="0" smtClean="0"/>
              <a:t>As </a:t>
            </a:r>
            <a:r>
              <a:rPr lang="en-US" dirty="0" smtClean="0"/>
              <a:t>of the 1988 Summer </a:t>
            </a:r>
            <a:r>
              <a:rPr lang="en-US" dirty="0" smtClean="0"/>
              <a:t>Olympics </a:t>
            </a:r>
            <a:r>
              <a:rPr lang="en-US" dirty="0" smtClean="0"/>
              <a:t>in </a:t>
            </a:r>
            <a:r>
              <a:rPr lang="en-US" dirty="0" smtClean="0"/>
              <a:t>Seoul, </a:t>
            </a:r>
            <a:r>
              <a:rPr lang="en-US" dirty="0" smtClean="0"/>
              <a:t>South Korea, the host city for the Olympics has also played host to the </a:t>
            </a:r>
            <a:r>
              <a:rPr lang="en-US" sz="3200" b="1" dirty="0" smtClean="0"/>
              <a:t>Paralympics</a:t>
            </a:r>
            <a:r>
              <a:rPr lang="en-US" dirty="0" smtClean="0"/>
              <a:t>.</a:t>
            </a:r>
            <a:endParaRPr lang="en-US" baseline="30000" dirty="0" smtClean="0"/>
          </a:p>
          <a:p>
            <a:endParaRPr lang="en-US" baseline="30000" dirty="0" smtClean="0"/>
          </a:p>
          <a:p>
            <a:endParaRPr lang="en-GB" dirty="0"/>
          </a:p>
        </p:txBody>
      </p:sp>
      <p:sp>
        <p:nvSpPr>
          <p:cNvPr id="4" name="Rectangle 3"/>
          <p:cNvSpPr/>
          <p:nvPr/>
        </p:nvSpPr>
        <p:spPr>
          <a:xfrm>
            <a:off x="1950418" y="512064"/>
            <a:ext cx="5969256" cy="1138773"/>
          </a:xfrm>
          <a:prstGeom prst="rect">
            <a:avLst/>
          </a:prstGeom>
        </p:spPr>
        <p:txBody>
          <a:bodyPr wrap="square">
            <a:spAutoFit/>
          </a:bodyPr>
          <a:lstStyle/>
          <a:p>
            <a:pPr algn="ctr"/>
            <a:r>
              <a:rPr lang="en-US" dirty="0" smtClean="0"/>
              <a:t>A winter sports week (it was actually 11 days) was held in 1924 in Chamonix, France; this event became the first </a:t>
            </a:r>
            <a:r>
              <a:rPr lang="en-US" sz="3200" b="1" dirty="0" smtClean="0"/>
              <a:t>Winter Olympic Games</a:t>
            </a:r>
            <a:r>
              <a:rPr lang="en-US" dirty="0" smtClean="0"/>
              <a:t>.</a:t>
            </a:r>
            <a:endParaRPr lang="en-GB" dirty="0"/>
          </a:p>
        </p:txBody>
      </p:sp>
      <p:sp>
        <p:nvSpPr>
          <p:cNvPr id="5" name="Rectangle 4"/>
          <p:cNvSpPr/>
          <p:nvPr/>
        </p:nvSpPr>
        <p:spPr>
          <a:xfrm>
            <a:off x="1326739" y="4332789"/>
            <a:ext cx="7030574" cy="1692771"/>
          </a:xfrm>
          <a:prstGeom prst="rect">
            <a:avLst/>
          </a:prstGeom>
        </p:spPr>
        <p:txBody>
          <a:bodyPr wrap="square">
            <a:spAutoFit/>
          </a:bodyPr>
          <a:lstStyle/>
          <a:p>
            <a:pPr algn="ctr"/>
            <a:r>
              <a:rPr lang="en-US" dirty="0" smtClean="0"/>
              <a:t>Starting in 2010, the Olympic Games will be complemented by </a:t>
            </a:r>
            <a:r>
              <a:rPr lang="en-US" sz="3200" b="1" dirty="0" smtClean="0"/>
              <a:t>Youth Games</a:t>
            </a:r>
            <a:r>
              <a:rPr lang="en-US" dirty="0" smtClean="0"/>
              <a:t>, where athletes between the ages of 14 and 18 will compete. The first Summer Youth Games will be in Singapore in 2010, while the inaugural Winter Games will be hosted in Innsbruck, Austria, two years </a:t>
            </a:r>
            <a:r>
              <a:rPr lang="en-US" dirty="0" smtClean="0"/>
              <a:t>later.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596</TotalTime>
  <Words>2108</Words>
  <Application>Microsoft Macintosh PowerPoint</Application>
  <PresentationFormat>On-screen Show (4:3)</PresentationFormat>
  <Paragraphs>128</Paragraphs>
  <Slides>32</Slides>
  <Notes>0</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Metro</vt:lpstr>
      <vt:lpstr>Leisure at the International Scale </vt:lpstr>
      <vt:lpstr>The  Olympic Games</vt:lpstr>
      <vt:lpstr>The Olympic Games were a series of athletic competitions held for representatives of various city-states of Ancient Greece held in  honour of Zeus.   The exact origins of the Games are shrouded in myth and legend but records indicate that they began in 776 BC in Olympia in Greece.</vt:lpstr>
      <vt:lpstr>  Modern Olympic Games   - international multi-sport event held since 1896 </vt:lpstr>
      <vt:lpstr>Slide 5</vt:lpstr>
      <vt:lpstr>THE INTERNATIONAL  OLYMPIC COMMITTEE</vt:lpstr>
      <vt:lpstr>Slide 7</vt:lpstr>
      <vt:lpstr>Slide 8</vt:lpstr>
      <vt:lpstr>Slide 9</vt:lpstr>
      <vt:lpstr>Slide 10</vt:lpstr>
      <vt:lpstr>Slide 11</vt:lpstr>
      <vt:lpstr>Slide 12</vt:lpstr>
      <vt:lpstr>"Arab Commando Group Seizes Members of the Israeli Olympic Team at their Quarters at the Munich Olympic Village." This is an iconic image showing one of the hostage takers during the event known as the Munich Massacre.  </vt:lpstr>
      <vt:lpstr>Forgotten victims of East German doping take their battle to court. Athletes who were given drugs to compete in the name of communism seek £8m compensation.</vt:lpstr>
      <vt:lpstr> Athlete says sports steroids changed him  from woman to man</vt:lpstr>
      <vt:lpstr>So comparing medal tallies can be misleading</vt:lpstr>
      <vt:lpstr>Slide 17</vt:lpstr>
      <vt:lpstr>Slide 18</vt:lpstr>
      <vt:lpstr>Slide 19</vt:lpstr>
      <vt:lpstr>Slide 20</vt:lpstr>
      <vt:lpstr>Slide 21</vt:lpstr>
      <vt:lpstr>Map of Winter Olympics locations. Countries that have hosted one Winter Olympics are shaded green, while countries that have hosted two or more are shaded blue.</vt:lpstr>
      <vt:lpstr>The Olympic Games have never been held in either  Africa  or South America,  nor in West/Central/South Asia.  </vt:lpstr>
      <vt:lpstr>The distribution of Olympic host cities is a mirror of levels of economic development as well as the traditional origin of athletics within Europe. </vt:lpstr>
      <vt:lpstr>  The largest number of bids have come from cities in  Europe and North America.   Although bids have been received from a few cities in Africa and South America, they have never offered the large-scale input of resources and facilities promised by cities in MEDCS.  </vt:lpstr>
      <vt:lpstr>Slide 26</vt:lpstr>
      <vt:lpstr>Bird´s Nest, Beijing</vt:lpstr>
      <vt:lpstr>Costs and benefits</vt:lpstr>
      <vt:lpstr>Costs of hosting the Olympics -</vt:lpstr>
      <vt:lpstr>Geographic benefits of hosting the Olympic Games</vt:lpstr>
      <vt:lpstr>Economic benefits +</vt:lpstr>
      <vt:lpstr>Social benefits +</vt:lpstr>
    </vt:vector>
  </TitlesOfParts>
  <Company>Oslo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Leisure at the International Scale </dc:title>
  <dc:creator>Christine Evensen</dc:creator>
  <cp:lastModifiedBy>Christine Evensen</cp:lastModifiedBy>
  <cp:revision>48</cp:revision>
  <dcterms:created xsi:type="dcterms:W3CDTF">2010-05-09T19:30:12Z</dcterms:created>
  <dcterms:modified xsi:type="dcterms:W3CDTF">2010-05-09T22:40:03Z</dcterms:modified>
</cp:coreProperties>
</file>