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75" r:id="rId2"/>
    <p:sldId id="277" r:id="rId3"/>
    <p:sldId id="278" r:id="rId4"/>
    <p:sldId id="280" r:id="rId5"/>
    <p:sldId id="281" r:id="rId6"/>
    <p:sldId id="282" r:id="rId7"/>
    <p:sldId id="257" r:id="rId8"/>
    <p:sldId id="283" r:id="rId9"/>
    <p:sldId id="256" r:id="rId10"/>
    <p:sldId id="262" r:id="rId11"/>
    <p:sldId id="261" r:id="rId12"/>
    <p:sldId id="273" r:id="rId13"/>
    <p:sldId id="260" r:id="rId14"/>
    <p:sldId id="269" r:id="rId15"/>
    <p:sldId id="258" r:id="rId16"/>
    <p:sldId id="274" r:id="rId17"/>
    <p:sldId id="263" r:id="rId18"/>
    <p:sldId id="265" r:id="rId19"/>
    <p:sldId id="270" r:id="rId20"/>
    <p:sldId id="271" r:id="rId21"/>
    <p:sldId id="272" r:id="rId22"/>
    <p:sldId id="259" r:id="rId23"/>
    <p:sldId id="266" r:id="rId24"/>
    <p:sldId id="267" r:id="rId25"/>
    <p:sldId id="26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p:cViewPr varScale="1">
        <p:scale>
          <a:sx n="128" d="100"/>
          <a:sy n="128" d="100"/>
        </p:scale>
        <p:origin x="-112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slide" Target="slides/slide25.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en-US"/>
          </a:p>
        </p:txBody>
      </p:sp>
      <p:sp>
        <p:nvSpPr>
          <p:cNvPr id="4" name="Date Placeholder 3"/>
          <p:cNvSpPr>
            <a:spLocks noGrp="1"/>
          </p:cNvSpPr>
          <p:nvPr>
            <p:ph type="dt" sz="half" idx="10"/>
          </p:nvPr>
        </p:nvSpPr>
        <p:spPr/>
        <p:txBody>
          <a:bodyPr/>
          <a:lstStyle/>
          <a:p>
            <a:fld id="{A360B59F-46CB-9B46-BBD8-D68F868E081F}" type="datetimeFigureOut">
              <a:rPr lang="en-US" smtClean="0"/>
              <a:pPr/>
              <a:t>5/11/10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A360B59F-46CB-9B46-BBD8-D68F868E081F}" type="datetimeFigureOut">
              <a:rPr lang="en-US" smtClean="0"/>
              <a:pPr/>
              <a:t>5/11/10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A360B59F-46CB-9B46-BBD8-D68F868E081F}" type="datetimeFigureOut">
              <a:rPr lang="en-US" smtClean="0"/>
              <a:pPr/>
              <a:t>5/11/10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A360B59F-46CB-9B46-BBD8-D68F868E081F}" type="datetimeFigureOut">
              <a:rPr lang="en-US" smtClean="0"/>
              <a:pPr/>
              <a:t>5/11/10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p>
            <a:fld id="{A360B59F-46CB-9B46-BBD8-D68F868E081F}" type="datetimeFigureOut">
              <a:rPr lang="en-US" smtClean="0"/>
              <a:pPr/>
              <a:t>5/11/10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Date Placeholder 4"/>
          <p:cNvSpPr>
            <a:spLocks noGrp="1"/>
          </p:cNvSpPr>
          <p:nvPr>
            <p:ph type="dt" sz="half" idx="10"/>
          </p:nvPr>
        </p:nvSpPr>
        <p:spPr/>
        <p:txBody>
          <a:bodyPr/>
          <a:lstStyle/>
          <a:p>
            <a:fld id="{A360B59F-46CB-9B46-BBD8-D68F868E081F}" type="datetimeFigureOut">
              <a:rPr lang="en-US" smtClean="0"/>
              <a:pPr/>
              <a:t>5/11/10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7" name="Date Placeholder 6"/>
          <p:cNvSpPr>
            <a:spLocks noGrp="1"/>
          </p:cNvSpPr>
          <p:nvPr>
            <p:ph type="dt" sz="half" idx="10"/>
          </p:nvPr>
        </p:nvSpPr>
        <p:spPr/>
        <p:txBody>
          <a:bodyPr/>
          <a:lstStyle/>
          <a:p>
            <a:fld id="{A360B59F-46CB-9B46-BBD8-D68F868E081F}" type="datetimeFigureOut">
              <a:rPr lang="en-US" smtClean="0"/>
              <a:pPr/>
              <a:t>5/11/10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Date Placeholder 2"/>
          <p:cNvSpPr>
            <a:spLocks noGrp="1"/>
          </p:cNvSpPr>
          <p:nvPr>
            <p:ph type="dt" sz="half" idx="10"/>
          </p:nvPr>
        </p:nvSpPr>
        <p:spPr/>
        <p:txBody>
          <a:bodyPr/>
          <a:lstStyle/>
          <a:p>
            <a:fld id="{A360B59F-46CB-9B46-BBD8-D68F868E081F}" type="datetimeFigureOut">
              <a:rPr lang="en-US" smtClean="0"/>
              <a:pPr/>
              <a:t>5/11/10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0B59F-46CB-9B46-BBD8-D68F868E081F}" type="datetimeFigureOut">
              <a:rPr lang="en-US" smtClean="0"/>
              <a:pPr/>
              <a:t>5/11/10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A360B59F-46CB-9B46-BBD8-D68F868E081F}" type="datetimeFigureOut">
              <a:rPr lang="en-US" smtClean="0"/>
              <a:pPr/>
              <a:t>5/11/10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A360B59F-46CB-9B46-BBD8-D68F868E081F}" type="datetimeFigureOut">
              <a:rPr lang="en-US" smtClean="0"/>
              <a:pPr/>
              <a:t>5/11/10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C962E-FC6A-3345-B18D-9B757FACFC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0B59F-46CB-9B46-BBD8-D68F868E081F}" type="datetimeFigureOut">
              <a:rPr lang="en-US" smtClean="0"/>
              <a:pPr/>
              <a:t>5/11/10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C962E-FC6A-3345-B18D-9B757FACFC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3"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3"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556" dirty="0" smtClean="0">
                <a:solidFill>
                  <a:schemeClr val="bg1"/>
                </a:solidFill>
              </a:rPr>
              <a:t>The syllabus says: </a:t>
            </a:r>
            <a:r>
              <a:rPr lang="en-US" dirty="0" smtClean="0">
                <a:solidFill>
                  <a:schemeClr val="bg1"/>
                </a:solidFill>
              </a:rPr>
              <a:t/>
            </a:r>
            <a:br>
              <a:rPr lang="en-US" dirty="0" smtClean="0">
                <a:solidFill>
                  <a:schemeClr val="bg1"/>
                </a:solidFill>
              </a:rPr>
            </a:br>
            <a:r>
              <a:rPr lang="en-US" dirty="0" smtClean="0">
                <a:solidFill>
                  <a:schemeClr val="bg1"/>
                </a:solidFill>
              </a:rPr>
              <a:t>Case </a:t>
            </a:r>
            <a:r>
              <a:rPr lang="en-US" dirty="0" smtClean="0">
                <a:solidFill>
                  <a:schemeClr val="bg1"/>
                </a:solidFill>
              </a:rPr>
              <a:t>study of a national sports </a:t>
            </a:r>
            <a:r>
              <a:rPr lang="en-US" dirty="0" smtClean="0">
                <a:solidFill>
                  <a:schemeClr val="bg1"/>
                </a:solidFill>
              </a:rPr>
              <a:t>league</a:t>
            </a:r>
            <a:endParaRPr lang="en-US" dirty="0">
              <a:solidFill>
                <a:schemeClr val="bg1"/>
              </a:solidFill>
            </a:endParaRPr>
          </a:p>
        </p:txBody>
      </p:sp>
      <p:sp>
        <p:nvSpPr>
          <p:cNvPr id="3" name="Content Placeholder 2"/>
          <p:cNvSpPr>
            <a:spLocks noGrp="1"/>
          </p:cNvSpPr>
          <p:nvPr>
            <p:ph idx="1"/>
          </p:nvPr>
        </p:nvSpPr>
        <p:spPr/>
        <p:txBody>
          <a:bodyPr/>
          <a:lstStyle/>
          <a:p>
            <a:pPr>
              <a:buNone/>
            </a:pPr>
            <a:endParaRPr lang="en-US" dirty="0" smtClean="0">
              <a:solidFill>
                <a:schemeClr val="bg1"/>
              </a:solidFill>
            </a:endParaRPr>
          </a:p>
          <a:p>
            <a:r>
              <a:rPr lang="en-US" dirty="0" smtClean="0">
                <a:solidFill>
                  <a:schemeClr val="bg1"/>
                </a:solidFill>
              </a:rPr>
              <a:t>Explain </a:t>
            </a:r>
            <a:r>
              <a:rPr lang="en-US" dirty="0" smtClean="0">
                <a:solidFill>
                  <a:schemeClr val="bg1"/>
                </a:solidFill>
              </a:rPr>
              <a:t>the hierarchy of a league and the location of </a:t>
            </a:r>
            <a:r>
              <a:rPr lang="en-US" dirty="0" smtClean="0">
                <a:solidFill>
                  <a:schemeClr val="bg1"/>
                </a:solidFill>
              </a:rPr>
              <a:t>its teams</a:t>
            </a:r>
            <a:r>
              <a:rPr lang="en-US" dirty="0" smtClean="0">
                <a:solidFill>
                  <a:schemeClr val="bg1"/>
                </a:solidFill>
              </a:rPr>
              <a:t>.</a:t>
            </a:r>
            <a:r>
              <a:rPr lang="en-US" dirty="0" smtClean="0">
                <a:solidFill>
                  <a:schemeClr val="bg1"/>
                </a:solidFill>
              </a:rPr>
              <a:t> </a:t>
            </a:r>
          </a:p>
          <a:p>
            <a:endParaRPr lang="en-US" dirty="0" smtClean="0">
              <a:solidFill>
                <a:schemeClr val="bg1"/>
              </a:solidFill>
            </a:endParaRPr>
          </a:p>
          <a:p>
            <a:r>
              <a:rPr lang="en-US" dirty="0" smtClean="0">
                <a:solidFill>
                  <a:schemeClr val="bg1"/>
                </a:solidFill>
              </a:rPr>
              <a:t>Examine </a:t>
            </a:r>
            <a:r>
              <a:rPr lang="en-US" dirty="0" smtClean="0">
                <a:solidFill>
                  <a:schemeClr val="bg1"/>
                </a:solidFill>
              </a:rPr>
              <a:t>the relationship between team </a:t>
            </a:r>
            <a:r>
              <a:rPr lang="en-US" dirty="0" smtClean="0">
                <a:solidFill>
                  <a:schemeClr val="bg1"/>
                </a:solidFill>
              </a:rPr>
              <a:t>location and </a:t>
            </a:r>
            <a:r>
              <a:rPr lang="en-US" dirty="0" smtClean="0">
                <a:solidFill>
                  <a:schemeClr val="bg1"/>
                </a:solidFill>
              </a:rPr>
              <a:t>the residence of its supporters.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rPr>
              <a:t>2004 Football League rebranding </a:t>
            </a:r>
            <a:endParaRPr lang="en-US" dirty="0">
              <a:solidFill>
                <a:srgbClr val="FFFFFF"/>
              </a:solidFill>
            </a:endParaRPr>
          </a:p>
        </p:txBody>
      </p:sp>
      <p:sp>
        <p:nvSpPr>
          <p:cNvPr id="3" name="Content Placeholder 2"/>
          <p:cNvSpPr>
            <a:spLocks noGrp="1"/>
          </p:cNvSpPr>
          <p:nvPr>
            <p:ph idx="1"/>
          </p:nvPr>
        </p:nvSpPr>
        <p:spPr/>
        <p:txBody>
          <a:bodyPr>
            <a:normAutofit lnSpcReduction="10000"/>
          </a:bodyPr>
          <a:lstStyle/>
          <a:p>
            <a:pPr>
              <a:buNone/>
            </a:pPr>
            <a:r>
              <a:rPr lang="en-US" b="1" dirty="0" smtClean="0"/>
              <a:t>    </a:t>
            </a:r>
            <a:r>
              <a:rPr lang="en-US" dirty="0" smtClean="0">
                <a:solidFill>
                  <a:srgbClr val="FFFFFF"/>
                </a:solidFill>
              </a:rPr>
              <a:t>2004</a:t>
            </a:r>
            <a:r>
              <a:rPr lang="en-US" dirty="0" smtClean="0">
                <a:solidFill>
                  <a:srgbClr val="FFFFFF"/>
                </a:solidFill>
              </a:rPr>
              <a:t>–05 was the first season to feature the rebranded Football League.</a:t>
            </a:r>
            <a:r>
              <a:rPr lang="en-US" dirty="0" smtClean="0">
                <a:solidFill>
                  <a:srgbClr val="FFFFFF"/>
                </a:solidFill>
              </a:rPr>
              <a:t> </a:t>
            </a:r>
          </a:p>
          <a:p>
            <a:pPr>
              <a:buNone/>
            </a:pPr>
            <a:r>
              <a:rPr lang="en-US" dirty="0" smtClean="0">
                <a:solidFill>
                  <a:srgbClr val="FFFFFF"/>
                </a:solidFill>
              </a:rPr>
              <a:t>    </a:t>
            </a:r>
          </a:p>
          <a:p>
            <a:pPr>
              <a:buNone/>
            </a:pPr>
            <a:r>
              <a:rPr lang="en-US" dirty="0" smtClean="0">
                <a:solidFill>
                  <a:srgbClr val="FFFFFF"/>
                </a:solidFill>
              </a:rPr>
              <a:t>    The </a:t>
            </a:r>
            <a:r>
              <a:rPr lang="en-US" dirty="0" smtClean="0">
                <a:solidFill>
                  <a:srgbClr val="FFFFFF"/>
                </a:solidFill>
              </a:rPr>
              <a:t>First Division, Second Division and Third Division were renamed the Football League Championship, Football League One and Football League Two respectively. Coca-Cola replaced the Nationwide Building Society as title sponsor.</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6680395" cy="4525963"/>
          </a:xfrm>
        </p:spPr>
        <p:txBody>
          <a:bodyPr>
            <a:noAutofit/>
          </a:bodyPr>
          <a:lstStyle/>
          <a:p>
            <a:r>
              <a:rPr lang="en-US" sz="2000" dirty="0" smtClean="0">
                <a:solidFill>
                  <a:srgbClr val="FFFFFF"/>
                </a:solidFill>
              </a:rPr>
              <a:t>The Football League, also known as the Coca-Cola Football League for sponsorship reasons, is a league competition featuring </a:t>
            </a:r>
            <a:r>
              <a:rPr lang="en-US" sz="2000" dirty="0" smtClean="0">
                <a:solidFill>
                  <a:srgbClr val="FFFFFF"/>
                </a:solidFill>
              </a:rPr>
              <a:t>professional </a:t>
            </a:r>
            <a:r>
              <a:rPr lang="en-US" sz="2000" dirty="0" smtClean="0">
                <a:solidFill>
                  <a:srgbClr val="FFFFFF"/>
                </a:solidFill>
              </a:rPr>
              <a:t>football clubs from England and Wales.</a:t>
            </a:r>
            <a:r>
              <a:rPr lang="en-US" sz="2000" dirty="0" smtClean="0">
                <a:solidFill>
                  <a:srgbClr val="FFFFFF"/>
                </a:solidFill>
              </a:rPr>
              <a:t> </a:t>
            </a:r>
          </a:p>
          <a:p>
            <a:endParaRPr lang="en-US" sz="2000" dirty="0" smtClean="0">
              <a:solidFill>
                <a:srgbClr val="FFFFFF"/>
              </a:solidFill>
            </a:endParaRPr>
          </a:p>
          <a:p>
            <a:r>
              <a:rPr lang="en-US" sz="2000" dirty="0" smtClean="0">
                <a:solidFill>
                  <a:srgbClr val="FFFFFF"/>
                </a:solidFill>
              </a:rPr>
              <a:t>Founded </a:t>
            </a:r>
            <a:r>
              <a:rPr lang="en-US" sz="2000" dirty="0" smtClean="0">
                <a:solidFill>
                  <a:srgbClr val="FFFFFF"/>
                </a:solidFill>
              </a:rPr>
              <a:t>in 1888, it is the oldest such competition in world football. It was the top level football league in England from its foundation in the 19th century until 1992, when the top 22 clubs split away to form the Premier League</a:t>
            </a:r>
            <a:r>
              <a:rPr lang="en-US" sz="2000" dirty="0" smtClean="0">
                <a:solidFill>
                  <a:srgbClr val="FFFFFF"/>
                </a:solidFill>
              </a:rPr>
              <a:t>.</a:t>
            </a:r>
          </a:p>
          <a:p>
            <a:endParaRPr lang="en-US" sz="2000" dirty="0" smtClean="0">
              <a:solidFill>
                <a:srgbClr val="FFFFFF"/>
              </a:solidFill>
            </a:endParaRPr>
          </a:p>
          <a:p>
            <a:r>
              <a:rPr lang="en-US" sz="2000" dirty="0" smtClean="0">
                <a:solidFill>
                  <a:srgbClr val="FFFFFF"/>
                </a:solidFill>
              </a:rPr>
              <a:t>Since </a:t>
            </a:r>
            <a:r>
              <a:rPr lang="en-US" sz="2000" dirty="0" smtClean="0">
                <a:solidFill>
                  <a:srgbClr val="FFFFFF"/>
                </a:solidFill>
              </a:rPr>
              <a:t>1995 it has had 72 clubs evenly divided into three divisions, which are currently known </a:t>
            </a:r>
            <a:r>
              <a:rPr lang="en-US" sz="2000" dirty="0" smtClean="0">
                <a:solidFill>
                  <a:srgbClr val="FFFFFF"/>
                </a:solidFill>
              </a:rPr>
              <a:t>as </a:t>
            </a:r>
            <a:r>
              <a:rPr lang="en-US" sz="2000" dirty="0" smtClean="0">
                <a:solidFill>
                  <a:srgbClr val="FFFFFF"/>
                </a:solidFill>
              </a:rPr>
              <a:t>The Championship, League One, and League Two. Promotion and relegation between these divisions is a central feature of the League and is further extended to allow the top Championship clubs to exchange places with the lowest placed clubs in the Premier League, and the bottom clubs of League Two to switch with the top clubs of the Football Conference, thus integrating the League into the English football league system.</a:t>
            </a:r>
            <a:r>
              <a:rPr lang="en-US" sz="2000" dirty="0" smtClean="0">
                <a:solidFill>
                  <a:srgbClr val="FFFFFF"/>
                </a:solidFill>
              </a:rPr>
              <a:t> </a:t>
            </a:r>
          </a:p>
          <a:p>
            <a:endParaRPr lang="en-US" sz="2000" dirty="0" smtClean="0"/>
          </a:p>
          <a:p>
            <a:r>
              <a:rPr lang="en-US" sz="2000" dirty="0" smtClean="0"/>
              <a:t>Although </a:t>
            </a:r>
            <a:r>
              <a:rPr lang="en-US" sz="2000" dirty="0" smtClean="0"/>
              <a:t>primarily a competition for English clubs, two clubs from Wales also take </a:t>
            </a:r>
            <a:r>
              <a:rPr lang="en-US" sz="2000" dirty="0" smtClean="0"/>
              <a:t>part.</a:t>
            </a:r>
            <a:endParaRPr lang="en-US" sz="2000" dirty="0"/>
          </a:p>
        </p:txBody>
      </p:sp>
      <p:pic>
        <p:nvPicPr>
          <p:cNvPr id="4" name="Picture 3"/>
          <p:cNvPicPr>
            <a:picLocks noChangeAspect="1"/>
          </p:cNvPicPr>
          <p:nvPr/>
        </p:nvPicPr>
        <p:blipFill>
          <a:blip r:embed="rId2"/>
          <a:stretch>
            <a:fillRect/>
          </a:stretch>
        </p:blipFill>
        <p:spPr>
          <a:xfrm>
            <a:off x="6918514" y="334164"/>
            <a:ext cx="2006405" cy="200640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7910"/>
            <a:ext cx="8229600" cy="5037054"/>
          </a:xfrm>
        </p:spPr>
        <p:txBody>
          <a:bodyPr>
            <a:normAutofit fontScale="47500" lnSpcReduction="20000"/>
          </a:bodyPr>
          <a:lstStyle/>
          <a:p>
            <a:r>
              <a:rPr lang="en-US" dirty="0" smtClean="0">
                <a:solidFill>
                  <a:srgbClr val="FFFFFF"/>
                </a:solidFill>
              </a:rPr>
              <a:t>The English football league system, also known as the </a:t>
            </a:r>
            <a:r>
              <a:rPr lang="en-US" sz="8421" dirty="0" smtClean="0">
                <a:solidFill>
                  <a:srgbClr val="FFFFFF"/>
                </a:solidFill>
              </a:rPr>
              <a:t>football pyramid</a:t>
            </a:r>
            <a:r>
              <a:rPr lang="en-US" dirty="0" smtClean="0">
                <a:solidFill>
                  <a:srgbClr val="FFFFFF"/>
                </a:solidFill>
              </a:rPr>
              <a:t>, is a series of interconnected leagues for club football in </a:t>
            </a:r>
            <a:r>
              <a:rPr lang="en-US" sz="8421" dirty="0" smtClean="0">
                <a:solidFill>
                  <a:srgbClr val="FFFFFF"/>
                </a:solidFill>
              </a:rPr>
              <a:t>England</a:t>
            </a:r>
            <a:r>
              <a:rPr lang="en-US" dirty="0" smtClean="0">
                <a:solidFill>
                  <a:srgbClr val="FFFFFF"/>
                </a:solidFill>
              </a:rPr>
              <a:t> (although for historical reasons a small number of </a:t>
            </a:r>
            <a:r>
              <a:rPr lang="en-US" sz="8421" dirty="0" smtClean="0">
                <a:solidFill>
                  <a:srgbClr val="FFFFFF"/>
                </a:solidFill>
              </a:rPr>
              <a:t>Welsh</a:t>
            </a:r>
            <a:r>
              <a:rPr lang="en-US" dirty="0" smtClean="0">
                <a:solidFill>
                  <a:srgbClr val="FFFFFF"/>
                </a:solidFill>
              </a:rPr>
              <a:t> clubs also compete).</a:t>
            </a:r>
            <a:r>
              <a:rPr lang="en-US" dirty="0" smtClean="0">
                <a:solidFill>
                  <a:srgbClr val="FFFFFF"/>
                </a:solidFill>
              </a:rPr>
              <a:t> </a:t>
            </a:r>
          </a:p>
          <a:p>
            <a:endParaRPr lang="en-US" dirty="0" smtClean="0">
              <a:solidFill>
                <a:srgbClr val="FFFFFF"/>
              </a:solidFill>
            </a:endParaRPr>
          </a:p>
          <a:p>
            <a:r>
              <a:rPr lang="en-US" dirty="0" smtClean="0">
                <a:solidFill>
                  <a:srgbClr val="FFFFFF"/>
                </a:solidFill>
              </a:rPr>
              <a:t>The </a:t>
            </a:r>
            <a:r>
              <a:rPr lang="en-US" dirty="0" smtClean="0">
                <a:solidFill>
                  <a:srgbClr val="FFFFFF"/>
                </a:solidFill>
              </a:rPr>
              <a:t>system has a hierarchical format with </a:t>
            </a:r>
            <a:r>
              <a:rPr lang="en-US" sz="8421" dirty="0" smtClean="0">
                <a:solidFill>
                  <a:srgbClr val="FFFFFF"/>
                </a:solidFill>
              </a:rPr>
              <a:t>promotion</a:t>
            </a:r>
            <a:r>
              <a:rPr lang="en-US" dirty="0" smtClean="0">
                <a:solidFill>
                  <a:srgbClr val="FFFFFF"/>
                </a:solidFill>
              </a:rPr>
              <a:t> and </a:t>
            </a:r>
            <a:r>
              <a:rPr lang="en-US" sz="8421" dirty="0" smtClean="0">
                <a:solidFill>
                  <a:srgbClr val="FFFFFF"/>
                </a:solidFill>
              </a:rPr>
              <a:t>relegation</a:t>
            </a:r>
            <a:r>
              <a:rPr lang="en-US" dirty="0" smtClean="0">
                <a:solidFill>
                  <a:srgbClr val="FFFFFF"/>
                </a:solidFill>
              </a:rPr>
              <a:t> between leagues at different levels, allowing even the smallest club the possibility of ultimately rising to the very top of the system.</a:t>
            </a:r>
            <a:r>
              <a:rPr lang="en-US" dirty="0" smtClean="0">
                <a:solidFill>
                  <a:srgbClr val="FFFFFF"/>
                </a:solidFill>
              </a:rPr>
              <a:t> </a:t>
            </a:r>
          </a:p>
          <a:p>
            <a:r>
              <a:rPr lang="en-US" dirty="0" smtClean="0">
                <a:solidFill>
                  <a:srgbClr val="FFFFFF"/>
                </a:solidFill>
              </a:rPr>
              <a:t>There </a:t>
            </a:r>
            <a:r>
              <a:rPr lang="en-US" dirty="0" smtClean="0">
                <a:solidFill>
                  <a:srgbClr val="FFFFFF"/>
                </a:solidFill>
              </a:rPr>
              <a:t>are more than</a:t>
            </a:r>
            <a:r>
              <a:rPr lang="en-US" dirty="0" smtClean="0">
                <a:solidFill>
                  <a:srgbClr val="FF0000"/>
                </a:solidFill>
              </a:rPr>
              <a:t> </a:t>
            </a:r>
            <a:r>
              <a:rPr lang="en-US" sz="8421" dirty="0" smtClean="0">
                <a:solidFill>
                  <a:srgbClr val="FF0000"/>
                </a:solidFill>
              </a:rPr>
              <a:t>140</a:t>
            </a:r>
            <a:r>
              <a:rPr lang="en-US" dirty="0" smtClean="0">
                <a:solidFill>
                  <a:srgbClr val="FF0000"/>
                </a:solidFill>
              </a:rPr>
              <a:t> leagues</a:t>
            </a:r>
            <a:r>
              <a:rPr lang="en-US" dirty="0" smtClean="0">
                <a:solidFill>
                  <a:srgbClr val="FFFFFF"/>
                </a:solidFill>
              </a:rPr>
              <a:t>, containing more than </a:t>
            </a:r>
            <a:r>
              <a:rPr lang="en-US" sz="8421" dirty="0" smtClean="0">
                <a:solidFill>
                  <a:srgbClr val="FF0000"/>
                </a:solidFill>
              </a:rPr>
              <a:t>480</a:t>
            </a:r>
            <a:r>
              <a:rPr lang="en-US" dirty="0" smtClean="0">
                <a:solidFill>
                  <a:srgbClr val="FFFFFF"/>
                </a:solidFill>
              </a:rPr>
              <a:t> </a:t>
            </a:r>
            <a:r>
              <a:rPr lang="en-US" dirty="0" smtClean="0">
                <a:solidFill>
                  <a:srgbClr val="FF0000"/>
                </a:solidFill>
              </a:rPr>
              <a:t>divisions</a:t>
            </a:r>
            <a:r>
              <a:rPr lang="en-US" dirty="0" smtClean="0">
                <a:solidFill>
                  <a:srgbClr val="FFFFFF"/>
                </a:solidFill>
              </a:rPr>
              <a:t>.</a:t>
            </a:r>
            <a:r>
              <a:rPr lang="en-US" dirty="0" smtClean="0">
                <a:solidFill>
                  <a:srgbClr val="FFFFFF"/>
                </a:solidFill>
              </a:rPr>
              <a:t> </a:t>
            </a:r>
            <a:r>
              <a:rPr lang="en-US" dirty="0" smtClean="0">
                <a:solidFill>
                  <a:srgbClr val="FFFFFF"/>
                </a:solidFill>
              </a:rPr>
              <a:t>The </a:t>
            </a:r>
            <a:r>
              <a:rPr lang="en-US" dirty="0" smtClean="0">
                <a:solidFill>
                  <a:srgbClr val="FFFFFF"/>
                </a:solidFill>
              </a:rPr>
              <a:t>exact number of clubs varies from year to year as clubs join and leave leagues or fold altogether, but an estimated average of 15 clubs per division implies that more than</a:t>
            </a:r>
            <a:r>
              <a:rPr lang="en-US" sz="8421" dirty="0" smtClean="0">
                <a:solidFill>
                  <a:srgbClr val="FFFFFF"/>
                </a:solidFill>
              </a:rPr>
              <a:t> </a:t>
            </a:r>
            <a:r>
              <a:rPr lang="en-US" sz="8421" dirty="0" smtClean="0">
                <a:solidFill>
                  <a:srgbClr val="FF0000"/>
                </a:solidFill>
              </a:rPr>
              <a:t>7,000 </a:t>
            </a:r>
            <a:r>
              <a:rPr lang="en-US" dirty="0" smtClean="0">
                <a:solidFill>
                  <a:srgbClr val="FF0000"/>
                </a:solidFill>
              </a:rPr>
              <a:t>clubs </a:t>
            </a:r>
            <a:r>
              <a:rPr lang="en-US" dirty="0" smtClean="0">
                <a:solidFill>
                  <a:srgbClr val="FFFFFF"/>
                </a:solidFill>
              </a:rPr>
              <a:t>are members of a league in the English football league system.</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451100" y="77788"/>
            <a:ext cx="3966008" cy="678021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Structure</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FF"/>
                </a:solidFill>
              </a:rPr>
              <a:t>At </a:t>
            </a:r>
            <a:r>
              <a:rPr lang="en-US" dirty="0" smtClean="0">
                <a:solidFill>
                  <a:srgbClr val="FFFFFF"/>
                </a:solidFill>
              </a:rPr>
              <a:t>the top is the single division of the Premier League (which is sometimes referred to as Level 1 of the league 'pyramid'), containing 20 clubs</a:t>
            </a:r>
            <a:r>
              <a:rPr lang="en-US" dirty="0" smtClean="0">
                <a:solidFill>
                  <a:srgbClr val="FFFFFF"/>
                </a:solidFill>
              </a:rPr>
              <a:t>.</a:t>
            </a:r>
          </a:p>
          <a:p>
            <a:endParaRPr lang="en-US" dirty="0" smtClean="0">
              <a:solidFill>
                <a:srgbClr val="FFFFFF"/>
              </a:solidFill>
            </a:endParaRPr>
          </a:p>
          <a:p>
            <a:r>
              <a:rPr lang="en-US" dirty="0" smtClean="0">
                <a:solidFill>
                  <a:srgbClr val="FFFFFF"/>
                </a:solidFill>
              </a:rPr>
              <a:t> </a:t>
            </a:r>
            <a:r>
              <a:rPr lang="en-US" dirty="0" smtClean="0">
                <a:solidFill>
                  <a:srgbClr val="FFFFFF"/>
                </a:solidFill>
              </a:rPr>
              <a:t>Below the Premier League is The Football League, which is divided into three divisions of 24 clubs each: The Championship (Level 2), League One (Level 3) and League Two (Level 4).</a:t>
            </a:r>
            <a:r>
              <a:rPr lang="en-US" dirty="0" smtClean="0">
                <a:solidFill>
                  <a:srgbClr val="FFFFFF"/>
                </a:solidFill>
              </a:rPr>
              <a:t> </a:t>
            </a:r>
          </a:p>
          <a:p>
            <a:endParaRPr lang="en-US" dirty="0" smtClean="0">
              <a:solidFill>
                <a:srgbClr val="FFFFFF"/>
              </a:solidFill>
            </a:endParaRPr>
          </a:p>
          <a:p>
            <a:r>
              <a:rPr lang="en-US" dirty="0" smtClean="0">
                <a:solidFill>
                  <a:srgbClr val="FFFFFF"/>
                </a:solidFill>
              </a:rPr>
              <a:t>The </a:t>
            </a:r>
            <a:r>
              <a:rPr lang="en-US" dirty="0" smtClean="0">
                <a:solidFill>
                  <a:srgbClr val="FFFFFF"/>
                </a:solidFill>
              </a:rPr>
              <a:t>92 clubs in the Premier League and Football League are all full-time professional clubs.</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67883" y="1600200"/>
            <a:ext cx="4335742" cy="4525963"/>
          </a:xfrm>
        </p:spPr>
        <p:txBody>
          <a:bodyPr>
            <a:normAutofit fontScale="85000" lnSpcReduction="10000"/>
          </a:bodyPr>
          <a:lstStyle/>
          <a:p>
            <a:pPr>
              <a:buNone/>
            </a:pPr>
            <a:r>
              <a:rPr lang="en-US" dirty="0" smtClean="0"/>
              <a:t>   </a:t>
            </a:r>
            <a:r>
              <a:rPr lang="en-US" dirty="0" smtClean="0">
                <a:solidFill>
                  <a:srgbClr val="FFFFFF"/>
                </a:solidFill>
              </a:rPr>
              <a:t>The </a:t>
            </a:r>
            <a:r>
              <a:rPr lang="en-US" dirty="0">
                <a:solidFill>
                  <a:srgbClr val="FFFFFF"/>
                </a:solidFill>
              </a:rPr>
              <a:t>most successful team in Premier League history is undoubtedly</a:t>
            </a:r>
            <a:r>
              <a:rPr lang="en-US" dirty="0" smtClean="0">
                <a:solidFill>
                  <a:srgbClr val="FFFFFF"/>
                </a:solidFill>
              </a:rPr>
              <a:t> ...    </a:t>
            </a:r>
          </a:p>
          <a:p>
            <a:pPr>
              <a:buNone/>
            </a:pPr>
            <a:endParaRPr lang="en-US" dirty="0" smtClean="0">
              <a:solidFill>
                <a:srgbClr val="FFFFFF"/>
              </a:solidFill>
            </a:endParaRPr>
          </a:p>
          <a:p>
            <a:pPr>
              <a:buNone/>
            </a:pPr>
            <a:r>
              <a:rPr lang="en-US" dirty="0" smtClean="0">
                <a:solidFill>
                  <a:srgbClr val="FFFFFF"/>
                </a:solidFill>
              </a:rPr>
              <a:t>    Sir </a:t>
            </a:r>
            <a:r>
              <a:rPr lang="en-US" dirty="0">
                <a:solidFill>
                  <a:srgbClr val="FFFFFF"/>
                </a:solidFill>
              </a:rPr>
              <a:t>Alex Ferguson's side have won a remarkable 11 titles and have never finished below third since the Premier League was launched in 1992.</a:t>
            </a:r>
          </a:p>
        </p:txBody>
      </p:sp>
      <p:pic>
        <p:nvPicPr>
          <p:cNvPr id="4" name="Picture 3"/>
          <p:cNvPicPr>
            <a:picLocks noChangeAspect="1"/>
          </p:cNvPicPr>
          <p:nvPr/>
        </p:nvPicPr>
        <p:blipFill>
          <a:blip r:embed="rId2"/>
          <a:stretch>
            <a:fillRect/>
          </a:stretch>
        </p:blipFill>
        <p:spPr>
          <a:xfrm>
            <a:off x="4730695" y="960424"/>
            <a:ext cx="3810000" cy="5334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16429"/>
            <a:ext cx="8229600" cy="4525963"/>
          </a:xfrm>
        </p:spPr>
        <p:txBody>
          <a:bodyPr>
            <a:normAutofit fontScale="62500" lnSpcReduction="20000"/>
          </a:bodyPr>
          <a:lstStyle/>
          <a:p>
            <a:r>
              <a:rPr lang="en-US" dirty="0" smtClean="0">
                <a:solidFill>
                  <a:srgbClr val="FFFFFF"/>
                </a:solidFill>
              </a:rPr>
              <a:t>The system consists of a hierarchy of leagues, bound together by the principle of promotion and relegation.</a:t>
            </a:r>
            <a:r>
              <a:rPr lang="en-US" dirty="0" smtClean="0">
                <a:solidFill>
                  <a:srgbClr val="FFFFFF"/>
                </a:solidFill>
              </a:rPr>
              <a:t> </a:t>
            </a:r>
          </a:p>
          <a:p>
            <a:endParaRPr lang="en-US" dirty="0" smtClean="0"/>
          </a:p>
          <a:p>
            <a:endParaRPr lang="en-US" dirty="0" smtClean="0"/>
          </a:p>
          <a:p>
            <a:pPr>
              <a:buNone/>
            </a:pPr>
            <a:r>
              <a:rPr lang="en-US" dirty="0" smtClean="0"/>
              <a:t>    </a:t>
            </a:r>
          </a:p>
          <a:p>
            <a:endParaRPr lang="en-US" dirty="0" smtClean="0"/>
          </a:p>
          <a:p>
            <a:r>
              <a:rPr lang="en-US" dirty="0" smtClean="0">
                <a:solidFill>
                  <a:srgbClr val="FFFFFF"/>
                </a:solidFill>
              </a:rPr>
              <a:t>Clubs </a:t>
            </a:r>
            <a:r>
              <a:rPr lang="en-US" dirty="0" smtClean="0">
                <a:solidFill>
                  <a:srgbClr val="FFFFFF"/>
                </a:solidFill>
              </a:rPr>
              <a:t>that are successful in their league can rise higher in the pyramid, whilst those that finish at the bottom can find themselves sinking further down. In theory it is possible for a lowly local amateur club to rise to the pinnacle of the English game and become champions of the Premier League.</a:t>
            </a:r>
            <a:r>
              <a:rPr lang="en-US" dirty="0" smtClean="0">
                <a:solidFill>
                  <a:srgbClr val="FFFFFF"/>
                </a:solidFill>
              </a:rPr>
              <a:t> </a:t>
            </a:r>
          </a:p>
          <a:p>
            <a:endParaRPr lang="en-US" dirty="0" smtClean="0">
              <a:solidFill>
                <a:srgbClr val="FFFFFF"/>
              </a:solidFill>
            </a:endParaRPr>
          </a:p>
          <a:p>
            <a:r>
              <a:rPr lang="en-US" dirty="0" smtClean="0">
                <a:solidFill>
                  <a:srgbClr val="FFFFFF"/>
                </a:solidFill>
              </a:rPr>
              <a:t>While </a:t>
            </a:r>
            <a:r>
              <a:rPr lang="en-US" dirty="0" smtClean="0">
                <a:solidFill>
                  <a:srgbClr val="FFFFFF"/>
                </a:solidFill>
              </a:rPr>
              <a:t>this may be unlikely in practice (at the very least, not in the short run), there certainly is significant movement within the pyramid.</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2267087" y="1417638"/>
            <a:ext cx="625061" cy="1135004"/>
          </a:xfrm>
          <a:prstGeom prst="rect">
            <a:avLst/>
          </a:prstGeom>
        </p:spPr>
      </p:pic>
      <p:pic>
        <p:nvPicPr>
          <p:cNvPr id="6" name="Picture 5"/>
          <p:cNvPicPr>
            <a:picLocks noChangeAspect="1"/>
          </p:cNvPicPr>
          <p:nvPr/>
        </p:nvPicPr>
        <p:blipFill>
          <a:blip r:embed="rId3"/>
          <a:stretch>
            <a:fillRect/>
          </a:stretch>
        </p:blipFill>
        <p:spPr>
          <a:xfrm rot="10800000">
            <a:off x="3822918" y="1417638"/>
            <a:ext cx="625061" cy="113500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286637"/>
            <a:ext cx="9144000" cy="6003355"/>
          </a:xfrm>
          <a:prstGeom prst="rect">
            <a:avLst/>
          </a:prstGeom>
        </p:spPr>
      </p:pic>
      <p:sp>
        <p:nvSpPr>
          <p:cNvPr id="5" name="Rectangle 4"/>
          <p:cNvSpPr/>
          <p:nvPr/>
        </p:nvSpPr>
        <p:spPr>
          <a:xfrm>
            <a:off x="0" y="6211669"/>
            <a:ext cx="8988974" cy="646331"/>
          </a:xfrm>
          <a:prstGeom prst="rect">
            <a:avLst/>
          </a:prstGeom>
        </p:spPr>
        <p:txBody>
          <a:bodyPr wrap="square">
            <a:spAutoFit/>
          </a:bodyPr>
          <a:lstStyle/>
          <a:p>
            <a:r>
              <a:rPr lang="en-US" dirty="0" smtClean="0"/>
              <a:t>Nowadays, </a:t>
            </a:r>
            <a:r>
              <a:rPr lang="en-US" dirty="0" smtClean="0"/>
              <a:t>moving </a:t>
            </a:r>
            <a:r>
              <a:rPr lang="en-US" dirty="0" smtClean="0"/>
              <a:t>between from the Conference and the Football League is a simple annual two up / two down arrangement.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96160" y="-11790"/>
            <a:ext cx="4857529" cy="686979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r>
              <a:rPr lang="en-US" dirty="0" smtClean="0">
                <a:solidFill>
                  <a:srgbClr val="FFFFFF"/>
                </a:solidFill>
              </a:rPr>
              <a:t>Clubs </a:t>
            </a:r>
            <a:r>
              <a:rPr lang="en-US" dirty="0" smtClean="0">
                <a:solidFill>
                  <a:srgbClr val="FFFFFF"/>
                </a:solidFill>
              </a:rPr>
              <a:t>outside this group are referred to as 'non-League' clubs, although they too play most of their football in league competitions.</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93738"/>
            <a:ext cx="2836773" cy="1143000"/>
          </a:xfrm>
        </p:spPr>
        <p:txBody>
          <a:bodyPr>
            <a:normAutofit fontScale="90000"/>
          </a:bodyPr>
          <a:lstStyle/>
          <a:p>
            <a:r>
              <a:rPr lang="en-US" dirty="0" smtClean="0">
                <a:solidFill>
                  <a:srgbClr val="FFFFFF"/>
                </a:solidFill>
              </a:rPr>
              <a:t>Sports league</a:t>
            </a:r>
            <a:endParaRPr lang="en-US" dirty="0">
              <a:solidFill>
                <a:srgbClr val="FFFFFF"/>
              </a:solidFill>
            </a:endParaRPr>
          </a:p>
        </p:txBody>
      </p:sp>
      <p:sp>
        <p:nvSpPr>
          <p:cNvPr id="3" name="Content Placeholder 2"/>
          <p:cNvSpPr>
            <a:spLocks noGrp="1"/>
          </p:cNvSpPr>
          <p:nvPr>
            <p:ph idx="1"/>
          </p:nvPr>
        </p:nvSpPr>
        <p:spPr>
          <a:xfrm>
            <a:off x="399466" y="1265238"/>
            <a:ext cx="2238508" cy="4525963"/>
          </a:xfrm>
        </p:spPr>
        <p:txBody>
          <a:bodyPr>
            <a:normAutofit fontScale="70000" lnSpcReduction="20000"/>
          </a:bodyPr>
          <a:lstStyle/>
          <a:p>
            <a:endParaRPr lang="en-US" dirty="0" smtClean="0">
              <a:solidFill>
                <a:srgbClr val="FFFFFF"/>
              </a:solidFill>
            </a:endParaRPr>
          </a:p>
          <a:p>
            <a:pPr>
              <a:buNone/>
            </a:pPr>
            <a:r>
              <a:rPr lang="en-US" dirty="0" smtClean="0">
                <a:solidFill>
                  <a:srgbClr val="FFFFFF"/>
                </a:solidFill>
              </a:rPr>
              <a:t>      </a:t>
            </a:r>
          </a:p>
          <a:p>
            <a:pPr>
              <a:buNone/>
            </a:pPr>
            <a:r>
              <a:rPr lang="en-US" dirty="0" smtClean="0">
                <a:solidFill>
                  <a:srgbClr val="FFFFFF"/>
                </a:solidFill>
              </a:rPr>
              <a:t>      </a:t>
            </a:r>
          </a:p>
          <a:p>
            <a:pPr>
              <a:buNone/>
            </a:pPr>
            <a:r>
              <a:rPr lang="en-US" dirty="0" smtClean="0">
                <a:solidFill>
                  <a:srgbClr val="FFFFFF"/>
                </a:solidFill>
              </a:rPr>
              <a:t>      An </a:t>
            </a:r>
            <a:r>
              <a:rPr lang="en-US" dirty="0" err="1" smtClean="0">
                <a:solidFill>
                  <a:srgbClr val="FFFFFF"/>
                </a:solidFill>
              </a:rPr>
              <a:t>organisation</a:t>
            </a:r>
            <a:r>
              <a:rPr lang="en-US" dirty="0" smtClean="0">
                <a:solidFill>
                  <a:srgbClr val="FFFFFF"/>
                </a:solidFill>
              </a:rPr>
              <a:t> that co-ordinates a group of individual clubs that play each other in specific sport over a period of time for </a:t>
            </a:r>
            <a:r>
              <a:rPr lang="en-US" dirty="0" smtClean="0">
                <a:solidFill>
                  <a:srgbClr val="FFFFFF"/>
                </a:solidFill>
              </a:rPr>
              <a:t>a championship.</a:t>
            </a:r>
            <a:r>
              <a:rPr lang="en-US" dirty="0" smtClean="0">
                <a:solidFill>
                  <a:srgbClr val="FFFFFF"/>
                </a:solidFill>
              </a:rPr>
              <a:t> </a:t>
            </a:r>
            <a:endParaRPr lang="en-US" dirty="0">
              <a:solidFill>
                <a:srgbClr val="FFFFFF"/>
              </a:solidFill>
            </a:endParaRPr>
          </a:p>
        </p:txBody>
      </p:sp>
      <p:pic>
        <p:nvPicPr>
          <p:cNvPr id="6" name="Picture 5"/>
          <p:cNvPicPr>
            <a:picLocks noChangeAspect="1"/>
          </p:cNvPicPr>
          <p:nvPr/>
        </p:nvPicPr>
        <p:blipFill>
          <a:blip r:embed="rId2"/>
          <a:stretch>
            <a:fillRect/>
          </a:stretch>
        </p:blipFill>
        <p:spPr>
          <a:xfrm>
            <a:off x="3611015" y="804319"/>
            <a:ext cx="4713212" cy="498688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4525963"/>
          </a:xfrm>
        </p:spPr>
        <p:txBody>
          <a:bodyPr>
            <a:normAutofit fontScale="85000" lnSpcReduction="20000"/>
          </a:bodyPr>
          <a:lstStyle/>
          <a:p>
            <a:r>
              <a:rPr lang="en-US" dirty="0" smtClean="0">
                <a:solidFill>
                  <a:srgbClr val="FFFFFF"/>
                </a:solidFill>
              </a:rPr>
              <a:t>The top tier of non-League football is the Football Conference, which contains a national division of 24 clubs (Level 5), followed by two divisions at Level 6, covering the north (Conference North) and south (Conference South), with 22 clubs each.</a:t>
            </a:r>
            <a:r>
              <a:rPr lang="en-US" dirty="0" smtClean="0">
                <a:solidFill>
                  <a:srgbClr val="FFFFFF"/>
                </a:solidFill>
              </a:rPr>
              <a:t> </a:t>
            </a:r>
          </a:p>
          <a:p>
            <a:endParaRPr lang="en-US" dirty="0" smtClean="0">
              <a:solidFill>
                <a:srgbClr val="FFFFFF"/>
              </a:solidFill>
            </a:endParaRPr>
          </a:p>
          <a:p>
            <a:r>
              <a:rPr lang="en-US" dirty="0" smtClean="0">
                <a:solidFill>
                  <a:srgbClr val="FFFFFF"/>
                </a:solidFill>
              </a:rPr>
              <a:t>Some </a:t>
            </a:r>
            <a:r>
              <a:rPr lang="en-US" dirty="0" smtClean="0">
                <a:solidFill>
                  <a:srgbClr val="FFFFFF"/>
                </a:solidFill>
              </a:rPr>
              <a:t>of these clubs are full-time professional and the others are semi-professional.</a:t>
            </a:r>
            <a:r>
              <a:rPr lang="en-US" dirty="0" smtClean="0">
                <a:solidFill>
                  <a:srgbClr val="FFFFFF"/>
                </a:solidFill>
              </a:rPr>
              <a:t> </a:t>
            </a:r>
          </a:p>
          <a:p>
            <a:endParaRPr lang="en-US" dirty="0" smtClean="0">
              <a:solidFill>
                <a:srgbClr val="FFFFFF"/>
              </a:solidFill>
            </a:endParaRPr>
          </a:p>
          <a:p>
            <a:r>
              <a:rPr lang="en-US" dirty="0" smtClean="0">
                <a:solidFill>
                  <a:srgbClr val="FFFFFF"/>
                </a:solidFill>
              </a:rPr>
              <a:t>Below </a:t>
            </a:r>
            <a:r>
              <a:rPr lang="en-US" dirty="0" smtClean="0">
                <a:solidFill>
                  <a:srgbClr val="FFFFFF"/>
                </a:solidFill>
              </a:rPr>
              <a:t>the Conference some of the stronger clubs are semi-professional, but continuing down the tiers, soon all the clubs are amateur.</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4510841" y="4314830"/>
            <a:ext cx="3098800" cy="2463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54536"/>
            <a:ext cx="8229600" cy="4525963"/>
          </a:xfrm>
        </p:spPr>
        <p:txBody>
          <a:bodyPr>
            <a:normAutofit fontScale="62500" lnSpcReduction="20000"/>
          </a:bodyPr>
          <a:lstStyle/>
          <a:p>
            <a:r>
              <a:rPr lang="en-US" dirty="0" smtClean="0">
                <a:solidFill>
                  <a:srgbClr val="FFFFFF"/>
                </a:solidFill>
              </a:rPr>
              <a:t>Next down from the Football Conference are three regional leagues, each associated with different geographical areas, although some overlap exists.</a:t>
            </a:r>
            <a:r>
              <a:rPr lang="en-US" dirty="0" smtClean="0">
                <a:solidFill>
                  <a:srgbClr val="FFFFFF"/>
                </a:solidFill>
              </a:rPr>
              <a:t> </a:t>
            </a:r>
          </a:p>
          <a:p>
            <a:endParaRPr lang="en-US" dirty="0" smtClean="0">
              <a:solidFill>
                <a:srgbClr val="FFFFFF"/>
              </a:solidFill>
            </a:endParaRPr>
          </a:p>
          <a:p>
            <a:r>
              <a:rPr lang="en-US" dirty="0" smtClean="0">
                <a:solidFill>
                  <a:srgbClr val="FFFFFF"/>
                </a:solidFill>
              </a:rPr>
              <a:t>They </a:t>
            </a:r>
            <a:r>
              <a:rPr lang="en-US" dirty="0" smtClean="0">
                <a:solidFill>
                  <a:srgbClr val="FFFFFF"/>
                </a:solidFill>
              </a:rPr>
              <a:t>are the Northern Premier League (which covers the north of England and north Wales), Southern Football League (which covers southern England, the Midlands and south Wales) and the Isthmian League (which covers the south east).</a:t>
            </a:r>
            <a:r>
              <a:rPr lang="en-US" dirty="0" smtClean="0">
                <a:solidFill>
                  <a:srgbClr val="FFFFFF"/>
                </a:solidFill>
              </a:rPr>
              <a:t> </a:t>
            </a:r>
          </a:p>
          <a:p>
            <a:endParaRPr lang="en-US" dirty="0" smtClean="0">
              <a:solidFill>
                <a:srgbClr val="FFFFFF"/>
              </a:solidFill>
            </a:endParaRPr>
          </a:p>
          <a:p>
            <a:r>
              <a:rPr lang="en-US" dirty="0" smtClean="0">
                <a:solidFill>
                  <a:srgbClr val="FFFFFF"/>
                </a:solidFill>
              </a:rPr>
              <a:t>All </a:t>
            </a:r>
            <a:r>
              <a:rPr lang="en-US" dirty="0" smtClean="0">
                <a:solidFill>
                  <a:srgbClr val="FFFFFF"/>
                </a:solidFill>
              </a:rPr>
              <a:t>of the leagues have a Premier Division (Level 7) with two parallel divisions below (Level 8)</a:t>
            </a:r>
            <a:r>
              <a:rPr lang="en-US" dirty="0" smtClean="0">
                <a:solidFill>
                  <a:srgbClr val="FFFFFF"/>
                </a:solidFill>
              </a:rPr>
              <a:t>.</a:t>
            </a:r>
          </a:p>
          <a:p>
            <a:endParaRPr lang="en-US" dirty="0" smtClean="0">
              <a:solidFill>
                <a:srgbClr val="FFFFFF"/>
              </a:solidFill>
            </a:endParaRPr>
          </a:p>
          <a:p>
            <a:r>
              <a:rPr lang="en-US" dirty="0" smtClean="0">
                <a:solidFill>
                  <a:srgbClr val="FFFFFF"/>
                </a:solidFill>
              </a:rPr>
              <a:t>Level </a:t>
            </a:r>
            <a:r>
              <a:rPr lang="en-US" dirty="0" smtClean="0">
                <a:solidFill>
                  <a:srgbClr val="FFFFFF"/>
                </a:solidFill>
              </a:rPr>
              <a:t>9 contains the top divisions of a large group of sub-regional leagues. Each of these leagues has a different divisional set up, but they all have one thing in common: there are yet more leagues below them, each covering smaller and smaller geographical levels.</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3655366" y="0"/>
            <a:ext cx="5052097" cy="6858000"/>
          </a:xfrm>
          <a:prstGeom prst="rect">
            <a:avLst/>
          </a:prstGeom>
        </p:spPr>
      </p:pic>
      <p:pic>
        <p:nvPicPr>
          <p:cNvPr id="7" name="Picture 6"/>
          <p:cNvPicPr>
            <a:picLocks noChangeAspect="1"/>
          </p:cNvPicPr>
          <p:nvPr/>
        </p:nvPicPr>
        <p:blipFill>
          <a:blip r:embed="rId3"/>
          <a:stretch>
            <a:fillRect/>
          </a:stretch>
        </p:blipFill>
        <p:spPr>
          <a:xfrm>
            <a:off x="448462" y="0"/>
            <a:ext cx="2501846"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0" y="275449"/>
            <a:ext cx="9121675" cy="632420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099009" y="0"/>
            <a:ext cx="5110439" cy="3435870"/>
          </a:xfrm>
          <a:prstGeom prst="rect">
            <a:avLst/>
          </a:prstGeom>
        </p:spPr>
      </p:pic>
      <p:pic>
        <p:nvPicPr>
          <p:cNvPr id="5" name="Picture 4"/>
          <p:cNvPicPr>
            <a:picLocks noChangeAspect="1"/>
          </p:cNvPicPr>
          <p:nvPr/>
        </p:nvPicPr>
        <p:blipFill>
          <a:blip r:embed="rId3"/>
          <a:stretch>
            <a:fillRect/>
          </a:stretch>
        </p:blipFill>
        <p:spPr>
          <a:xfrm>
            <a:off x="1567614" y="3435870"/>
            <a:ext cx="6012493" cy="342213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6616"/>
            <a:ext cx="9144000" cy="2648005"/>
          </a:xfrm>
          <a:prstGeom prst="rect">
            <a:avLst/>
          </a:prstGeom>
        </p:spPr>
      </p:pic>
      <p:pic>
        <p:nvPicPr>
          <p:cNvPr id="5" name="Picture 4"/>
          <p:cNvPicPr>
            <a:picLocks noChangeAspect="1"/>
          </p:cNvPicPr>
          <p:nvPr/>
        </p:nvPicPr>
        <p:blipFill>
          <a:blip r:embed="rId3"/>
          <a:stretch>
            <a:fillRect/>
          </a:stretch>
        </p:blipFill>
        <p:spPr>
          <a:xfrm>
            <a:off x="2747904" y="2654621"/>
            <a:ext cx="3434590" cy="420337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833904" y="274638"/>
            <a:ext cx="2852896" cy="1143000"/>
          </a:xfrm>
        </p:spPr>
        <p:txBody>
          <a:bodyPr>
            <a:normAutofit fontScale="90000"/>
          </a:bodyPr>
          <a:lstStyle/>
          <a:p>
            <a:r>
              <a:rPr lang="en-US" dirty="0" smtClean="0">
                <a:solidFill>
                  <a:srgbClr val="FFFFFF"/>
                </a:solidFill>
              </a:rPr>
              <a:t>A league system</a:t>
            </a:r>
            <a:endParaRPr lang="en-US" dirty="0">
              <a:solidFill>
                <a:srgbClr val="FFFFFF"/>
              </a:solidFill>
            </a:endParaRPr>
          </a:p>
        </p:txBody>
      </p:sp>
      <p:sp>
        <p:nvSpPr>
          <p:cNvPr id="3" name="Content Placeholder 2"/>
          <p:cNvSpPr>
            <a:spLocks noGrp="1"/>
          </p:cNvSpPr>
          <p:nvPr>
            <p:ph idx="1"/>
          </p:nvPr>
        </p:nvSpPr>
        <p:spPr>
          <a:xfrm>
            <a:off x="1" y="2540046"/>
            <a:ext cx="9143999" cy="4525963"/>
          </a:xfrm>
        </p:spPr>
        <p:txBody>
          <a:bodyPr/>
          <a:lstStyle/>
          <a:p>
            <a:pPr>
              <a:buNone/>
            </a:pPr>
            <a:r>
              <a:rPr lang="en-US" dirty="0" smtClean="0"/>
              <a:t>    </a:t>
            </a:r>
          </a:p>
          <a:p>
            <a:pPr>
              <a:buNone/>
            </a:pPr>
            <a:r>
              <a:rPr lang="en-US" dirty="0" smtClean="0">
                <a:solidFill>
                  <a:srgbClr val="FFFFFF"/>
                </a:solidFill>
              </a:rPr>
              <a:t>    </a:t>
            </a:r>
          </a:p>
          <a:p>
            <a:pPr>
              <a:buNone/>
            </a:pPr>
            <a:r>
              <a:rPr lang="en-US" dirty="0" smtClean="0">
                <a:solidFill>
                  <a:srgbClr val="FFFFFF"/>
                </a:solidFill>
              </a:rPr>
              <a:t>    is when a number of leagues are tied together in a hierarchical system.</a:t>
            </a:r>
          </a:p>
          <a:p>
            <a:endParaRPr lang="en-US" dirty="0" smtClean="0">
              <a:solidFill>
                <a:srgbClr val="FFFFFF"/>
              </a:solidFill>
            </a:endParaRPr>
          </a:p>
          <a:p>
            <a:pPr>
              <a:buNone/>
            </a:pPr>
            <a:r>
              <a:rPr lang="en-US" dirty="0" smtClean="0">
                <a:solidFill>
                  <a:srgbClr val="FFFFFF"/>
                </a:solidFill>
              </a:rPr>
              <a:t>   The best teams are promoted to a higher league, the poorly performing teams to a lower league.</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3646474" y="4262376"/>
            <a:ext cx="1625600" cy="1270000"/>
          </a:xfrm>
          <a:prstGeom prst="rect">
            <a:avLst/>
          </a:prstGeom>
        </p:spPr>
      </p:pic>
      <p:pic>
        <p:nvPicPr>
          <p:cNvPr id="5" name="Picture 4"/>
          <p:cNvPicPr>
            <a:picLocks noChangeAspect="1"/>
          </p:cNvPicPr>
          <p:nvPr/>
        </p:nvPicPr>
        <p:blipFill>
          <a:blip r:embed="rId3"/>
          <a:stretch>
            <a:fillRect/>
          </a:stretch>
        </p:blipFill>
        <p:spPr>
          <a:xfrm>
            <a:off x="0" y="0"/>
            <a:ext cx="5638800" cy="3175000"/>
          </a:xfrm>
          <a:prstGeom prst="rect">
            <a:avLst/>
          </a:prstGeom>
        </p:spPr>
      </p:pic>
      <p:sp>
        <p:nvSpPr>
          <p:cNvPr id="6" name="Rectangle 5"/>
          <p:cNvSpPr/>
          <p:nvPr/>
        </p:nvSpPr>
        <p:spPr>
          <a:xfrm>
            <a:off x="0" y="3175000"/>
            <a:ext cx="3646474" cy="369332"/>
          </a:xfrm>
          <a:prstGeom prst="rect">
            <a:avLst/>
          </a:prstGeom>
        </p:spPr>
        <p:txBody>
          <a:bodyPr wrap="square">
            <a:spAutoFit/>
          </a:bodyPr>
          <a:lstStyle/>
          <a:p>
            <a:r>
              <a:rPr lang="en-US" b="1" dirty="0" smtClean="0">
                <a:solidFill>
                  <a:srgbClr val="FFFFFF"/>
                </a:solidFill>
              </a:rPr>
              <a:t>The UEFA Champions League trophy</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A sports division</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is a group of teams which compete against one another for a divisional title.</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0" y="3322402"/>
            <a:ext cx="9144000" cy="262881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327"/>
            <a:ext cx="8229600" cy="1143000"/>
          </a:xfrm>
        </p:spPr>
        <p:txBody>
          <a:bodyPr>
            <a:normAutofit fontScale="90000"/>
          </a:bodyPr>
          <a:lstStyle/>
          <a:p>
            <a:r>
              <a:rPr lang="en-US" dirty="0" smtClean="0">
                <a:solidFill>
                  <a:srgbClr val="FFFFFF"/>
                </a:solidFill>
              </a:rPr>
              <a:t>The hierarchy of teams often mirrors the location of the teams in the competition.</a:t>
            </a:r>
            <a:endParaRPr lang="en-US" dirty="0">
              <a:solidFill>
                <a:srgbClr val="FFFFFF"/>
              </a:solidFill>
            </a:endParaRPr>
          </a:p>
        </p:txBody>
      </p:sp>
      <p:sp>
        <p:nvSpPr>
          <p:cNvPr id="3" name="Content Placeholder 2"/>
          <p:cNvSpPr>
            <a:spLocks noGrp="1"/>
          </p:cNvSpPr>
          <p:nvPr>
            <p:ph idx="1"/>
          </p:nvPr>
        </p:nvSpPr>
        <p:spPr>
          <a:xfrm>
            <a:off x="457200" y="2493104"/>
            <a:ext cx="8229600" cy="4525963"/>
          </a:xfrm>
        </p:spPr>
        <p:txBody>
          <a:bodyPr/>
          <a:lstStyle/>
          <a:p>
            <a:pPr>
              <a:buNone/>
            </a:pPr>
            <a:r>
              <a:rPr lang="en-US" dirty="0" smtClean="0"/>
              <a:t>    </a:t>
            </a:r>
            <a:r>
              <a:rPr lang="en-US" dirty="0" smtClean="0">
                <a:solidFill>
                  <a:srgbClr val="FFFFFF"/>
                </a:solidFill>
              </a:rPr>
              <a:t>There tends to be more teams at the lower rungs of the league, and these represent smaller, more local areas than the major teams, which often represent larger </a:t>
            </a:r>
            <a:r>
              <a:rPr lang="en-US" dirty="0" err="1" smtClean="0">
                <a:solidFill>
                  <a:srgbClr val="FFFFFF"/>
                </a:solidFill>
              </a:rPr>
              <a:t>centres</a:t>
            </a:r>
            <a:r>
              <a:rPr lang="en-US" dirty="0" smtClean="0">
                <a:solidFill>
                  <a:srgbClr val="FFFFFF"/>
                </a:solidFill>
              </a:rPr>
              <a:t> of population or places with a greater drawing area (geographical area)</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23196"/>
            <a:ext cx="8229600" cy="4525963"/>
          </a:xfrm>
        </p:spPr>
        <p:txBody>
          <a:bodyPr/>
          <a:lstStyle/>
          <a:p>
            <a:pPr>
              <a:buNone/>
            </a:pPr>
            <a:r>
              <a:rPr lang="en-US" dirty="0" smtClean="0"/>
              <a:t>    </a:t>
            </a:r>
            <a:r>
              <a:rPr lang="en-US" dirty="0" smtClean="0">
                <a:solidFill>
                  <a:srgbClr val="FFFFFF"/>
                </a:solidFill>
              </a:rPr>
              <a:t>As some sports have become more professional, the traditional relationship between the </a:t>
            </a:r>
            <a:r>
              <a:rPr lang="en-US" dirty="0" err="1" smtClean="0">
                <a:solidFill>
                  <a:srgbClr val="FFFFFF"/>
                </a:solidFill>
              </a:rPr>
              <a:t>team</a:t>
            </a:r>
            <a:r>
              <a:rPr lang="en-US" dirty="0" err="1" smtClean="0">
                <a:solidFill>
                  <a:srgbClr val="FFFFFF"/>
                </a:solidFill>
              </a:rPr>
              <a:t>´s</a:t>
            </a:r>
            <a:r>
              <a:rPr lang="en-US" dirty="0" smtClean="0">
                <a:solidFill>
                  <a:srgbClr val="FFFFFF"/>
                </a:solidFill>
              </a:rPr>
              <a:t> home area and the area from which it draws its players has broken down.</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2984907" y="3552059"/>
            <a:ext cx="2400300" cy="21971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42"/>
            <a:ext cx="8229600" cy="1143000"/>
          </a:xfrm>
        </p:spPr>
        <p:txBody>
          <a:bodyPr>
            <a:noAutofit/>
          </a:bodyPr>
          <a:lstStyle/>
          <a:p>
            <a:r>
              <a:rPr lang="en-US" sz="2400" dirty="0" smtClean="0">
                <a:solidFill>
                  <a:srgbClr val="FFFFFF"/>
                </a:solidFill>
              </a:rPr>
              <a:t>Increased revenue (from TV and sponsorship) has ensured that English clubs can compete on a global scale in terms of transfer fees and wages - an important factor which has seen some of the best overseas players grace the Barclays Premier League.</a:t>
            </a:r>
            <a:endParaRPr lang="en-US" sz="2400" dirty="0" smtClean="0">
              <a:solidFill>
                <a:srgbClr val="FFFFFF"/>
              </a:solidFill>
            </a:endParaRPr>
          </a:p>
        </p:txBody>
      </p:sp>
      <p:sp>
        <p:nvSpPr>
          <p:cNvPr id="3" name="Content Placeholder 2"/>
          <p:cNvSpPr>
            <a:spLocks noGrp="1"/>
          </p:cNvSpPr>
          <p:nvPr>
            <p:ph idx="1"/>
          </p:nvPr>
        </p:nvSpPr>
        <p:spPr>
          <a:xfrm>
            <a:off x="4365688" y="1676400"/>
            <a:ext cx="4529647" cy="4525963"/>
          </a:xfrm>
        </p:spPr>
        <p:txBody>
          <a:bodyPr>
            <a:normAutofit fontScale="70000" lnSpcReduction="20000"/>
          </a:bodyPr>
          <a:lstStyle/>
          <a:p>
            <a:endParaRPr lang="en-US" dirty="0" smtClean="0"/>
          </a:p>
          <a:p>
            <a:pPr>
              <a:buNone/>
            </a:pPr>
            <a:r>
              <a:rPr lang="en-US" dirty="0" smtClean="0">
                <a:solidFill>
                  <a:srgbClr val="FFFFFF"/>
                </a:solidFill>
              </a:rPr>
              <a:t>     In </a:t>
            </a:r>
            <a:r>
              <a:rPr lang="en-US" dirty="0">
                <a:solidFill>
                  <a:srgbClr val="FFFFFF"/>
                </a:solidFill>
              </a:rPr>
              <a:t>1992 there were just 11 non-British or Irish footballers in the Premier League, by 2007 this had increased to over 250. Over the years overseas players have helped shape and develop the British game.</a:t>
            </a:r>
            <a:r>
              <a:rPr lang="en-US" dirty="0" smtClean="0">
                <a:solidFill>
                  <a:srgbClr val="FFFFFF"/>
                </a:solidFill>
              </a:rPr>
              <a:t> </a:t>
            </a:r>
          </a:p>
          <a:p>
            <a:pPr>
              <a:buNone/>
            </a:pPr>
            <a:endParaRPr lang="en-US" dirty="0" smtClean="0">
              <a:solidFill>
                <a:srgbClr val="FFFFFF"/>
              </a:solidFill>
            </a:endParaRPr>
          </a:p>
          <a:p>
            <a:pPr>
              <a:buNone/>
            </a:pPr>
            <a:r>
              <a:rPr lang="en-US" dirty="0" smtClean="0">
                <a:solidFill>
                  <a:srgbClr val="FFFFFF"/>
                </a:solidFill>
              </a:rPr>
              <a:t>     Overseas </a:t>
            </a:r>
            <a:r>
              <a:rPr lang="en-US" dirty="0">
                <a:solidFill>
                  <a:srgbClr val="FFFFFF"/>
                </a:solidFill>
              </a:rPr>
              <a:t>managers, too, have been eager to work in England, and techniques used by the likes of </a:t>
            </a:r>
            <a:r>
              <a:rPr lang="en-US" dirty="0" err="1">
                <a:solidFill>
                  <a:srgbClr val="FFFFFF"/>
                </a:solidFill>
              </a:rPr>
              <a:t>Arsene</a:t>
            </a:r>
            <a:r>
              <a:rPr lang="en-US" dirty="0">
                <a:solidFill>
                  <a:srgbClr val="FFFFFF"/>
                </a:solidFill>
              </a:rPr>
              <a:t> Wenger, </a:t>
            </a:r>
            <a:r>
              <a:rPr lang="en-US" dirty="0" err="1">
                <a:solidFill>
                  <a:srgbClr val="FFFFFF"/>
                </a:solidFill>
              </a:rPr>
              <a:t>Gerrard</a:t>
            </a:r>
            <a:r>
              <a:rPr lang="en-US" dirty="0">
                <a:solidFill>
                  <a:srgbClr val="FFFFFF"/>
                </a:solidFill>
              </a:rPr>
              <a:t> </a:t>
            </a:r>
            <a:r>
              <a:rPr lang="en-US" dirty="0" err="1">
                <a:solidFill>
                  <a:srgbClr val="FFFFFF"/>
                </a:solidFill>
              </a:rPr>
              <a:t>Houllier</a:t>
            </a:r>
            <a:r>
              <a:rPr lang="en-US" dirty="0">
                <a:solidFill>
                  <a:srgbClr val="FFFFFF"/>
                </a:solidFill>
              </a:rPr>
              <a:t> and </a:t>
            </a:r>
            <a:r>
              <a:rPr lang="en-US" dirty="0" err="1">
                <a:solidFill>
                  <a:srgbClr val="FFFFFF"/>
                </a:solidFill>
              </a:rPr>
              <a:t>Ruud</a:t>
            </a:r>
            <a:r>
              <a:rPr lang="en-US" dirty="0">
                <a:solidFill>
                  <a:srgbClr val="FFFFFF"/>
                </a:solidFill>
              </a:rPr>
              <a:t> </a:t>
            </a:r>
            <a:r>
              <a:rPr lang="en-US" dirty="0" err="1">
                <a:solidFill>
                  <a:srgbClr val="FFFFFF"/>
                </a:solidFill>
              </a:rPr>
              <a:t>Gullit</a:t>
            </a:r>
            <a:r>
              <a:rPr lang="en-US" dirty="0">
                <a:solidFill>
                  <a:srgbClr val="FFFFFF"/>
                </a:solidFill>
              </a:rPr>
              <a:t> have had an enormous impact.</a:t>
            </a:r>
          </a:p>
        </p:txBody>
      </p:sp>
      <p:pic>
        <p:nvPicPr>
          <p:cNvPr id="4" name="Picture 3"/>
          <p:cNvPicPr>
            <a:picLocks noChangeAspect="1"/>
          </p:cNvPicPr>
          <p:nvPr/>
        </p:nvPicPr>
        <p:blipFill>
          <a:blip r:embed="rId2"/>
          <a:stretch>
            <a:fillRect/>
          </a:stretch>
        </p:blipFill>
        <p:spPr>
          <a:xfrm>
            <a:off x="174688" y="1547427"/>
            <a:ext cx="4191000" cy="5181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df</a:t>
            </a:r>
            <a:endParaRPr lang="en-US" dirty="0"/>
          </a:p>
        </p:txBody>
      </p:sp>
      <p:sp>
        <p:nvSpPr>
          <p:cNvPr id="3" name="Content Placeholder 2"/>
          <p:cNvSpPr>
            <a:spLocks noGrp="1"/>
          </p:cNvSpPr>
          <p:nvPr>
            <p:ph idx="1"/>
          </p:nvPr>
        </p:nvSpPr>
        <p:spPr/>
        <p:txBody>
          <a:bodyPr/>
          <a:lstStyle/>
          <a:p>
            <a:pPr>
              <a:buNone/>
            </a:pPr>
            <a:r>
              <a:rPr lang="en-US" dirty="0" smtClean="0">
                <a:solidFill>
                  <a:srgbClr val="FFFFFF"/>
                </a:solidFill>
              </a:rPr>
              <a:t>    In the same way, the </a:t>
            </a:r>
            <a:r>
              <a:rPr lang="en-US" dirty="0" smtClean="0">
                <a:solidFill>
                  <a:srgbClr val="FF0000"/>
                </a:solidFill>
              </a:rPr>
              <a:t>supporters</a:t>
            </a:r>
            <a:r>
              <a:rPr lang="en-US" dirty="0" smtClean="0">
                <a:solidFill>
                  <a:srgbClr val="FFFFFF"/>
                </a:solidFill>
              </a:rPr>
              <a:t> of teams in major sporting leagues are less and less likely to live in the area represented by the team they are supporting.</a:t>
            </a:r>
            <a:endParaRPr lang="en-US" dirty="0">
              <a:solidFill>
                <a:srgbClr val="FFFFFF"/>
              </a:solidFill>
            </a:endParaRPr>
          </a:p>
        </p:txBody>
      </p:sp>
      <p:pic>
        <p:nvPicPr>
          <p:cNvPr id="5" name="Picture 4"/>
          <p:cNvPicPr>
            <a:picLocks noChangeAspect="1"/>
          </p:cNvPicPr>
          <p:nvPr/>
        </p:nvPicPr>
        <p:blipFill>
          <a:blip r:embed="rId2"/>
          <a:stretch>
            <a:fillRect/>
          </a:stretch>
        </p:blipFill>
        <p:spPr>
          <a:xfrm>
            <a:off x="0" y="225745"/>
            <a:ext cx="9144000" cy="924026"/>
          </a:xfrm>
          <a:prstGeom prst="rect">
            <a:avLst/>
          </a:prstGeom>
        </p:spPr>
      </p:pic>
      <p:pic>
        <p:nvPicPr>
          <p:cNvPr id="6" name="Picture 5"/>
          <p:cNvPicPr>
            <a:picLocks noChangeAspect="1"/>
          </p:cNvPicPr>
          <p:nvPr/>
        </p:nvPicPr>
        <p:blipFill>
          <a:blip r:embed="rId3"/>
          <a:stretch>
            <a:fillRect/>
          </a:stretch>
        </p:blipFill>
        <p:spPr>
          <a:xfrm>
            <a:off x="6654800" y="3221987"/>
            <a:ext cx="2032000" cy="3441700"/>
          </a:xfrm>
          <a:prstGeom prst="rect">
            <a:avLst/>
          </a:prstGeom>
        </p:spPr>
      </p:pic>
      <p:pic>
        <p:nvPicPr>
          <p:cNvPr id="8" name="Picture 7"/>
          <p:cNvPicPr>
            <a:picLocks noChangeAspect="1"/>
          </p:cNvPicPr>
          <p:nvPr/>
        </p:nvPicPr>
        <p:blipFill>
          <a:blip r:embed="rId4"/>
          <a:stretch>
            <a:fillRect/>
          </a:stretch>
        </p:blipFill>
        <p:spPr>
          <a:xfrm>
            <a:off x="429022" y="4038599"/>
            <a:ext cx="5833523" cy="85629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a:off x="327414" y="117692"/>
            <a:ext cx="5923686" cy="5355313"/>
          </a:xfrm>
          <a:prstGeom prst="rect">
            <a:avLst/>
          </a:prstGeom>
        </p:spPr>
        <p:txBody>
          <a:bodyPr wrap="square">
            <a:spAutoFit/>
          </a:bodyPr>
          <a:lstStyle/>
          <a:p>
            <a:r>
              <a:rPr lang="en-US" b="1" dirty="0">
                <a:solidFill>
                  <a:srgbClr val="FFFFFF"/>
                </a:solidFill>
              </a:rPr>
              <a:t>A History of The Premier League</a:t>
            </a:r>
            <a:r>
              <a:rPr lang="en-US" dirty="0" smtClean="0">
                <a:solidFill>
                  <a:srgbClr val="FFFFFF"/>
                </a:solidFill>
              </a:rPr>
              <a:t> </a:t>
            </a:r>
          </a:p>
          <a:p>
            <a:endParaRPr lang="en-US" dirty="0" smtClean="0">
              <a:solidFill>
                <a:srgbClr val="FFFFFF"/>
              </a:solidFill>
            </a:endParaRPr>
          </a:p>
          <a:p>
            <a:r>
              <a:rPr lang="en-US" dirty="0" smtClean="0">
                <a:solidFill>
                  <a:srgbClr val="FFFFFF"/>
                </a:solidFill>
              </a:rPr>
              <a:t>It </a:t>
            </a:r>
            <a:r>
              <a:rPr lang="en-US" dirty="0">
                <a:solidFill>
                  <a:srgbClr val="FFFFFF"/>
                </a:solidFill>
              </a:rPr>
              <a:t>is the world's most watched league and the most lucrative - attracting the top players from all over the globe. Hard to believe then that the first ball kicked in the Premier League was as relatively recently as 15th August 1992</a:t>
            </a:r>
            <a:r>
              <a:rPr lang="en-US" dirty="0" smtClean="0">
                <a:solidFill>
                  <a:srgbClr val="FFFFFF"/>
                </a:solidFill>
              </a:rPr>
              <a:t>.</a:t>
            </a:r>
          </a:p>
          <a:p>
            <a:endParaRPr lang="en-US" dirty="0">
              <a:solidFill>
                <a:srgbClr val="FFFFFF"/>
              </a:solidFill>
            </a:endParaRPr>
          </a:p>
          <a:p>
            <a:r>
              <a:rPr lang="en-US" dirty="0" smtClean="0">
                <a:solidFill>
                  <a:srgbClr val="FFFFFF"/>
                </a:solidFill>
              </a:rPr>
              <a:t>The </a:t>
            </a:r>
            <a:r>
              <a:rPr lang="en-US" dirty="0">
                <a:solidFill>
                  <a:srgbClr val="FFFFFF"/>
                </a:solidFill>
              </a:rPr>
              <a:t>1980s saw a nadir in English football. Stadiums were crumbling and hooliganism was rife. English teams were banned from Europe following the death of 39 fans at </a:t>
            </a:r>
            <a:r>
              <a:rPr lang="en-US" dirty="0" err="1">
                <a:solidFill>
                  <a:srgbClr val="FFFFFF"/>
                </a:solidFill>
              </a:rPr>
              <a:t>Heysel</a:t>
            </a:r>
            <a:r>
              <a:rPr lang="en-US" dirty="0">
                <a:solidFill>
                  <a:srgbClr val="FFFFFF"/>
                </a:solidFill>
              </a:rPr>
              <a:t> Stadium in Belgium ahead of Liverpool's European Cup Final against </a:t>
            </a:r>
            <a:r>
              <a:rPr lang="en-US" dirty="0" err="1">
                <a:solidFill>
                  <a:srgbClr val="FFFFFF"/>
                </a:solidFill>
              </a:rPr>
              <a:t>Juventus</a:t>
            </a:r>
            <a:r>
              <a:rPr lang="en-US" dirty="0">
                <a:solidFill>
                  <a:srgbClr val="FFFFFF"/>
                </a:solidFill>
              </a:rPr>
              <a:t> in 1985.</a:t>
            </a:r>
            <a:r>
              <a:rPr lang="en-US" dirty="0" smtClean="0">
                <a:solidFill>
                  <a:srgbClr val="FFFFFF"/>
                </a:solidFill>
              </a:rPr>
              <a:t> </a:t>
            </a:r>
          </a:p>
          <a:p>
            <a:endParaRPr lang="en-US" dirty="0">
              <a:solidFill>
                <a:srgbClr val="FFFFFF"/>
              </a:solidFill>
            </a:endParaRPr>
          </a:p>
          <a:p>
            <a:r>
              <a:rPr lang="en-US" dirty="0" smtClean="0">
                <a:solidFill>
                  <a:srgbClr val="FFFFFF"/>
                </a:solidFill>
              </a:rPr>
              <a:t>Few </a:t>
            </a:r>
            <a:r>
              <a:rPr lang="en-US" dirty="0">
                <a:solidFill>
                  <a:srgbClr val="FFFFFF"/>
                </a:solidFill>
              </a:rPr>
              <a:t>of the world's top players would even contemplate plying their trade in England</a:t>
            </a:r>
            <a:r>
              <a:rPr lang="en-US" dirty="0" smtClean="0">
                <a:solidFill>
                  <a:srgbClr val="FFFFFF"/>
                </a:solidFill>
              </a:rPr>
              <a:t>.</a:t>
            </a:r>
          </a:p>
          <a:p>
            <a:endParaRPr lang="en-US" dirty="0">
              <a:solidFill>
                <a:srgbClr val="FFFFFF"/>
              </a:solidFill>
            </a:endParaRPr>
          </a:p>
          <a:p>
            <a:r>
              <a:rPr lang="en-US" dirty="0" smtClean="0">
                <a:solidFill>
                  <a:srgbClr val="FFFFFF"/>
                </a:solidFill>
              </a:rPr>
              <a:t>Then </a:t>
            </a:r>
            <a:r>
              <a:rPr lang="en-US" dirty="0">
                <a:solidFill>
                  <a:srgbClr val="FFFFFF"/>
                </a:solidFill>
              </a:rPr>
              <a:t>in 1989 came Hillsborough and the Taylor report. 96 fans died and over 150 were injured - crushed during the FA Cup semi-final between Liverpool and Nottingham </a:t>
            </a:r>
            <a:r>
              <a:rPr lang="en-US" dirty="0" smtClean="0">
                <a:solidFill>
                  <a:srgbClr val="FFFFFF"/>
                </a:solidFill>
              </a:rPr>
              <a:t>Forest.</a:t>
            </a:r>
            <a:endParaRPr lang="en-US" dirty="0">
              <a:solidFill>
                <a:srgbClr val="FFFFFF"/>
              </a:solidFill>
            </a:endParaRPr>
          </a:p>
        </p:txBody>
      </p:sp>
      <p:pic>
        <p:nvPicPr>
          <p:cNvPr id="5" name="Picture 4"/>
          <p:cNvPicPr>
            <a:picLocks noChangeAspect="1"/>
          </p:cNvPicPr>
          <p:nvPr/>
        </p:nvPicPr>
        <p:blipFill>
          <a:blip r:embed="rId2"/>
          <a:stretch>
            <a:fillRect/>
          </a:stretch>
        </p:blipFill>
        <p:spPr>
          <a:xfrm>
            <a:off x="6251100" y="1930400"/>
            <a:ext cx="2336800" cy="1955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TotalTime>
  <Words>1430</Words>
  <Application>Microsoft Macintosh PowerPoint</Application>
  <PresentationFormat>On-screen Show (4:3)</PresentationFormat>
  <Paragraphs>84</Paragraphs>
  <Slides>25</Slides>
  <Notes>0</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Office Theme</vt:lpstr>
      <vt:lpstr>The syllabus says:  Case study of a national sports league</vt:lpstr>
      <vt:lpstr>Sports league</vt:lpstr>
      <vt:lpstr>A league system</vt:lpstr>
      <vt:lpstr>A sports division</vt:lpstr>
      <vt:lpstr>The hierarchy of teams often mirrors the location of the teams in the competition.</vt:lpstr>
      <vt:lpstr>Slide 6</vt:lpstr>
      <vt:lpstr>Increased revenue (from TV and sponsorship) has ensured that English clubs can compete on a global scale in terms of transfer fees and wages - an important factor which has seen some of the best overseas players grace the Barclays Premier League.</vt:lpstr>
      <vt:lpstr>df</vt:lpstr>
      <vt:lpstr>Slide 9</vt:lpstr>
      <vt:lpstr>2004 Football League rebranding </vt:lpstr>
      <vt:lpstr>Slide 11</vt:lpstr>
      <vt:lpstr>Slide 12</vt:lpstr>
      <vt:lpstr>Slide 13</vt:lpstr>
      <vt:lpstr>Structure</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Oslo International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Evensen</dc:creator>
  <cp:lastModifiedBy>Christine Evensen</cp:lastModifiedBy>
  <cp:revision>29</cp:revision>
  <dcterms:created xsi:type="dcterms:W3CDTF">2010-05-11T18:13:02Z</dcterms:created>
  <dcterms:modified xsi:type="dcterms:W3CDTF">2010-05-11T22:28:02Z</dcterms:modified>
</cp:coreProperties>
</file>