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1"/>
  </p:notesMasterIdLst>
  <p:sldIdLst>
    <p:sldId id="256" r:id="rId2"/>
    <p:sldId id="257" r:id="rId3"/>
    <p:sldId id="258" r:id="rId4"/>
    <p:sldId id="261" r:id="rId5"/>
    <p:sldId id="260" r:id="rId6"/>
    <p:sldId id="262" r:id="rId7"/>
    <p:sldId id="263" r:id="rId8"/>
    <p:sldId id="264" r:id="rId9"/>
    <p:sldId id="259" r:id="rId10"/>
    <p:sldId id="265" r:id="rId11"/>
    <p:sldId id="266" r:id="rId12"/>
    <p:sldId id="267" r:id="rId13"/>
    <p:sldId id="268" r:id="rId14"/>
    <p:sldId id="269" r:id="rId15"/>
    <p:sldId id="270" r:id="rId16"/>
    <p:sldId id="271" r:id="rId17"/>
    <p:sldId id="272" r:id="rId18"/>
    <p:sldId id="274" r:id="rId19"/>
    <p:sldId id="273" r:id="rId20"/>
    <p:sldId id="277" r:id="rId21"/>
    <p:sldId id="278" r:id="rId22"/>
    <p:sldId id="279" r:id="rId23"/>
    <p:sldId id="280" r:id="rId24"/>
    <p:sldId id="281" r:id="rId25"/>
    <p:sldId id="282" r:id="rId26"/>
    <p:sldId id="283" r:id="rId27"/>
    <p:sldId id="284" r:id="rId28"/>
    <p:sldId id="275" r:id="rId29"/>
    <p:sldId id="27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75" d="100"/>
          <a:sy n="75" d="100"/>
        </p:scale>
        <p:origin x="-17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457EF-D7B9-48AE-8EA7-D10980126E55}" type="datetimeFigureOut">
              <a:rPr lang="en-US" smtClean="0"/>
              <a:t>1/25/09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6282E-9DE2-4237-98DA-D82C32BAEC8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hyperlink" Target="http://en.wikipedia.org/wiki/Capital_(economics)" TargetMode="External"/><Relationship Id="rId7" Type="http://schemas.openxmlformats.org/officeDocument/2006/relationships/hyperlink" Target="http://en.wikipedia.org/wiki/Bullion" TargetMode="External"/><Relationship Id="rId11" Type="http://schemas.openxmlformats.org/officeDocument/2006/relationships/hyperlink" Target="http://en.wikipedia.org/wiki/Exports" TargetMode="External"/><Relationship Id="rId1" Type="http://schemas.openxmlformats.org/officeDocument/2006/relationships/notesMaster" Target="../notesMasters/notesMaster1.xml"/><Relationship Id="rId6" Type="http://schemas.openxmlformats.org/officeDocument/2006/relationships/hyperlink" Target="http://en.wikipedia.org/wiki/Trade" TargetMode="External"/><Relationship Id="rId8" Type="http://schemas.openxmlformats.org/officeDocument/2006/relationships/hyperlink" Target="http://en.wikipedia.org/wiki/Balance_of_trade" TargetMode="External"/><Relationship Id="rId13" Type="http://schemas.openxmlformats.org/officeDocument/2006/relationships/hyperlink" Target="http://en.wikipedia.org/wiki/Tariffs" TargetMode="External"/><Relationship Id="rId10" Type="http://schemas.openxmlformats.org/officeDocument/2006/relationships/hyperlink" Target="http://en.wikipedia.org/wiki/Protectionism" TargetMode="External"/><Relationship Id="rId5" Type="http://schemas.openxmlformats.org/officeDocument/2006/relationships/hyperlink" Target="http://en.wikipedia.org/wiki/World_economy" TargetMode="External"/><Relationship Id="rId12" Type="http://schemas.openxmlformats.org/officeDocument/2006/relationships/hyperlink" Target="http://en.wikipedia.org/wiki/International_trade" TargetMode="External"/><Relationship Id="rId2" Type="http://schemas.openxmlformats.org/officeDocument/2006/relationships/slide" Target="../slides/slide4.xml"/><Relationship Id="rId9" Type="http://schemas.openxmlformats.org/officeDocument/2006/relationships/hyperlink" Target="http://en.wikipedia.org/wiki/Government" TargetMode="External"/><Relationship Id="rId3" Type="http://schemas.openxmlformats.org/officeDocument/2006/relationships/hyperlink" Target="http://en.wikipedia.org/wiki/Economic_theory" TargetMode="External"/></Relationships>
</file>

<file path=ppt/notesSlides/_rels/notesSlide2.xml.rels><?xml version="1.0" encoding="UTF-8" standalone="yes"?>
<Relationships xmlns="http://schemas.openxmlformats.org/package/2006/relationships"><Relationship Id="rId6" Type="http://schemas.openxmlformats.org/officeDocument/2006/relationships/hyperlink" Target="http://en.wikipedia.org/wiki/Taxation" TargetMode="External"/><Relationship Id="rId4" Type="http://schemas.openxmlformats.org/officeDocument/2006/relationships/hyperlink" Target="http://en.wikipedia.org/wiki/Private_sector" TargetMode="External"/><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en.wikipedia.org/wiki/Public_sector" TargetMode="External"/><Relationship Id="rId5" Type="http://schemas.openxmlformats.org/officeDocument/2006/relationships/hyperlink" Target="http://en.wikipedia.org/wiki/Interest_rate"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Tariff" TargetMode="External"/><Relationship Id="rId4" Type="http://schemas.openxmlformats.org/officeDocument/2006/relationships/hyperlink" Target="http://en.wikipedia.org/wiki/World_Trade_Organization" TargetMode="External"/><Relationship Id="rId10" Type="http://schemas.openxmlformats.org/officeDocument/2006/relationships/hyperlink" Target="http://en.wikipedia.org/wiki/Subsidies" TargetMode="External"/><Relationship Id="rId5" Type="http://schemas.openxmlformats.org/officeDocument/2006/relationships/hyperlink" Target="http://en.wikipedia.org/wiki/Bretton_Woods_Conference" TargetMode="External"/><Relationship Id="rId7" Type="http://schemas.openxmlformats.org/officeDocument/2006/relationships/hyperlink" Target="http://en.wikipedia.org/wiki/Trade" TargetMode="External"/><Relationship Id="rId1" Type="http://schemas.openxmlformats.org/officeDocument/2006/relationships/notesMaster" Target="../notesMasters/notesMaster1.xml"/><Relationship Id="rId2" Type="http://schemas.openxmlformats.org/officeDocument/2006/relationships/slide" Target="../slides/slide6.xml"/><Relationship Id="rId9" Type="http://schemas.openxmlformats.org/officeDocument/2006/relationships/hyperlink" Target="http://en.wikipedia.org/wiki/Import_quota" TargetMode="External"/><Relationship Id="rId3" Type="http://schemas.openxmlformats.org/officeDocument/2006/relationships/hyperlink" Target="http://en.wikipedia.org/wiki/International_Trade_Organization" TargetMode="External"/><Relationship Id="rId6" Type="http://schemas.openxmlformats.org/officeDocument/2006/relationships/hyperlink" Target="http://en.wikipedia.org/wiki/World_War_II"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Mercantilism is an </a:t>
            </a:r>
            <a:r>
              <a:rPr lang="en-US" sz="1200" b="1" u="none" kern="1200" dirty="0" smtClean="0">
                <a:solidFill>
                  <a:schemeClr val="tx1"/>
                </a:solidFill>
                <a:latin typeface="+mn-lt"/>
                <a:ea typeface="+mn-ea"/>
                <a:cs typeface="+mn-cs"/>
                <a:hlinkClick r:id="rId3"/>
              </a:rPr>
              <a:t>economic theory that holds that the prosperity of a nation is dependent upon its supply of </a:t>
            </a:r>
            <a:r>
              <a:rPr lang="en-US" sz="1200" b="1" u="none" kern="1200" dirty="0" smtClean="0">
                <a:solidFill>
                  <a:schemeClr val="tx1"/>
                </a:solidFill>
                <a:latin typeface="+mn-lt"/>
                <a:ea typeface="+mn-ea"/>
                <a:cs typeface="+mn-cs"/>
                <a:hlinkClick r:id="rId4"/>
              </a:rPr>
              <a:t>capital, and that the </a:t>
            </a:r>
            <a:r>
              <a:rPr lang="en-US" sz="1200" b="1" u="none" kern="1200" dirty="0" smtClean="0">
                <a:solidFill>
                  <a:schemeClr val="tx1"/>
                </a:solidFill>
                <a:latin typeface="+mn-lt"/>
                <a:ea typeface="+mn-ea"/>
                <a:cs typeface="+mn-cs"/>
                <a:hlinkClick r:id="rId5"/>
              </a:rPr>
              <a:t>global volume of </a:t>
            </a:r>
            <a:r>
              <a:rPr lang="en-US" sz="1200" b="1" u="none" kern="1200" dirty="0" smtClean="0">
                <a:solidFill>
                  <a:schemeClr val="tx1"/>
                </a:solidFill>
                <a:latin typeface="+mn-lt"/>
                <a:ea typeface="+mn-ea"/>
                <a:cs typeface="+mn-cs"/>
                <a:hlinkClick r:id="rId6"/>
              </a:rPr>
              <a:t>trade is "unchangeable". Economic assets or capital, are represented by </a:t>
            </a:r>
            <a:r>
              <a:rPr lang="en-US" sz="1200" b="1" u="none" kern="1200" dirty="0" smtClean="0">
                <a:solidFill>
                  <a:schemeClr val="tx1"/>
                </a:solidFill>
                <a:latin typeface="+mn-lt"/>
                <a:ea typeface="+mn-ea"/>
                <a:cs typeface="+mn-cs"/>
                <a:hlinkClick r:id="rId7"/>
              </a:rPr>
              <a:t>bullion (gold, silver, and trade value) held by the state, which is best increased through a positive </a:t>
            </a:r>
            <a:r>
              <a:rPr lang="en-US" sz="1200" b="1" u="none" kern="1200" dirty="0" smtClean="0">
                <a:solidFill>
                  <a:schemeClr val="tx1"/>
                </a:solidFill>
                <a:latin typeface="+mn-lt"/>
                <a:ea typeface="+mn-ea"/>
                <a:cs typeface="+mn-cs"/>
                <a:hlinkClick r:id="rId8"/>
              </a:rPr>
              <a:t>balance of trade with other nations (exports minus imports). Mercantilism suggests that the ruling </a:t>
            </a:r>
            <a:r>
              <a:rPr lang="en-US" sz="1200" b="1" u="none" kern="1200" dirty="0" smtClean="0">
                <a:solidFill>
                  <a:schemeClr val="tx1"/>
                </a:solidFill>
                <a:latin typeface="+mn-lt"/>
                <a:ea typeface="+mn-ea"/>
                <a:cs typeface="+mn-cs"/>
                <a:hlinkClick r:id="rId9"/>
              </a:rPr>
              <a:t>government should advance these goals by playing a </a:t>
            </a:r>
            <a:r>
              <a:rPr lang="en-US" sz="1200" b="1" u="none" kern="1200" dirty="0" smtClean="0">
                <a:solidFill>
                  <a:schemeClr val="tx1"/>
                </a:solidFill>
                <a:latin typeface="+mn-lt"/>
                <a:ea typeface="+mn-ea"/>
                <a:cs typeface="+mn-cs"/>
                <a:hlinkClick r:id="rId10"/>
              </a:rPr>
              <a:t>protectionist role in the economy; by encouraging </a:t>
            </a:r>
            <a:r>
              <a:rPr lang="en-US" sz="1200" b="1" u="none" kern="1200" dirty="0" smtClean="0">
                <a:solidFill>
                  <a:schemeClr val="tx1"/>
                </a:solidFill>
                <a:latin typeface="+mn-lt"/>
                <a:ea typeface="+mn-ea"/>
                <a:cs typeface="+mn-cs"/>
                <a:hlinkClick r:id="rId11"/>
              </a:rPr>
              <a:t>exports and discouraging </a:t>
            </a:r>
            <a:r>
              <a:rPr lang="en-US" sz="1200" b="1" u="none" kern="1200" dirty="0" smtClean="0">
                <a:solidFill>
                  <a:schemeClr val="tx1"/>
                </a:solidFill>
                <a:latin typeface="+mn-lt"/>
                <a:ea typeface="+mn-ea"/>
                <a:cs typeface="+mn-cs"/>
                <a:hlinkClick r:id="rId12"/>
              </a:rPr>
              <a:t>imports, especially through the use of </a:t>
            </a:r>
            <a:r>
              <a:rPr lang="en-US" sz="1200" b="1" u="none" kern="1200" dirty="0" smtClean="0">
                <a:solidFill>
                  <a:schemeClr val="tx1"/>
                </a:solidFill>
                <a:latin typeface="+mn-lt"/>
                <a:ea typeface="+mn-ea"/>
                <a:cs typeface="+mn-cs"/>
                <a:hlinkClick r:id="rId13"/>
              </a:rPr>
              <a:t>tariffs.</a:t>
            </a:r>
            <a:endParaRPr lang="en-US" u="none" dirty="0"/>
          </a:p>
        </p:txBody>
      </p:sp>
      <p:sp>
        <p:nvSpPr>
          <p:cNvPr id="4" name="Slide Number Placeholder 3"/>
          <p:cNvSpPr>
            <a:spLocks noGrp="1"/>
          </p:cNvSpPr>
          <p:nvPr>
            <p:ph type="sldNum" sz="quarter" idx="10"/>
          </p:nvPr>
        </p:nvSpPr>
        <p:spPr/>
        <p:txBody>
          <a:bodyPr/>
          <a:lstStyle/>
          <a:p>
            <a:fld id="{6E26282E-9DE2-4237-98DA-D82C32BAEC8D}"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According to Keynesian economics the </a:t>
            </a:r>
            <a:r>
              <a:rPr lang="en-US" sz="1200" u="none" kern="1200" dirty="0" smtClean="0">
                <a:solidFill>
                  <a:schemeClr val="tx1"/>
                </a:solidFill>
                <a:latin typeface="+mn-lt"/>
                <a:ea typeface="+mn-ea"/>
                <a:cs typeface="+mn-cs"/>
                <a:hlinkClick r:id="rId3"/>
              </a:rPr>
              <a:t>state should stimulate economic growth and improve stability in the </a:t>
            </a:r>
            <a:r>
              <a:rPr lang="en-US" sz="1200" u="none" kern="1200" dirty="0" smtClean="0">
                <a:solidFill>
                  <a:schemeClr val="tx1"/>
                </a:solidFill>
                <a:latin typeface="+mn-lt"/>
                <a:ea typeface="+mn-ea"/>
                <a:cs typeface="+mn-cs"/>
                <a:hlinkClick r:id="rId4"/>
              </a:rPr>
              <a:t>private sector — through, for example, </a:t>
            </a:r>
            <a:r>
              <a:rPr lang="en-US" sz="1200" u="none" kern="1200" dirty="0" smtClean="0">
                <a:solidFill>
                  <a:schemeClr val="tx1"/>
                </a:solidFill>
                <a:latin typeface="+mn-lt"/>
                <a:ea typeface="+mn-ea"/>
                <a:cs typeface="+mn-cs"/>
                <a:hlinkClick r:id="rId5"/>
              </a:rPr>
              <a:t>interest rates, </a:t>
            </a:r>
            <a:r>
              <a:rPr lang="en-US" sz="1200" u="none" kern="1200" dirty="0" smtClean="0">
                <a:solidFill>
                  <a:schemeClr val="tx1"/>
                </a:solidFill>
                <a:latin typeface="+mn-lt"/>
                <a:ea typeface="+mn-ea"/>
                <a:cs typeface="+mn-cs"/>
                <a:hlinkClick r:id="rId6"/>
              </a:rPr>
              <a:t>taxation and public projects.</a:t>
            </a:r>
            <a:endParaRPr lang="en-US" u="none" dirty="0"/>
          </a:p>
        </p:txBody>
      </p:sp>
      <p:sp>
        <p:nvSpPr>
          <p:cNvPr id="4" name="Slide Number Placeholder 3"/>
          <p:cNvSpPr>
            <a:spLocks noGrp="1"/>
          </p:cNvSpPr>
          <p:nvPr>
            <p:ph type="sldNum" sz="quarter" idx="10"/>
          </p:nvPr>
        </p:nvSpPr>
        <p:spPr/>
        <p:txBody>
          <a:bodyPr/>
          <a:lstStyle/>
          <a:p>
            <a:fld id="{6E26282E-9DE2-4237-98DA-D82C32BAEC8D}"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hlinkClick r:id="rId3"/>
              </a:rPr>
              <a:t>GATT was formed in 1947 and lasted until 1994, when it was replaced by the </a:t>
            </a:r>
            <a:r>
              <a:rPr lang="en-US" sz="1200" b="1" kern="1200" dirty="0" smtClean="0">
                <a:solidFill>
                  <a:schemeClr val="tx1"/>
                </a:solidFill>
                <a:latin typeface="+mn-lt"/>
                <a:ea typeface="+mn-ea"/>
                <a:cs typeface="+mn-cs"/>
                <a:hlinkClick r:id="rId4"/>
              </a:rPr>
              <a:t>World Trade Organization. </a:t>
            </a:r>
          </a:p>
          <a:p>
            <a:endParaRPr lang="en-US" sz="1200" b="1" kern="1200" dirty="0" smtClean="0">
              <a:solidFill>
                <a:schemeClr val="tx1"/>
              </a:solidFill>
              <a:latin typeface="+mn-lt"/>
              <a:ea typeface="+mn-ea"/>
              <a:cs typeface="+mn-cs"/>
              <a:hlinkClick r:id="rId4"/>
            </a:endParaRPr>
          </a:p>
          <a:p>
            <a:r>
              <a:rPr lang="en-US" sz="1200" b="1" kern="1200" dirty="0" smtClean="0">
                <a:solidFill>
                  <a:schemeClr val="tx1"/>
                </a:solidFill>
                <a:latin typeface="+mn-lt"/>
                <a:ea typeface="+mn-ea"/>
                <a:cs typeface="+mn-cs"/>
                <a:hlinkClick r:id="rId4"/>
              </a:rPr>
              <a:t>The </a:t>
            </a:r>
            <a:r>
              <a:rPr lang="en-US" sz="1200" b="1" kern="1200" dirty="0" smtClean="0">
                <a:solidFill>
                  <a:schemeClr val="tx1"/>
                </a:solidFill>
                <a:latin typeface="+mn-lt"/>
                <a:ea typeface="+mn-ea"/>
                <a:cs typeface="+mn-cs"/>
                <a:hlinkClick r:id="rId5"/>
              </a:rPr>
              <a:t>Bretton Woods Conference had introduced the idea for an organization to regulate trade as part of a larger plan for economic recovery after </a:t>
            </a:r>
            <a:r>
              <a:rPr lang="en-US" sz="1200" b="1" kern="1200" dirty="0" smtClean="0">
                <a:solidFill>
                  <a:schemeClr val="tx1"/>
                </a:solidFill>
                <a:latin typeface="+mn-lt"/>
                <a:ea typeface="+mn-ea"/>
                <a:cs typeface="+mn-cs"/>
                <a:hlinkClick r:id="rId6"/>
              </a:rPr>
              <a:t>World War II. </a:t>
            </a:r>
          </a:p>
          <a:p>
            <a:endParaRPr lang="en-US" sz="1200" b="1" kern="1200" dirty="0" smtClean="0">
              <a:solidFill>
                <a:schemeClr val="tx1"/>
              </a:solidFill>
              <a:latin typeface="+mn-lt"/>
              <a:ea typeface="+mn-ea"/>
              <a:cs typeface="+mn-cs"/>
              <a:hlinkClick r:id="rId6"/>
            </a:endParaRPr>
          </a:p>
          <a:p>
            <a:r>
              <a:rPr lang="en-US" sz="1200" b="1" kern="1200" dirty="0" smtClean="0">
                <a:solidFill>
                  <a:schemeClr val="tx1"/>
                </a:solidFill>
                <a:latin typeface="+mn-lt"/>
                <a:ea typeface="+mn-ea"/>
                <a:cs typeface="+mn-cs"/>
                <a:hlinkClick r:id="rId6"/>
              </a:rPr>
              <a:t>The GATT's main objective was the reduction of barriers to international </a:t>
            </a:r>
            <a:r>
              <a:rPr lang="en-US" sz="1200" b="1" kern="1200" dirty="0" smtClean="0">
                <a:solidFill>
                  <a:schemeClr val="tx1"/>
                </a:solidFill>
                <a:latin typeface="+mn-lt"/>
                <a:ea typeface="+mn-ea"/>
                <a:cs typeface="+mn-cs"/>
                <a:hlinkClick r:id="rId7"/>
              </a:rPr>
              <a:t>trade. This was achieved through the reduction of </a:t>
            </a:r>
            <a:r>
              <a:rPr lang="en-US" sz="1200" b="1" kern="1200" dirty="0" smtClean="0">
                <a:solidFill>
                  <a:schemeClr val="tx1"/>
                </a:solidFill>
                <a:latin typeface="+mn-lt"/>
                <a:ea typeface="+mn-ea"/>
                <a:cs typeface="+mn-cs"/>
                <a:hlinkClick r:id="rId8"/>
              </a:rPr>
              <a:t>tariff barriers, </a:t>
            </a:r>
            <a:r>
              <a:rPr lang="en-US" sz="1200" b="1" kern="1200" dirty="0" smtClean="0">
                <a:solidFill>
                  <a:schemeClr val="tx1"/>
                </a:solidFill>
                <a:latin typeface="+mn-lt"/>
                <a:ea typeface="+mn-ea"/>
                <a:cs typeface="+mn-cs"/>
                <a:hlinkClick r:id="rId9"/>
              </a:rPr>
              <a:t>quantitative restrictions and </a:t>
            </a:r>
            <a:r>
              <a:rPr lang="en-US" sz="1200" b="1" kern="1200" dirty="0" smtClean="0">
                <a:solidFill>
                  <a:schemeClr val="tx1"/>
                </a:solidFill>
                <a:latin typeface="+mn-lt"/>
                <a:ea typeface="+mn-ea"/>
                <a:cs typeface="+mn-cs"/>
                <a:hlinkClick r:id="rId10"/>
              </a:rPr>
              <a:t>subsidies on trade through a series of agreements. The GATT was a treaty, not an organization. </a:t>
            </a:r>
            <a:endParaRPr lang="en-US" dirty="0"/>
          </a:p>
        </p:txBody>
      </p:sp>
      <p:sp>
        <p:nvSpPr>
          <p:cNvPr id="4" name="Slide Number Placeholder 3"/>
          <p:cNvSpPr>
            <a:spLocks noGrp="1"/>
          </p:cNvSpPr>
          <p:nvPr>
            <p:ph type="sldNum" sz="quarter" idx="10"/>
          </p:nvPr>
        </p:nvSpPr>
        <p:spPr/>
        <p:txBody>
          <a:bodyPr/>
          <a:lstStyle/>
          <a:p>
            <a:fld id="{6E26282E-9DE2-4237-98DA-D82C32BAEC8D}"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nb-NO"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a:p>
        </p:txBody>
      </p:sp>
      <p:sp>
        <p:nvSpPr>
          <p:cNvPr id="4" name="Date Placeholder 3"/>
          <p:cNvSpPr>
            <a:spLocks noGrp="1"/>
          </p:cNvSpPr>
          <p:nvPr>
            <p:ph type="dt" sz="half" idx="10"/>
          </p:nvPr>
        </p:nvSpPr>
        <p:spPr/>
        <p:txBody>
          <a:bodyPr/>
          <a:lstStyle/>
          <a:p>
            <a:fld id="{C6F20B03-ED01-4FD3-847D-FAFDF5341AF8}" type="datetimeFigureOut">
              <a:rPr lang="en-US" smtClean="0"/>
              <a:t>1/25/09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D51B2-9048-499C-94DC-66E8AEB0C048}"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20B03-ED01-4FD3-847D-FAFDF5341AF8}" type="datetimeFigureOut">
              <a:rPr lang="en-US" smtClean="0"/>
              <a:t>1/25/09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D51B2-9048-499C-94DC-66E8AEB0C0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nb-NO"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6F20B03-ED01-4FD3-847D-FAFDF5341AF8}" type="datetimeFigureOut">
              <a:rPr lang="en-US" smtClean="0"/>
              <a:t>1/25/09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nb-NO"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6F20B03-ED01-4FD3-847D-FAFDF5341AF8}" type="datetimeFigureOut">
              <a:rPr lang="en-US" smtClean="0"/>
              <a:t>1/25/09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nb-NO"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nb-NO"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6F20B03-ED01-4FD3-847D-FAFDF5341AF8}" type="datetimeFigureOut">
              <a:rPr lang="en-US" smtClean="0"/>
              <a:t>1/25/09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nb-NO"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nb-NO"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nb-NO"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F20B03-ED01-4FD3-847D-FAFDF5341AF8}" type="datetimeFigureOut">
              <a:rPr lang="en-US" smtClean="0"/>
              <a:t>1/25/09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nb-NO"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F20B03-ED01-4FD3-847D-FAFDF5341AF8}" type="datetimeFigureOut">
              <a:rPr lang="en-US" smtClean="0"/>
              <a:t>1/25/09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F20B03-ED01-4FD3-847D-FAFDF5341AF8}" type="datetimeFigureOut">
              <a:rPr lang="en-US" smtClean="0"/>
              <a:t>1/25/09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D51B2-9048-499C-94DC-66E8AEB0C0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F20B03-ED01-4FD3-847D-FAFDF5341AF8}" type="datetimeFigureOut">
              <a:rPr lang="en-US" smtClean="0"/>
              <a:t>1/25/09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nb-NO"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C6F20B03-ED01-4FD3-847D-FAFDF5341AF8}" type="datetimeFigureOut">
              <a:rPr lang="en-US" smtClean="0"/>
              <a:t>1/25/09</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59D51B2-9048-499C-94DC-66E8AEB0C048}"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F20B03-ED01-4FD3-847D-FAFDF5341AF8}" type="datetimeFigureOut">
              <a:rPr lang="en-US" smtClean="0"/>
              <a:t>1/25/09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7" name="Date Placeholder 6"/>
          <p:cNvSpPr>
            <a:spLocks noGrp="1"/>
          </p:cNvSpPr>
          <p:nvPr>
            <p:ph type="dt" sz="half" idx="10"/>
          </p:nvPr>
        </p:nvSpPr>
        <p:spPr/>
        <p:txBody>
          <a:bodyPr/>
          <a:lstStyle/>
          <a:p>
            <a:fld id="{C6F20B03-ED01-4FD3-847D-FAFDF5341AF8}" type="datetimeFigureOut">
              <a:rPr lang="en-US" smtClean="0"/>
              <a:t>1/25/09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F20B03-ED01-4FD3-847D-FAFDF5341AF8}" type="datetimeFigureOut">
              <a:rPr lang="en-US" smtClean="0"/>
              <a:t>1/25/09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F20B03-ED01-4FD3-847D-FAFDF5341AF8}" type="datetimeFigureOut">
              <a:rPr lang="en-US" smtClean="0"/>
              <a:t>1/25/09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F20B03-ED01-4FD3-847D-FAFDF5341AF8}" type="datetimeFigureOut">
              <a:rPr lang="en-US" smtClean="0"/>
              <a:t>1/25/09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Date Placeholder 2"/>
          <p:cNvSpPr>
            <a:spLocks noGrp="1"/>
          </p:cNvSpPr>
          <p:nvPr>
            <p:ph type="dt" sz="half" idx="10"/>
          </p:nvPr>
        </p:nvSpPr>
        <p:spPr/>
        <p:txBody>
          <a:bodyPr/>
          <a:lstStyle/>
          <a:p>
            <a:fld id="{C6F20B03-ED01-4FD3-847D-FAFDF5341AF8}" type="datetimeFigureOut">
              <a:rPr lang="en-US" smtClean="0"/>
              <a:t>1/25/09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nb-NO"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C6F20B03-ED01-4FD3-847D-FAFDF5341AF8}" type="datetimeFigureOut">
              <a:rPr lang="en-US" smtClean="0"/>
              <a:t>1/25/09</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159D51B2-9048-499C-94DC-66E8AEB0C0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Globalisation</a:t>
            </a:r>
            <a:r>
              <a:rPr lang="en-US" dirty="0" smtClean="0"/>
              <a:t> </a:t>
            </a:r>
            <a:br>
              <a:rPr lang="en-US" dirty="0" smtClean="0"/>
            </a:br>
            <a:r>
              <a:rPr lang="en-US" dirty="0" smtClean="0"/>
              <a:t>and </a:t>
            </a:r>
            <a:br>
              <a:rPr lang="en-US" dirty="0" smtClean="0"/>
            </a:br>
            <a:r>
              <a:rPr lang="en-US" dirty="0" smtClean="0"/>
              <a:t>global shift</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a:t>
            </a:r>
            <a:endParaRPr lang="en-US" dirty="0"/>
          </a:p>
        </p:txBody>
      </p:sp>
      <p:sp>
        <p:nvSpPr>
          <p:cNvPr id="3" name="Content Placeholder 2"/>
          <p:cNvSpPr>
            <a:spLocks noGrp="1"/>
          </p:cNvSpPr>
          <p:nvPr>
            <p:ph idx="1"/>
          </p:nvPr>
        </p:nvSpPr>
        <p:spPr/>
        <p:txBody>
          <a:bodyPr/>
          <a:lstStyle/>
          <a:p>
            <a:r>
              <a:rPr lang="en-US" dirty="0" smtClean="0"/>
              <a:t>Growth of </a:t>
            </a:r>
            <a:r>
              <a:rPr lang="en-US" dirty="0" err="1" smtClean="0"/>
              <a:t>TNCs</a:t>
            </a:r>
            <a:r>
              <a:rPr lang="en-US" dirty="0" smtClean="0"/>
              <a:t> at the expense of national governments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a:t>
            </a:r>
            <a:endParaRPr lang="en-US" dirty="0"/>
          </a:p>
        </p:txBody>
      </p:sp>
      <p:sp>
        <p:nvSpPr>
          <p:cNvPr id="3" name="Content Placeholder 2"/>
          <p:cNvSpPr>
            <a:spLocks noGrp="1"/>
          </p:cNvSpPr>
          <p:nvPr>
            <p:ph idx="1"/>
          </p:nvPr>
        </p:nvSpPr>
        <p:spPr/>
        <p:txBody>
          <a:bodyPr/>
          <a:lstStyle/>
          <a:p>
            <a:r>
              <a:rPr lang="en-US" dirty="0" smtClean="0"/>
              <a:t>Increased Western influence, especially American, over aspects of culture (music –</a:t>
            </a:r>
            <a:r>
              <a:rPr lang="en-US" dirty="0" err="1" smtClean="0"/>
              <a:t>iPods</a:t>
            </a:r>
            <a:r>
              <a:rPr lang="en-US" dirty="0" smtClean="0"/>
              <a:t>), the arts (films) and the media (CNN).</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a:t>
            </a:r>
            <a:endParaRPr lang="en-US" dirty="0"/>
          </a:p>
        </p:txBody>
      </p:sp>
      <p:sp>
        <p:nvSpPr>
          <p:cNvPr id="3" name="Content Placeholder 2"/>
          <p:cNvSpPr>
            <a:spLocks noGrp="1"/>
          </p:cNvSpPr>
          <p:nvPr>
            <p:ph idx="1"/>
          </p:nvPr>
        </p:nvSpPr>
        <p:spPr/>
        <p:txBody>
          <a:bodyPr/>
          <a:lstStyle/>
          <a:p>
            <a:r>
              <a:rPr lang="en-US" dirty="0" smtClean="0"/>
              <a:t>The increased influence of Western democracies and the decline of the </a:t>
            </a:r>
            <a:r>
              <a:rPr lang="en-US" dirty="0" err="1" smtClean="0"/>
              <a:t>centralised</a:t>
            </a:r>
            <a:r>
              <a:rPr lang="en-US" dirty="0" smtClean="0"/>
              <a:t> Soviet economies.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a:t>
            </a:r>
            <a:endParaRPr lang="en-US" dirty="0"/>
          </a:p>
        </p:txBody>
      </p:sp>
      <p:sp>
        <p:nvSpPr>
          <p:cNvPr id="3" name="Content Placeholder 2"/>
          <p:cNvSpPr>
            <a:spLocks noGrp="1"/>
          </p:cNvSpPr>
          <p:nvPr>
            <p:ph idx="1"/>
          </p:nvPr>
        </p:nvSpPr>
        <p:spPr/>
        <p:txBody>
          <a:bodyPr/>
          <a:lstStyle/>
          <a:p>
            <a:r>
              <a:rPr lang="en-US" dirty="0" err="1" smtClean="0"/>
              <a:t>Globalisation</a:t>
            </a:r>
            <a:r>
              <a:rPr lang="en-US" dirty="0" smtClean="0"/>
              <a:t> is creating problems (global warming, hole in the ozone layer)</a:t>
            </a:r>
          </a:p>
          <a:p>
            <a:r>
              <a:rPr lang="en-US" dirty="0" smtClean="0"/>
              <a:t>These require global solutions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promoting </a:t>
            </a:r>
            <a:r>
              <a:rPr lang="en-US" dirty="0" err="1" smtClean="0"/>
              <a:t>globalisation</a:t>
            </a:r>
            <a:endParaRPr lang="en-US" dirty="0"/>
          </a:p>
        </p:txBody>
      </p:sp>
      <p:sp>
        <p:nvSpPr>
          <p:cNvPr id="3" name="Content Placeholder 2"/>
          <p:cNvSpPr>
            <a:spLocks noGrp="1"/>
          </p:cNvSpPr>
          <p:nvPr>
            <p:ph idx="1"/>
          </p:nvPr>
        </p:nvSpPr>
        <p:spPr>
          <a:xfrm>
            <a:off x="739775" y="2057400"/>
            <a:ext cx="7662864" cy="2124169"/>
          </a:xfrm>
        </p:spPr>
        <p:txBody>
          <a:bodyPr>
            <a:noAutofit/>
          </a:bodyPr>
          <a:lstStyle/>
          <a:p>
            <a:r>
              <a:rPr lang="en-US" sz="2000" dirty="0" smtClean="0"/>
              <a:t>Money from the OPEC price rise</a:t>
            </a:r>
          </a:p>
          <a:p>
            <a:r>
              <a:rPr lang="en-US" sz="2000" dirty="0" smtClean="0"/>
              <a:t>ICT</a:t>
            </a:r>
          </a:p>
          <a:p>
            <a:r>
              <a:rPr lang="en-US" sz="2000" dirty="0" err="1" smtClean="0"/>
              <a:t>Fibre</a:t>
            </a:r>
            <a:r>
              <a:rPr lang="en-US" sz="2000" dirty="0" smtClean="0"/>
              <a:t> optic cables and satellites</a:t>
            </a:r>
          </a:p>
          <a:p>
            <a:r>
              <a:rPr lang="en-US" sz="2000" dirty="0" smtClean="0"/>
              <a:t>Internet</a:t>
            </a:r>
          </a:p>
          <a:p>
            <a:r>
              <a:rPr lang="en-US" sz="2000" dirty="0" smtClean="0"/>
              <a:t>Cheaper and quicker transport</a:t>
            </a:r>
          </a:p>
          <a:p>
            <a:r>
              <a:rPr lang="en-US" sz="2000" dirty="0" smtClean="0"/>
              <a:t>WTO and trading blocs promoting free trade</a:t>
            </a:r>
          </a:p>
          <a:p>
            <a:r>
              <a:rPr lang="en-US" sz="2000" dirty="0" smtClean="0"/>
              <a:t>Rise of multinational companies</a:t>
            </a:r>
          </a:p>
          <a:p>
            <a:r>
              <a:rPr lang="en-US" sz="2000" dirty="0" smtClean="0"/>
              <a:t>New products</a:t>
            </a:r>
          </a:p>
          <a:p>
            <a:r>
              <a:rPr lang="en-US" sz="2000" dirty="0" smtClean="0"/>
              <a:t>Services at a global scale</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views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dirty="0" err="1" smtClean="0"/>
              <a:t>Globalisation</a:t>
            </a:r>
            <a:r>
              <a:rPr lang="en-US" dirty="0" smtClean="0"/>
              <a:t> as a cycle that returns some economic power to the those countries that lost it as a result of colonialism.</a:t>
            </a:r>
          </a:p>
          <a:p>
            <a:endParaRPr lang="en-US" dirty="0" smtClean="0"/>
          </a:p>
          <a:p>
            <a:pPr>
              <a:buNone/>
            </a:pPr>
            <a:r>
              <a:rPr lang="en-US" dirty="0" smtClean="0"/>
              <a:t>    (view held by economists, business leaders, </a:t>
            </a:r>
            <a:r>
              <a:rPr lang="en-US" dirty="0" err="1" smtClean="0"/>
              <a:t>TNCs</a:t>
            </a:r>
            <a:r>
              <a:rPr lang="en-US" dirty="0" smtClean="0"/>
              <a:t> and global institutions like the World Bank).</a:t>
            </a:r>
          </a:p>
          <a:p>
            <a:pPr>
              <a:buNone/>
            </a:pPr>
            <a:r>
              <a:rPr lang="en-US" dirty="0" smtClean="0"/>
              <a:t>                      </a:t>
            </a:r>
            <a:br>
              <a:rPr lang="en-US" dirty="0" smtClean="0"/>
            </a:br>
            <a:r>
              <a:rPr lang="en-US" dirty="0" smtClean="0"/>
              <a:t>= historical inevitability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39775" y="2514600"/>
            <a:ext cx="7662864" cy="3267169"/>
          </a:xfrm>
        </p:spPr>
        <p:txBody>
          <a:bodyPr>
            <a:noAutofit/>
          </a:bodyPr>
          <a:lstStyle/>
          <a:p>
            <a:pPr>
              <a:buNone/>
            </a:pPr>
            <a:r>
              <a:rPr lang="en-US" sz="2000" dirty="0" smtClean="0"/>
              <a:t>-  Others see it as a set of linear stages in the process of economic development and domination of the world economy by the wealthy.</a:t>
            </a:r>
            <a:endParaRPr lang="en-US" sz="2000" dirty="0" smtClean="0"/>
          </a:p>
          <a:p>
            <a:pPr>
              <a:buNone/>
            </a:pPr>
            <a:r>
              <a:rPr lang="en-US" sz="2000" dirty="0" smtClean="0"/>
              <a:t>   </a:t>
            </a:r>
          </a:p>
          <a:p>
            <a:pPr>
              <a:buNone/>
            </a:pPr>
            <a:r>
              <a:rPr lang="en-US" sz="2000" dirty="0" smtClean="0"/>
              <a:t>    (view held by environmentalists, human rights advocates, trade unionists, dispossessed farmers and citizens</a:t>
            </a:r>
            <a:r>
              <a:rPr lang="en-US" sz="2000" dirty="0" smtClean="0"/>
              <a:t>´ groups)</a:t>
            </a:r>
          </a:p>
          <a:p>
            <a:pPr>
              <a:buNone/>
            </a:pPr>
            <a:endParaRPr lang="en-US" sz="2000" dirty="0" smtClean="0"/>
          </a:p>
          <a:p>
            <a:pPr>
              <a:buNone/>
            </a:pPr>
            <a:r>
              <a:rPr lang="en-US" sz="2000" dirty="0" smtClean="0"/>
              <a:t>     </a:t>
            </a:r>
            <a:r>
              <a:rPr lang="en-US" sz="2000" dirty="0" err="1" smtClean="0"/>
              <a:t>G</a:t>
            </a:r>
            <a:r>
              <a:rPr lang="en-US" sz="2000" dirty="0" err="1" smtClean="0"/>
              <a:t>lobalisation</a:t>
            </a:r>
            <a:r>
              <a:rPr lang="en-US" sz="2000" dirty="0" smtClean="0"/>
              <a:t> has widened the development gap (debt crisis, </a:t>
            </a:r>
            <a:r>
              <a:rPr lang="en-US" sz="2000" dirty="0" err="1" smtClean="0"/>
              <a:t>TNCs</a:t>
            </a:r>
            <a:r>
              <a:rPr lang="en-US" sz="2000" dirty="0" smtClean="0"/>
              <a:t> retain control and R&amp;D in the home country)</a:t>
            </a:r>
            <a:r>
              <a:rPr lang="en-US" sz="2000" dirty="0" smtClean="0"/>
              <a:t> </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shift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First to </a:t>
            </a:r>
            <a:r>
              <a:rPr lang="en-US" dirty="0" err="1" smtClean="0">
                <a:solidFill>
                  <a:srgbClr val="FF0000"/>
                </a:solidFill>
              </a:rPr>
              <a:t>NICs</a:t>
            </a:r>
            <a:r>
              <a:rPr lang="en-US" dirty="0" smtClean="0"/>
              <a:t> (Newly Industrialized Countries like Hong </a:t>
            </a:r>
            <a:r>
              <a:rPr lang="en-US" dirty="0"/>
              <a:t>Kong, Singapore,</a:t>
            </a:r>
            <a:r>
              <a:rPr lang="en-US" dirty="0" smtClean="0"/>
              <a:t> South Korea </a:t>
            </a:r>
            <a:r>
              <a:rPr lang="en-US" dirty="0"/>
              <a:t>and </a:t>
            </a:r>
            <a:r>
              <a:rPr lang="en-US" dirty="0" smtClean="0"/>
              <a:t>Taiwan – the Asian “tigers”)  </a:t>
            </a:r>
          </a:p>
          <a:p>
            <a:pPr marL="514350" indent="-514350">
              <a:buFont typeface="+mj-lt"/>
              <a:buAutoNum type="arabicPeriod"/>
            </a:pPr>
            <a:r>
              <a:rPr lang="en-US" dirty="0"/>
              <a:t>T</a:t>
            </a:r>
            <a:r>
              <a:rPr lang="en-US" dirty="0" smtClean="0"/>
              <a:t>hen to </a:t>
            </a:r>
            <a:r>
              <a:rPr lang="en-US" dirty="0" err="1" smtClean="0">
                <a:solidFill>
                  <a:srgbClr val="FF0000"/>
                </a:solidFill>
              </a:rPr>
              <a:t>RICs</a:t>
            </a:r>
            <a:r>
              <a:rPr lang="en-US" dirty="0" smtClean="0"/>
              <a:t> (Rapidly </a:t>
            </a:r>
            <a:r>
              <a:rPr lang="en-US" dirty="0"/>
              <a:t>Industrializing </a:t>
            </a:r>
            <a:r>
              <a:rPr lang="en-US" dirty="0" smtClean="0"/>
              <a:t>Countries like </a:t>
            </a:r>
            <a:r>
              <a:rPr lang="en-US" dirty="0"/>
              <a:t>Brazil, Chile,</a:t>
            </a:r>
            <a:r>
              <a:rPr lang="en-US" dirty="0" smtClean="0"/>
              <a:t> Mexico, </a:t>
            </a:r>
            <a:r>
              <a:rPr lang="en-US" dirty="0"/>
              <a:t>Indonesia, Malaysia, and </a:t>
            </a:r>
            <a:r>
              <a:rPr lang="en-US" dirty="0" smtClean="0"/>
              <a:t>Thailand)</a:t>
            </a:r>
            <a:r>
              <a:rPr lang="en-US" b="1" dirty="0" smtClean="0"/>
              <a:t>  </a:t>
            </a:r>
          </a:p>
          <a:p>
            <a:pPr marL="514350" indent="-514350">
              <a:buFont typeface="+mj-lt"/>
              <a:buAutoNum type="arabicPeriod"/>
            </a:pPr>
            <a:r>
              <a:rPr lang="en-US" dirty="0"/>
              <a:t>A</a:t>
            </a:r>
            <a:r>
              <a:rPr lang="en-US" dirty="0" smtClean="0"/>
              <a:t>nd then to </a:t>
            </a:r>
            <a:r>
              <a:rPr lang="en-US" dirty="0" err="1" smtClean="0">
                <a:solidFill>
                  <a:srgbClr val="FF0000"/>
                </a:solidFill>
              </a:rPr>
              <a:t>LEDCs</a:t>
            </a: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shift</a:t>
            </a:r>
            <a:endParaRPr lang="en-US" dirty="0"/>
          </a:p>
        </p:txBody>
      </p:sp>
      <p:sp>
        <p:nvSpPr>
          <p:cNvPr id="3" name="Content Placeholder 2"/>
          <p:cNvSpPr>
            <a:spLocks noGrp="1"/>
          </p:cNvSpPr>
          <p:nvPr>
            <p:ph idx="1"/>
          </p:nvPr>
        </p:nvSpPr>
        <p:spPr/>
        <p:txBody>
          <a:bodyPr/>
          <a:lstStyle/>
          <a:p>
            <a:pPr>
              <a:buNone/>
            </a:pPr>
            <a:r>
              <a:rPr lang="en-US" dirty="0" smtClean="0"/>
              <a:t>    is one consequence of the latter stages of </a:t>
            </a:r>
            <a:r>
              <a:rPr lang="en-US" dirty="0" err="1" smtClean="0"/>
              <a:t>globalisation</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Outcomes of </a:t>
            </a:r>
            <a:r>
              <a:rPr lang="en-US" dirty="0" err="1" smtClean="0"/>
              <a:t>globalisation</a:t>
            </a:r>
            <a:r>
              <a:rPr lang="en-US" dirty="0" smtClean="0"/>
              <a:t> and global shift </a:t>
            </a:r>
            <a:endParaRPr lang="en-US" dirty="0"/>
          </a:p>
        </p:txBody>
      </p:sp>
      <p:sp>
        <p:nvSpPr>
          <p:cNvPr id="3" name="Content Placeholder 2"/>
          <p:cNvSpPr>
            <a:spLocks noGrp="1"/>
          </p:cNvSpPr>
          <p:nvPr>
            <p:ph idx="1"/>
          </p:nvPr>
        </p:nvSpPr>
        <p:spPr>
          <a:xfrm>
            <a:off x="739775" y="1905000"/>
            <a:ext cx="7662864" cy="2667000"/>
          </a:xfrm>
        </p:spPr>
        <p:txBody>
          <a:bodyPr>
            <a:noAutofit/>
          </a:bodyPr>
          <a:lstStyle/>
          <a:p>
            <a:r>
              <a:rPr lang="en-US" sz="2000" dirty="0" smtClean="0"/>
              <a:t>Less regulation of companies</a:t>
            </a:r>
          </a:p>
          <a:p>
            <a:r>
              <a:rPr lang="en-US" sz="2000" dirty="0" err="1" smtClean="0"/>
              <a:t>Privatisation</a:t>
            </a:r>
            <a:endParaRPr lang="en-US" sz="2000" dirty="0" smtClean="0"/>
          </a:p>
          <a:p>
            <a:r>
              <a:rPr lang="en-US" sz="2000" dirty="0" smtClean="0"/>
              <a:t>Deregulation of financial markets</a:t>
            </a:r>
          </a:p>
          <a:p>
            <a:r>
              <a:rPr lang="en-US" sz="2000" dirty="0" smtClean="0"/>
              <a:t>Failing returns on primary products</a:t>
            </a:r>
          </a:p>
          <a:p>
            <a:r>
              <a:rPr lang="en-US" sz="2000" dirty="0" smtClean="0"/>
              <a:t>“The global casino”</a:t>
            </a:r>
          </a:p>
          <a:p>
            <a:r>
              <a:rPr lang="en-US" sz="2000" dirty="0" smtClean="0"/>
              <a:t>Environmental consequences</a:t>
            </a:r>
          </a:p>
          <a:p>
            <a:r>
              <a:rPr lang="en-US" sz="2000" dirty="0" smtClean="0"/>
              <a:t>A widening development gap</a:t>
            </a:r>
          </a:p>
          <a:p>
            <a:r>
              <a:rPr lang="en-US" sz="2000" dirty="0" smtClean="0"/>
              <a:t>Cultural consequences</a:t>
            </a:r>
          </a:p>
          <a:p>
            <a:r>
              <a:rPr lang="en-US" sz="2000" dirty="0" smtClean="0"/>
              <a:t>Geopolitical consequences</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interdependence</a:t>
            </a:r>
            <a:endParaRPr lang="en-US" dirty="0"/>
          </a:p>
        </p:txBody>
      </p:sp>
      <p:sp>
        <p:nvSpPr>
          <p:cNvPr id="3" name="Content Placeholder 2"/>
          <p:cNvSpPr>
            <a:spLocks noGrp="1"/>
          </p:cNvSpPr>
          <p:nvPr>
            <p:ph idx="1"/>
          </p:nvPr>
        </p:nvSpPr>
        <p:spPr>
          <a:xfrm>
            <a:off x="739775" y="2438400"/>
            <a:ext cx="7662864" cy="3267169"/>
          </a:xfrm>
        </p:spPr>
        <p:txBody>
          <a:bodyPr/>
          <a:lstStyle/>
          <a:p>
            <a:pPr>
              <a:buNone/>
            </a:pPr>
            <a:r>
              <a:rPr lang="en-US" dirty="0" smtClean="0"/>
              <a:t>    - the way in which economies and societies are interlinked. </a:t>
            </a:r>
          </a:p>
        </p:txBody>
      </p:sp>
      <p:pic>
        <p:nvPicPr>
          <p:cNvPr id="4" name="Picture 3"/>
          <p:cNvPicPr>
            <a:picLocks noChangeAspect="1"/>
          </p:cNvPicPr>
          <p:nvPr/>
        </p:nvPicPr>
        <p:blipFill>
          <a:blip r:embed="rId2"/>
          <a:stretch>
            <a:fillRect/>
          </a:stretch>
        </p:blipFill>
        <p:spPr>
          <a:xfrm>
            <a:off x="2286000" y="3048000"/>
            <a:ext cx="4568555" cy="33693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 regulation of companies</a:t>
            </a:r>
            <a:endParaRPr lang="en-US" dirty="0"/>
          </a:p>
        </p:txBody>
      </p:sp>
      <p:sp>
        <p:nvSpPr>
          <p:cNvPr id="3" name="Content Placeholder 2"/>
          <p:cNvSpPr>
            <a:spLocks noGrp="1"/>
          </p:cNvSpPr>
          <p:nvPr>
            <p:ph idx="1"/>
          </p:nvPr>
        </p:nvSpPr>
        <p:spPr/>
        <p:txBody>
          <a:bodyPr/>
          <a:lstStyle/>
          <a:p>
            <a:r>
              <a:rPr lang="en-US" dirty="0" smtClean="0"/>
              <a:t>So much that private companies may have the same rights as national governments in countries.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Privatisation</a:t>
            </a:r>
            <a:endParaRPr lang="en-US" dirty="0"/>
          </a:p>
        </p:txBody>
      </p:sp>
      <p:sp>
        <p:nvSpPr>
          <p:cNvPr id="3" name="Content Placeholder 2"/>
          <p:cNvSpPr>
            <a:spLocks noGrp="1"/>
          </p:cNvSpPr>
          <p:nvPr>
            <p:ph idx="1"/>
          </p:nvPr>
        </p:nvSpPr>
        <p:spPr/>
        <p:txBody>
          <a:bodyPr/>
          <a:lstStyle/>
          <a:p>
            <a:r>
              <a:rPr lang="en-US" dirty="0" smtClean="0"/>
              <a:t>Leads to lower </a:t>
            </a:r>
            <a:r>
              <a:rPr lang="en-US" dirty="0" err="1" smtClean="0"/>
              <a:t>labour</a:t>
            </a:r>
            <a:r>
              <a:rPr lang="en-US" dirty="0" smtClean="0"/>
              <a:t> costs.</a:t>
            </a:r>
          </a:p>
          <a:p>
            <a:endParaRPr lang="en-US" dirty="0" smtClean="0"/>
          </a:p>
          <a:p>
            <a:r>
              <a:rPr lang="en-US" dirty="0" smtClean="0"/>
              <a:t>May lead to declining demand in </a:t>
            </a:r>
            <a:r>
              <a:rPr lang="en-US" dirty="0" err="1" smtClean="0"/>
              <a:t>MEDCs</a:t>
            </a:r>
            <a:r>
              <a:rPr lang="en-US" dirty="0" smtClean="0"/>
              <a:t> due to slower wage rises.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Deregulation of financial markets</a:t>
            </a:r>
            <a:endParaRPr lang="en-US" dirty="0"/>
          </a:p>
        </p:txBody>
      </p:sp>
      <p:sp>
        <p:nvSpPr>
          <p:cNvPr id="3" name="Content Placeholder 2"/>
          <p:cNvSpPr>
            <a:spLocks noGrp="1"/>
          </p:cNvSpPr>
          <p:nvPr>
            <p:ph idx="1"/>
          </p:nvPr>
        </p:nvSpPr>
        <p:spPr/>
        <p:txBody>
          <a:bodyPr/>
          <a:lstStyle/>
          <a:p>
            <a:r>
              <a:rPr lang="en-US" dirty="0" smtClean="0"/>
              <a:t>So that currencies become more volatile, to the detriment of many </a:t>
            </a:r>
            <a:r>
              <a:rPr lang="en-US" dirty="0" err="1" smtClean="0"/>
              <a:t>LEDCs</a:t>
            </a:r>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Falling returns on primary products</a:t>
            </a:r>
            <a:endParaRPr lang="en-US" dirty="0"/>
          </a:p>
        </p:txBody>
      </p:sp>
      <p:sp>
        <p:nvSpPr>
          <p:cNvPr id="3" name="Content Placeholder 2"/>
          <p:cNvSpPr>
            <a:spLocks noGrp="1"/>
          </p:cNvSpPr>
          <p:nvPr>
            <p:ph idx="1"/>
          </p:nvPr>
        </p:nvSpPr>
        <p:spPr/>
        <p:txBody>
          <a:bodyPr/>
          <a:lstStyle/>
          <a:p>
            <a:r>
              <a:rPr lang="en-US" dirty="0" smtClean="0"/>
              <a:t>See Year 9 textbook.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global casino”</a:t>
            </a:r>
            <a:endParaRPr lang="en-US" dirty="0"/>
          </a:p>
        </p:txBody>
      </p:sp>
      <p:sp>
        <p:nvSpPr>
          <p:cNvPr id="3" name="Content Placeholder 2"/>
          <p:cNvSpPr>
            <a:spLocks noGrp="1"/>
          </p:cNvSpPr>
          <p:nvPr>
            <p:ph idx="1"/>
          </p:nvPr>
        </p:nvSpPr>
        <p:spPr/>
        <p:txBody>
          <a:bodyPr/>
          <a:lstStyle/>
          <a:p>
            <a:r>
              <a:rPr lang="en-US" dirty="0" smtClean="0"/>
              <a:t>International finance, including share and currency traders and foreign exchange (</a:t>
            </a:r>
            <a:r>
              <a:rPr lang="en-US" dirty="0" err="1" smtClean="0"/>
              <a:t>Forex</a:t>
            </a:r>
            <a:r>
              <a:rPr lang="en-US" dirty="0" smtClean="0"/>
              <a:t>) and derivatives markets have increased wealth.</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consequences</a:t>
            </a:r>
            <a:endParaRPr lang="en-US" dirty="0"/>
          </a:p>
        </p:txBody>
      </p:sp>
      <p:sp>
        <p:nvSpPr>
          <p:cNvPr id="3" name="Content Placeholder 2"/>
          <p:cNvSpPr>
            <a:spLocks noGrp="1"/>
          </p:cNvSpPr>
          <p:nvPr>
            <p:ph idx="1"/>
          </p:nvPr>
        </p:nvSpPr>
        <p:spPr/>
        <p:txBody>
          <a:bodyPr/>
          <a:lstStyle/>
          <a:p>
            <a:r>
              <a:rPr lang="en-US" dirty="0" smtClean="0"/>
              <a:t>Deforestation</a:t>
            </a:r>
          </a:p>
          <a:p>
            <a:r>
              <a:rPr lang="en-US" dirty="0" smtClean="0"/>
              <a:t>Pollution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consequences</a:t>
            </a:r>
            <a:endParaRPr lang="en-US" dirty="0"/>
          </a:p>
        </p:txBody>
      </p:sp>
      <p:sp>
        <p:nvSpPr>
          <p:cNvPr id="3" name="Content Placeholder 2"/>
          <p:cNvSpPr>
            <a:spLocks noGrp="1"/>
          </p:cNvSpPr>
          <p:nvPr>
            <p:ph idx="1"/>
          </p:nvPr>
        </p:nvSpPr>
        <p:spPr/>
        <p:txBody>
          <a:bodyPr/>
          <a:lstStyle/>
          <a:p>
            <a:r>
              <a:rPr lang="en-US" dirty="0" smtClean="0"/>
              <a:t>Economic migration, refugees and asylum seekers in search for the economic wellbeing.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Geopolitical consequences</a:t>
            </a:r>
            <a:endParaRPr lang="en-US" dirty="0"/>
          </a:p>
        </p:txBody>
      </p:sp>
      <p:sp>
        <p:nvSpPr>
          <p:cNvPr id="3" name="Content Placeholder 2"/>
          <p:cNvSpPr>
            <a:spLocks noGrp="1"/>
          </p:cNvSpPr>
          <p:nvPr>
            <p:ph idx="1"/>
          </p:nvPr>
        </p:nvSpPr>
        <p:spPr>
          <a:xfrm>
            <a:off x="739775" y="2133600"/>
            <a:ext cx="7662864" cy="3267169"/>
          </a:xfrm>
        </p:spPr>
        <p:txBody>
          <a:bodyPr/>
          <a:lstStyle/>
          <a:p>
            <a:pPr>
              <a:buNone/>
            </a:pPr>
            <a:r>
              <a:rPr lang="en-US" dirty="0" smtClean="0"/>
              <a:t> + Moves towards greater unity of economies  </a:t>
            </a:r>
          </a:p>
          <a:p>
            <a:pPr>
              <a:buNone/>
            </a:pPr>
            <a:r>
              <a:rPr lang="en-US" dirty="0" smtClean="0"/>
              <a:t>    like the Euro zone and trade blocks.</a:t>
            </a:r>
          </a:p>
          <a:p>
            <a:pPr>
              <a:buNone/>
            </a:pPr>
            <a:endParaRPr lang="en-US" dirty="0" smtClean="0"/>
          </a:p>
          <a:p>
            <a:pPr>
              <a:buNone/>
            </a:pPr>
            <a:r>
              <a:rPr lang="en-US" dirty="0" smtClean="0"/>
              <a:t>- Protest movements, revolution and terrorism.  </a:t>
            </a:r>
            <a:endParaRPr lang="en-US" dirty="0"/>
          </a:p>
        </p:txBody>
      </p:sp>
      <p:pic>
        <p:nvPicPr>
          <p:cNvPr id="4" name="Picture 3"/>
          <p:cNvPicPr>
            <a:picLocks noChangeAspect="1"/>
          </p:cNvPicPr>
          <p:nvPr/>
        </p:nvPicPr>
        <p:blipFill>
          <a:blip r:embed="rId2"/>
          <a:stretch>
            <a:fillRect/>
          </a:stretch>
        </p:blipFill>
        <p:spPr>
          <a:xfrm>
            <a:off x="5575300" y="4425418"/>
            <a:ext cx="3416300" cy="228018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large companies</a:t>
            </a:r>
            <a:endParaRPr lang="en-US" dirty="0"/>
          </a:p>
        </p:txBody>
      </p:sp>
      <p:sp>
        <p:nvSpPr>
          <p:cNvPr id="3" name="Content Placeholder 2"/>
          <p:cNvSpPr>
            <a:spLocks noGrp="1"/>
          </p:cNvSpPr>
          <p:nvPr>
            <p:ph idx="1"/>
          </p:nvPr>
        </p:nvSpPr>
        <p:spPr/>
        <p:txBody>
          <a:bodyPr/>
          <a:lstStyle/>
          <a:p>
            <a:r>
              <a:rPr lang="en-US" dirty="0" smtClean="0"/>
              <a:t>Transnational companies (</a:t>
            </a:r>
            <a:r>
              <a:rPr lang="en-US" dirty="0" err="1" smtClean="0"/>
              <a:t>TNCs</a:t>
            </a:r>
            <a:r>
              <a:rPr lang="en-US" dirty="0" smtClean="0"/>
              <a:t>) or multinational enterprises (</a:t>
            </a:r>
            <a:r>
              <a:rPr lang="en-US" dirty="0" err="1" smtClean="0"/>
              <a:t>MNEs</a:t>
            </a:r>
            <a:r>
              <a:rPr lang="en-US" dirty="0" smtClean="0"/>
              <a:t>)</a:t>
            </a:r>
          </a:p>
          <a:p>
            <a:endParaRPr lang="en-US" dirty="0" smtClean="0"/>
          </a:p>
          <a:p>
            <a:r>
              <a:rPr lang="en-US" dirty="0" smtClean="0"/>
              <a:t>Multinational companies (</a:t>
            </a:r>
            <a:r>
              <a:rPr lang="en-US" dirty="0" err="1" smtClean="0"/>
              <a:t>MNCs</a:t>
            </a:r>
            <a:r>
              <a:rPr lang="en-US" dirty="0" smtClean="0"/>
              <a:t>)</a:t>
            </a:r>
          </a:p>
          <a:p>
            <a:endParaRPr lang="en-US" dirty="0" smtClean="0"/>
          </a:p>
          <a:p>
            <a:r>
              <a:rPr lang="en-US" dirty="0" smtClean="0"/>
              <a:t>Global companies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a:t>
            </a:r>
            <a:endParaRPr lang="en-US" dirty="0"/>
          </a:p>
        </p:txBody>
      </p:sp>
      <p:sp>
        <p:nvSpPr>
          <p:cNvPr id="3" name="Content Placeholder 2"/>
          <p:cNvSpPr>
            <a:spLocks noGrp="1"/>
          </p:cNvSpPr>
          <p:nvPr>
            <p:ph idx="1"/>
          </p:nvPr>
        </p:nvSpPr>
        <p:spPr/>
        <p:txBody>
          <a:bodyPr/>
          <a:lstStyle/>
          <a:p>
            <a:r>
              <a:rPr lang="en-US" dirty="0" smtClean="0"/>
              <a:t>Dominance of US companies.</a:t>
            </a:r>
          </a:p>
          <a:p>
            <a:pPr>
              <a:buNone/>
            </a:pPr>
            <a:r>
              <a:rPr lang="en-US" dirty="0" smtClean="0"/>
              <a:t> </a:t>
            </a:r>
          </a:p>
          <a:p>
            <a:r>
              <a:rPr lang="en-US" dirty="0" smtClean="0"/>
              <a:t>The major global companies are increasingly service-oriented.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r>
              <a:rPr lang="en-US" sz="2400" dirty="0" smtClean="0"/>
              <a:t>“</a:t>
            </a:r>
            <a:r>
              <a:rPr lang="en-US" sz="2400" dirty="0" err="1" smtClean="0"/>
              <a:t>Globalisation</a:t>
            </a:r>
            <a:r>
              <a:rPr lang="en-US" sz="2400" dirty="0" smtClean="0"/>
              <a:t> is the term for the process of integration in the realms of trade, economic relations and finance (it is broader, including social relations, knowledge, culture and politics) and it is not new, it has been aided by the ICT revolution that has destroyed distance and indeed time. Brands are known the world over and are potentially destroying local diversity.”</a:t>
            </a:r>
            <a:endParaRPr lang="en-US" sz="2400" dirty="0"/>
          </a:p>
        </p:txBody>
      </p:sp>
      <p:pic>
        <p:nvPicPr>
          <p:cNvPr id="4" name="Picture 3"/>
          <p:cNvPicPr>
            <a:picLocks noChangeAspect="1"/>
          </p:cNvPicPr>
          <p:nvPr/>
        </p:nvPicPr>
        <p:blipFill>
          <a:blip r:embed="rId2"/>
          <a:stretch>
            <a:fillRect/>
          </a:stretch>
        </p:blipFill>
        <p:spPr>
          <a:xfrm>
            <a:off x="3327400" y="396240"/>
            <a:ext cx="2387600" cy="14325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18"/>
            <a:ext cx="8229600" cy="1143000"/>
          </a:xfrm>
        </p:spPr>
        <p:txBody>
          <a:bodyPr>
            <a:normAutofit fontScale="90000"/>
          </a:bodyPr>
          <a:lstStyle/>
          <a:p>
            <a:r>
              <a:rPr lang="en-US" dirty="0" smtClean="0"/>
              <a:t>Colonialism and mercantilism</a:t>
            </a:r>
            <a:br>
              <a:rPr lang="en-US" dirty="0" smtClean="0"/>
            </a:br>
            <a:endParaRPr lang="en-US" dirty="0"/>
          </a:p>
        </p:txBody>
      </p:sp>
      <p:sp>
        <p:nvSpPr>
          <p:cNvPr id="3" name="Content Placeholder 2"/>
          <p:cNvSpPr>
            <a:spLocks noGrp="1"/>
          </p:cNvSpPr>
          <p:nvPr>
            <p:ph idx="1"/>
          </p:nvPr>
        </p:nvSpPr>
        <p:spPr>
          <a:xfrm>
            <a:off x="457200" y="2223180"/>
            <a:ext cx="8229600" cy="4525963"/>
          </a:xfrm>
        </p:spPr>
        <p:txBody>
          <a:bodyPr/>
          <a:lstStyle/>
          <a:p>
            <a:r>
              <a:rPr lang="en-US" dirty="0" smtClean="0"/>
              <a:t>Financed the Industrial Revolution (</a:t>
            </a:r>
            <a:r>
              <a:rPr lang="en-US" dirty="0"/>
              <a:t>1760-1850)</a:t>
            </a:r>
            <a:endParaRPr lang="en-US" dirty="0" smtClean="0"/>
          </a:p>
          <a:p>
            <a:r>
              <a:rPr lang="en-US" dirty="0" smtClean="0"/>
              <a:t>Empires like the British, French and German</a:t>
            </a:r>
          </a:p>
          <a:p>
            <a:endParaRPr lang="en-US" dirty="0"/>
          </a:p>
        </p:txBody>
      </p:sp>
      <p:pic>
        <p:nvPicPr>
          <p:cNvPr id="4" name="Picture 3"/>
          <p:cNvPicPr>
            <a:picLocks noChangeAspect="1"/>
          </p:cNvPicPr>
          <p:nvPr/>
        </p:nvPicPr>
        <p:blipFill>
          <a:blip r:embed="rId3"/>
          <a:stretch>
            <a:fillRect/>
          </a:stretch>
        </p:blipFill>
        <p:spPr>
          <a:xfrm>
            <a:off x="1600200" y="3352800"/>
            <a:ext cx="1981200" cy="2743200"/>
          </a:xfrm>
          <a:prstGeom prst="rect">
            <a:avLst/>
          </a:prstGeom>
        </p:spPr>
      </p:pic>
      <p:pic>
        <p:nvPicPr>
          <p:cNvPr id="6" name="Picture 5"/>
          <p:cNvPicPr>
            <a:picLocks noChangeAspect="1"/>
          </p:cNvPicPr>
          <p:nvPr/>
        </p:nvPicPr>
        <p:blipFill>
          <a:blip r:embed="rId4"/>
          <a:stretch>
            <a:fillRect/>
          </a:stretch>
        </p:blipFill>
        <p:spPr>
          <a:xfrm>
            <a:off x="4648200" y="3300549"/>
            <a:ext cx="3352800" cy="344859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1918 to 1945</a:t>
            </a:r>
            <a:endParaRPr lang="en-US" dirty="0"/>
          </a:p>
        </p:txBody>
      </p:sp>
      <p:sp>
        <p:nvSpPr>
          <p:cNvPr id="3" name="Content Placeholder 2"/>
          <p:cNvSpPr>
            <a:spLocks noGrp="1"/>
          </p:cNvSpPr>
          <p:nvPr>
            <p:ph idx="1"/>
          </p:nvPr>
        </p:nvSpPr>
        <p:spPr>
          <a:xfrm>
            <a:off x="739775" y="2362200"/>
            <a:ext cx="7662864" cy="3267169"/>
          </a:xfrm>
        </p:spPr>
        <p:txBody>
          <a:bodyPr>
            <a:noAutofit/>
          </a:bodyPr>
          <a:lstStyle/>
          <a:p>
            <a:r>
              <a:rPr lang="en-US" sz="2400" dirty="0" smtClean="0"/>
              <a:t>The Communist Revolution</a:t>
            </a:r>
          </a:p>
          <a:p>
            <a:endParaRPr lang="en-US" sz="2400" dirty="0" smtClean="0"/>
          </a:p>
          <a:p>
            <a:r>
              <a:rPr lang="en-US" sz="2400" dirty="0" smtClean="0"/>
              <a:t>The Depression</a:t>
            </a:r>
          </a:p>
          <a:p>
            <a:endParaRPr lang="en-US" sz="2400" dirty="0" smtClean="0"/>
          </a:p>
          <a:p>
            <a:r>
              <a:rPr lang="en-US" sz="2400" dirty="0" smtClean="0"/>
              <a:t>The rise of Keynesian interventionism (1930s)</a:t>
            </a:r>
          </a:p>
          <a:p>
            <a:pPr>
              <a:buNone/>
            </a:pPr>
            <a:endParaRPr lang="en-US" sz="2400" dirty="0" smtClean="0"/>
          </a:p>
          <a:p>
            <a:pPr>
              <a:buNone/>
            </a:pPr>
            <a:r>
              <a:rPr lang="en-US" sz="2400" dirty="0" smtClean="0"/>
              <a:t>                             …led to a new world economic order</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1945</a:t>
            </a:r>
            <a:endParaRPr lang="en-US" dirty="0"/>
          </a:p>
        </p:txBody>
      </p:sp>
      <p:sp>
        <p:nvSpPr>
          <p:cNvPr id="3" name="Content Placeholder 2"/>
          <p:cNvSpPr>
            <a:spLocks noGrp="1"/>
          </p:cNvSpPr>
          <p:nvPr>
            <p:ph idx="1"/>
          </p:nvPr>
        </p:nvSpPr>
        <p:spPr>
          <a:xfrm>
            <a:off x="739775" y="2362200"/>
            <a:ext cx="7662864" cy="3267169"/>
          </a:xfrm>
        </p:spPr>
        <p:txBody>
          <a:bodyPr>
            <a:noAutofit/>
          </a:bodyPr>
          <a:lstStyle/>
          <a:p>
            <a:r>
              <a:rPr lang="en-US" sz="2400" dirty="0" smtClean="0"/>
              <a:t>The World Bank</a:t>
            </a:r>
          </a:p>
          <a:p>
            <a:r>
              <a:rPr lang="en-US" sz="2400" dirty="0" smtClean="0"/>
              <a:t>GATT (the General Agreement on Tariffs and Trade)</a:t>
            </a:r>
          </a:p>
          <a:p>
            <a:r>
              <a:rPr lang="en-US" sz="2400" dirty="0" err="1" smtClean="0"/>
              <a:t>Bretton</a:t>
            </a:r>
            <a:r>
              <a:rPr lang="en-US" sz="2400" dirty="0" smtClean="0"/>
              <a:t> Woods Agreement (1948)</a:t>
            </a:r>
            <a:br>
              <a:rPr lang="en-US" sz="2400" dirty="0" smtClean="0"/>
            </a:br>
            <a:r>
              <a:rPr lang="en-US" sz="2400" dirty="0" smtClean="0"/>
              <a:t>  </a:t>
            </a:r>
          </a:p>
          <a:p>
            <a:pPr>
              <a:buNone/>
            </a:pPr>
            <a:r>
              <a:rPr lang="en-US" sz="2400" dirty="0" smtClean="0"/>
              <a:t>                     …were the foundations of a new system. </a:t>
            </a:r>
          </a:p>
          <a:p>
            <a:pPr>
              <a:buNone/>
            </a:pPr>
            <a:r>
              <a:rPr lang="en-US" sz="2400" dirty="0" smtClean="0"/>
              <a:t>     Trade was governed by conventions that supported </a:t>
            </a:r>
          </a:p>
          <a:p>
            <a:pPr>
              <a:buNone/>
            </a:pPr>
            <a:r>
              <a:rPr lang="en-US" sz="2400" dirty="0" smtClean="0"/>
              <a:t>     the economies of the wealthy nations.</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modern </a:t>
            </a:r>
            <a:r>
              <a:rPr lang="en-US" dirty="0" err="1" smtClean="0"/>
              <a:t>globalisation</a:t>
            </a:r>
            <a:endParaRPr lang="en-US" dirty="0"/>
          </a:p>
        </p:txBody>
      </p:sp>
      <p:sp>
        <p:nvSpPr>
          <p:cNvPr id="3" name="Content Placeholder 2"/>
          <p:cNvSpPr>
            <a:spLocks noGrp="1"/>
          </p:cNvSpPr>
          <p:nvPr>
            <p:ph idx="1"/>
          </p:nvPr>
        </p:nvSpPr>
        <p:spPr/>
        <p:txBody>
          <a:bodyPr/>
          <a:lstStyle/>
          <a:p>
            <a:r>
              <a:rPr lang="en-US" dirty="0" smtClean="0"/>
              <a:t>1975 OPEC oil price rises</a:t>
            </a:r>
          </a:p>
          <a:p>
            <a:r>
              <a:rPr lang="en-US" dirty="0" smtClean="0"/>
              <a:t>New wealth of oil producers</a:t>
            </a:r>
          </a:p>
          <a:p>
            <a:r>
              <a:rPr lang="en-US" dirty="0" smtClean="0"/>
              <a:t>Money deposited in MEDC banks</a:t>
            </a:r>
          </a:p>
          <a:p>
            <a:r>
              <a:rPr lang="en-US" dirty="0" smtClean="0"/>
              <a:t>Lent the money to developing countries</a:t>
            </a:r>
          </a:p>
          <a:p>
            <a:r>
              <a:rPr lang="en-US" dirty="0" smtClean="0"/>
              <a:t>Fall of the Soviet bloc in 1989 led to further opportunities for investment.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67" dirty="0" smtClean="0"/>
              <a:t>Today global corporations have become more important than governments, controlling greater wealth and investment thanks to support from the World Trade Organization (WTO). </a:t>
            </a:r>
            <a:r>
              <a:rPr lang="en-US" sz="1800" dirty="0" smtClean="0"/>
              <a:t/>
            </a:r>
            <a:br>
              <a:rPr lang="en-US" sz="1800" dirty="0" smtClean="0"/>
            </a:br>
            <a:endParaRPr lang="en-US" sz="1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029200" y="1716086"/>
            <a:ext cx="2704317" cy="4989514"/>
          </a:xfrm>
          <a:prstGeom prst="rect">
            <a:avLst/>
          </a:prstGeom>
        </p:spPr>
      </p:pic>
      <p:pic>
        <p:nvPicPr>
          <p:cNvPr id="5" name="Picture 4"/>
          <p:cNvPicPr>
            <a:picLocks noChangeAspect="1"/>
          </p:cNvPicPr>
          <p:nvPr/>
        </p:nvPicPr>
        <p:blipFill>
          <a:blip r:embed="rId3"/>
          <a:stretch>
            <a:fillRect/>
          </a:stretch>
        </p:blipFill>
        <p:spPr>
          <a:xfrm>
            <a:off x="1828800" y="1727201"/>
            <a:ext cx="2133600" cy="49783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Globalisation</a:t>
            </a:r>
            <a:r>
              <a:rPr lang="en-US" dirty="0" smtClean="0"/>
              <a:t> takes three forms</a:t>
            </a:r>
            <a:endParaRPr lang="en-US" dirty="0"/>
          </a:p>
        </p:txBody>
      </p:sp>
      <p:sp>
        <p:nvSpPr>
          <p:cNvPr id="3" name="Content Placeholder 2"/>
          <p:cNvSpPr>
            <a:spLocks noGrp="1"/>
          </p:cNvSpPr>
          <p:nvPr>
            <p:ph idx="1"/>
          </p:nvPr>
        </p:nvSpPr>
        <p:spPr/>
        <p:txBody>
          <a:bodyPr/>
          <a:lstStyle/>
          <a:p>
            <a:r>
              <a:rPr lang="en-US" dirty="0" smtClean="0"/>
              <a:t>Economic</a:t>
            </a:r>
          </a:p>
          <a:p>
            <a:r>
              <a:rPr lang="en-US" dirty="0" smtClean="0"/>
              <a:t>Cultural</a:t>
            </a:r>
          </a:p>
          <a:p>
            <a:r>
              <a:rPr lang="en-US" dirty="0" smtClean="0"/>
              <a:t>Political</a:t>
            </a:r>
          </a:p>
          <a:p>
            <a:pPr>
              <a:buNone/>
            </a:pPr>
            <a:r>
              <a:rPr lang="en-US" dirty="0" smtClean="0"/>
              <a:t>    Geographers like to add a fourth form: </a:t>
            </a:r>
          </a:p>
          <a:p>
            <a:r>
              <a:rPr lang="en-US" dirty="0" smtClean="0"/>
              <a:t>environmental </a:t>
            </a:r>
            <a:r>
              <a:rPr lang="en-US" dirty="0" err="1" smtClean="0"/>
              <a:t>globalisation</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134</TotalTime>
  <Words>1021</Words>
  <Application>Microsoft Macintosh PowerPoint</Application>
  <PresentationFormat>On-screen Show (4:3)</PresentationFormat>
  <Paragraphs>122</Paragraphs>
  <Slides>29</Slides>
  <Notes>3</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Genesis</vt:lpstr>
      <vt:lpstr>Globalisation  and  global shift</vt:lpstr>
      <vt:lpstr>Global interdependence</vt:lpstr>
      <vt:lpstr>Slide 3</vt:lpstr>
      <vt:lpstr>Colonialism and mercantilism </vt:lpstr>
      <vt:lpstr>1918 to 1945</vt:lpstr>
      <vt:lpstr>After 1945</vt:lpstr>
      <vt:lpstr>Origin of modern globalisation</vt:lpstr>
      <vt:lpstr>Today global corporations have become more important than governments, controlling greater wealth and investment thanks to support from the World Trade Organization (WTO).  </vt:lpstr>
      <vt:lpstr>Globalisation takes three forms</vt:lpstr>
      <vt:lpstr>Economic</vt:lpstr>
      <vt:lpstr>Cultural</vt:lpstr>
      <vt:lpstr>Political</vt:lpstr>
      <vt:lpstr>Environmental</vt:lpstr>
      <vt:lpstr>Factors promoting globalisation</vt:lpstr>
      <vt:lpstr>Two views</vt:lpstr>
      <vt:lpstr>Slide 16</vt:lpstr>
      <vt:lpstr>Global shift</vt:lpstr>
      <vt:lpstr>Global shift</vt:lpstr>
      <vt:lpstr>Outcomes of globalisation and global shift </vt:lpstr>
      <vt:lpstr>Less regulation of companies</vt:lpstr>
      <vt:lpstr>Privatisation</vt:lpstr>
      <vt:lpstr>Deregulation of financial markets</vt:lpstr>
      <vt:lpstr>Falling returns on primary products</vt:lpstr>
      <vt:lpstr>“The global casino”</vt:lpstr>
      <vt:lpstr>Environmental consequences</vt:lpstr>
      <vt:lpstr>Cultural consequences</vt:lpstr>
      <vt:lpstr>Geopolitical consequences</vt:lpstr>
      <vt:lpstr>3 types of large companies</vt:lpstr>
      <vt:lpstr>Trends</vt:lpstr>
    </vt:vector>
  </TitlesOfParts>
  <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Globalisation and global shift</dc:title>
  <dc:creator>Christine Evensen</dc:creator>
  <cp:lastModifiedBy>Christine Evensen</cp:lastModifiedBy>
  <cp:revision>31</cp:revision>
  <dcterms:created xsi:type="dcterms:W3CDTF">2009-01-25T12:16:51Z</dcterms:created>
  <dcterms:modified xsi:type="dcterms:W3CDTF">2009-01-25T14:31:18Z</dcterms:modified>
</cp:coreProperties>
</file>