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65" r:id="rId5"/>
    <p:sldId id="258" r:id="rId6"/>
    <p:sldId id="266" r:id="rId7"/>
    <p:sldId id="262" r:id="rId8"/>
    <p:sldId id="263" r:id="rId9"/>
    <p:sldId id="267" r:id="rId10"/>
    <p:sldId id="268" r:id="rId11"/>
    <p:sldId id="269" r:id="rId12"/>
    <p:sldId id="270" r:id="rId13"/>
    <p:sldId id="271" r:id="rId14"/>
    <p:sldId id="272" r:id="rId15"/>
    <p:sldId id="285" r:id="rId16"/>
    <p:sldId id="273" r:id="rId17"/>
    <p:sldId id="274" r:id="rId18"/>
    <p:sldId id="286" r:id="rId19"/>
    <p:sldId id="287" r:id="rId20"/>
    <p:sldId id="288" r:id="rId21"/>
    <p:sldId id="289" r:id="rId22"/>
    <p:sldId id="290" r:id="rId23"/>
    <p:sldId id="277" r:id="rId24"/>
    <p:sldId id="278" r:id="rId25"/>
    <p:sldId id="275" r:id="rId26"/>
    <p:sldId id="276" r:id="rId27"/>
    <p:sldId id="292" r:id="rId28"/>
    <p:sldId id="260" r:id="rId29"/>
    <p:sldId id="293" r:id="rId30"/>
    <p:sldId id="264" r:id="rId31"/>
    <p:sldId id="281" r:id="rId32"/>
    <p:sldId id="279" r:id="rId33"/>
    <p:sldId id="280" r:id="rId34"/>
    <p:sldId id="282" r:id="rId35"/>
    <p:sldId id="283" r:id="rId36"/>
    <p:sldId id="284"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EEBB"/>
    <a:srgbClr val="FF9900"/>
    <a:srgbClr val="FF0000"/>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AD34D70-457D-4B5F-9E46-73ACBE295304}" type="datetimeFigureOut">
              <a:rPr lang="en-US" smtClean="0"/>
              <a:pPr/>
              <a:t>2/7/2010</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B404089A-994E-4807-A995-E3BF656036DF}"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D34D70-457D-4B5F-9E46-73ACBE295304}" type="datetimeFigureOut">
              <a:rPr lang="en-US" smtClean="0"/>
              <a:pPr/>
              <a:t>2/7/2010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04089A-994E-4807-A995-E3BF656036D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D34D70-457D-4B5F-9E46-73ACBE295304}" type="datetimeFigureOut">
              <a:rPr lang="en-US" smtClean="0"/>
              <a:pPr/>
              <a:t>2/7/2010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04089A-994E-4807-A995-E3BF656036D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D34D70-457D-4B5F-9E46-73ACBE295304}" type="datetimeFigureOut">
              <a:rPr lang="en-US" smtClean="0"/>
              <a:pPr/>
              <a:t>2/7/2010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04089A-994E-4807-A995-E3BF656036D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AD34D70-457D-4B5F-9E46-73ACBE295304}" type="datetimeFigureOut">
              <a:rPr lang="en-US" smtClean="0"/>
              <a:pPr/>
              <a:t>2/7/2010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04089A-994E-4807-A995-E3BF656036DF}"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AD34D70-457D-4B5F-9E46-73ACBE295304}" type="datetimeFigureOut">
              <a:rPr lang="en-US" smtClean="0"/>
              <a:pPr/>
              <a:t>2/7/2010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04089A-994E-4807-A995-E3BF656036D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AD34D70-457D-4B5F-9E46-73ACBE295304}" type="datetimeFigureOut">
              <a:rPr lang="en-US" smtClean="0"/>
              <a:pPr/>
              <a:t>2/7/2010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404089A-994E-4807-A995-E3BF656036DF}"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AD34D70-457D-4B5F-9E46-73ACBE295304}" type="datetimeFigureOut">
              <a:rPr lang="en-US" smtClean="0"/>
              <a:pPr/>
              <a:t>2/7/2010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404089A-994E-4807-A995-E3BF656036D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D34D70-457D-4B5F-9E46-73ACBE295304}" type="datetimeFigureOut">
              <a:rPr lang="en-US" smtClean="0"/>
              <a:pPr/>
              <a:t>2/7/2010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404089A-994E-4807-A995-E3BF656036D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AD34D70-457D-4B5F-9E46-73ACBE295304}" type="datetimeFigureOut">
              <a:rPr lang="en-US" smtClean="0"/>
              <a:pPr/>
              <a:t>2/7/2010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04089A-994E-4807-A995-E3BF656036DF}"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AD34D70-457D-4B5F-9E46-73ACBE295304}" type="datetimeFigureOut">
              <a:rPr lang="en-US" smtClean="0"/>
              <a:pPr/>
              <a:t>2/7/2010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B404089A-994E-4807-A995-E3BF656036DF}"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AD34D70-457D-4B5F-9E46-73ACBE295304}" type="datetimeFigureOut">
              <a:rPr lang="en-US" smtClean="0"/>
              <a:pPr/>
              <a:t>2/7/2010</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404089A-994E-4807-A995-E3BF656036DF}"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image" Target="../media/image16.gi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hyperlink" Target="http://blip.tv/file/get/Adtastic2001-TourismIntroduction849.wmv"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hyperlink" Target="http://www.slideshare.net/GeoBlogs/butlers-model-simplified" TargetMode="Externa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hyperlink" Target="http://www.slideshare.net/geographyalltheway/ib-geography-globalization-tourism-resort-life-cycle-model" TargetMode="Externa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GB" sz="4400" dirty="0" smtClean="0">
                <a:solidFill>
                  <a:schemeClr val="tx1"/>
                </a:solidFill>
              </a:rPr>
              <a:t>Leisure at the International Scale </a:t>
            </a:r>
            <a:r>
              <a:rPr lang="en-GB" dirty="0" smtClean="0">
                <a:solidFill>
                  <a:schemeClr val="tx1"/>
                </a:solidFill>
              </a:rPr>
              <a:t> </a:t>
            </a:r>
            <a:r>
              <a:rPr lang="en-GB" dirty="0" smtClean="0"/>
              <a:t>Tourism</a:t>
            </a:r>
            <a:endParaRPr lang="en-GB" dirty="0"/>
          </a:p>
        </p:txBody>
      </p:sp>
      <p:sp>
        <p:nvSpPr>
          <p:cNvPr id="3" name="Subtitle 2"/>
          <p:cNvSpPr>
            <a:spLocks noGrp="1"/>
          </p:cNvSpPr>
          <p:nvPr>
            <p:ph type="subTitle" idx="1"/>
          </p:nvPr>
        </p:nvSpPr>
        <p:spPr/>
        <p:txBody>
          <a:bodyPr/>
          <a:lstStyle/>
          <a:p>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Resort</a:t>
            </a:r>
            <a:endParaRPr lang="en-GB" dirty="0"/>
          </a:p>
        </p:txBody>
      </p:sp>
      <p:sp>
        <p:nvSpPr>
          <p:cNvPr id="3" name="Subtitle 2"/>
          <p:cNvSpPr>
            <a:spLocks noGrp="1"/>
          </p:cNvSpPr>
          <p:nvPr>
            <p:ph type="subTitle" idx="1"/>
          </p:nvPr>
        </p:nvSpPr>
        <p:spPr>
          <a:xfrm>
            <a:off x="500034" y="3643314"/>
            <a:ext cx="7854696" cy="1752600"/>
          </a:xfrm>
        </p:spPr>
        <p:txBody>
          <a:bodyPr/>
          <a:lstStyle/>
          <a:p>
            <a:r>
              <a:rPr lang="en-GB" dirty="0" smtClean="0">
                <a:latin typeface="+mj-lt"/>
              </a:rPr>
              <a:t>- A settlement where the primary function is tourism</a:t>
            </a:r>
            <a:r>
              <a:rPr lang="en-GB" dirty="0" smtClean="0"/>
              <a:t>.</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4"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Sport</a:t>
            </a:r>
            <a:endParaRPr lang="en-GB" dirty="0"/>
          </a:p>
        </p:txBody>
      </p:sp>
      <p:sp>
        <p:nvSpPr>
          <p:cNvPr id="3" name="Subtitle 2"/>
          <p:cNvSpPr>
            <a:spLocks noGrp="1"/>
          </p:cNvSpPr>
          <p:nvPr>
            <p:ph type="subTitle" idx="1"/>
          </p:nvPr>
        </p:nvSpPr>
        <p:spPr>
          <a:xfrm>
            <a:off x="500034" y="3714752"/>
            <a:ext cx="7854696" cy="1752600"/>
          </a:xfrm>
        </p:spPr>
        <p:txBody>
          <a:bodyPr>
            <a:normAutofit/>
          </a:bodyPr>
          <a:lstStyle/>
          <a:p>
            <a:r>
              <a:rPr lang="en-GB" dirty="0" smtClean="0">
                <a:latin typeface="+mj-lt"/>
              </a:rPr>
              <a:t>- A physical activity involving events and competitions at the national and international scale with professional participants.</a:t>
            </a:r>
            <a:endParaRPr lang="en-GB"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grpId="0" nodeType="clickEffect">
                                  <p:stCondLst>
                                    <p:cond delay="0"/>
                                  </p:stCondLst>
                                  <p:iterate type="lt">
                                    <p:tmPct val="10000"/>
                                  </p:iterate>
                                  <p:childTnLst>
                                    <p:set>
                                      <p:cBhvr>
                                        <p:cTn id="12" dur="1" fill="hold">
                                          <p:stCondLst>
                                            <p:cond delay="0"/>
                                          </p:stCondLst>
                                        </p:cTn>
                                        <p:tgtEl>
                                          <p:spTgt spid="2"/>
                                        </p:tgtEl>
                                        <p:attrNameLst>
                                          <p:attrName>style.visibility</p:attrName>
                                        </p:attrNameLst>
                                      </p:cBhvr>
                                      <p:to>
                                        <p:strVal val="visible"/>
                                      </p:to>
                                    </p:set>
                                    <p:animEffect transition="in" filter="fade">
                                      <p:cBhvr>
                                        <p:cTn id="13" dur="2000"/>
                                        <p:tgtEl>
                                          <p:spTgt spid="2"/>
                                        </p:tgtEl>
                                      </p:cBhvr>
                                    </p:animEffect>
                                    <p:anim calcmode="lin" valueType="num">
                                      <p:cBhvr>
                                        <p:cTn id="14" dur="2000" fill="hold"/>
                                        <p:tgtEl>
                                          <p:spTgt spid="2"/>
                                        </p:tgtEl>
                                        <p:attrNameLst>
                                          <p:attrName>ppt_w</p:attrName>
                                        </p:attrNameLst>
                                      </p:cBhvr>
                                      <p:tavLst>
                                        <p:tav tm="0" fmla="#ppt_w*sin(2.5*pi*$)">
                                          <p:val>
                                            <p:fltVal val="0"/>
                                          </p:val>
                                        </p:tav>
                                        <p:tav tm="100000">
                                          <p:val>
                                            <p:fltVal val="1"/>
                                          </p:val>
                                        </p:tav>
                                      </p:tavLst>
                                    </p:anim>
                                    <p:anim calcmode="lin" valueType="num">
                                      <p:cBhvr>
                                        <p:cTn id="15"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Tourism</a:t>
            </a:r>
            <a:endParaRPr lang="en-GB" dirty="0"/>
          </a:p>
        </p:txBody>
      </p:sp>
      <p:sp>
        <p:nvSpPr>
          <p:cNvPr id="3" name="Subtitle 2"/>
          <p:cNvSpPr>
            <a:spLocks noGrp="1"/>
          </p:cNvSpPr>
          <p:nvPr>
            <p:ph type="subTitle" idx="1"/>
          </p:nvPr>
        </p:nvSpPr>
        <p:spPr>
          <a:xfrm>
            <a:off x="500034" y="3714752"/>
            <a:ext cx="7854696" cy="1752600"/>
          </a:xfrm>
        </p:spPr>
        <p:txBody>
          <a:bodyPr/>
          <a:lstStyle/>
          <a:p>
            <a:r>
              <a:rPr lang="en-GB" dirty="0" smtClean="0">
                <a:latin typeface="+mj-lt"/>
              </a:rPr>
              <a:t>- Travel away from home for at least a one night for the purpose of leisure. </a:t>
            </a:r>
            <a:endParaRPr lang="en-GB"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iterate type="lt">
                                    <p:tmPct val="5000"/>
                                  </p:iterate>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fltVal val="0"/>
                                          </p:val>
                                        </p:tav>
                                        <p:tav tm="100000">
                                          <p:val>
                                            <p:strVal val="#ppt_w"/>
                                          </p:val>
                                        </p:tav>
                                      </p:tavLst>
                                    </p:anim>
                                    <p:anim calcmode="lin" valueType="num">
                                      <p:cBhvr>
                                        <p:cTn id="13" dur="1000" fill="hold"/>
                                        <p:tgtEl>
                                          <p:spTgt spid="2"/>
                                        </p:tgtEl>
                                        <p:attrNameLst>
                                          <p:attrName>ppt_h</p:attrName>
                                        </p:attrNameLst>
                                      </p:cBhvr>
                                      <p:tavLst>
                                        <p:tav tm="0">
                                          <p:val>
                                            <p:fltVal val="0"/>
                                          </p:val>
                                        </p:tav>
                                        <p:tav tm="100000">
                                          <p:val>
                                            <p:strVal val="#ppt_h"/>
                                          </p:val>
                                        </p:tav>
                                      </p:tavLst>
                                    </p:anim>
                                    <p:anim calcmode="lin" valueType="num">
                                      <p:cBhvr>
                                        <p:cTn id="14" dur="1000" fill="hold"/>
                                        <p:tgtEl>
                                          <p:spTgt spid="2"/>
                                        </p:tgtEl>
                                        <p:attrNameLst>
                                          <p:attrName>style.rotation</p:attrName>
                                        </p:attrNameLst>
                                      </p:cBhvr>
                                      <p:tavLst>
                                        <p:tav tm="0">
                                          <p:val>
                                            <p:fltVal val="90"/>
                                          </p:val>
                                        </p:tav>
                                        <p:tav tm="100000">
                                          <p:val>
                                            <p:fltVal val="0"/>
                                          </p:val>
                                        </p:tav>
                                      </p:tavLst>
                                    </p:anim>
                                    <p:animEffect transition="in" filter="fade">
                                      <p:cBhvr>
                                        <p:cTn id="15"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Subdivisions of tourism:</a:t>
            </a: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785794"/>
            <a:ext cx="7851648" cy="1828800"/>
          </a:xfrm>
        </p:spPr>
        <p:txBody>
          <a:bodyPr/>
          <a:lstStyle/>
          <a:p>
            <a:r>
              <a:rPr lang="en-GB" dirty="0" smtClean="0"/>
              <a:t>Ecotourism</a:t>
            </a:r>
            <a:endParaRPr lang="en-GB" dirty="0"/>
          </a:p>
        </p:txBody>
      </p:sp>
      <p:sp>
        <p:nvSpPr>
          <p:cNvPr id="3" name="Subtitle 2"/>
          <p:cNvSpPr>
            <a:spLocks noGrp="1"/>
          </p:cNvSpPr>
          <p:nvPr>
            <p:ph type="subTitle" idx="1"/>
          </p:nvPr>
        </p:nvSpPr>
        <p:spPr>
          <a:xfrm>
            <a:off x="428596" y="2857496"/>
            <a:ext cx="7854696" cy="3786214"/>
          </a:xfrm>
        </p:spPr>
        <p:txBody>
          <a:bodyPr>
            <a:normAutofit/>
          </a:bodyPr>
          <a:lstStyle/>
          <a:p>
            <a:pPr>
              <a:buFontTx/>
              <a:buChar char="-"/>
            </a:pPr>
            <a:r>
              <a:rPr lang="en-GB" dirty="0" smtClean="0">
                <a:latin typeface="+mj-lt"/>
              </a:rPr>
              <a:t>Tourism focusing on the </a:t>
            </a:r>
          </a:p>
          <a:p>
            <a:pPr>
              <a:buFontTx/>
              <a:buChar char="-"/>
            </a:pPr>
            <a:r>
              <a:rPr lang="en-GB" dirty="0" smtClean="0">
                <a:solidFill>
                  <a:srgbClr val="2AEEBB"/>
                </a:solidFill>
                <a:latin typeface="+mj-lt"/>
              </a:rPr>
              <a:t>natural environment </a:t>
            </a:r>
          </a:p>
          <a:p>
            <a:pPr>
              <a:buFontTx/>
              <a:buChar char="-"/>
            </a:pPr>
            <a:r>
              <a:rPr lang="en-GB" dirty="0" smtClean="0">
                <a:latin typeface="+mj-lt"/>
              </a:rPr>
              <a:t>and </a:t>
            </a:r>
          </a:p>
          <a:p>
            <a:pPr>
              <a:buFontTx/>
              <a:buChar char="-"/>
            </a:pPr>
            <a:r>
              <a:rPr lang="en-GB" dirty="0" smtClean="0">
                <a:latin typeface="+mj-lt"/>
              </a:rPr>
              <a:t>local communities. </a:t>
            </a:r>
            <a:endParaRPr lang="en-GB" dirty="0">
              <a:latin typeface="+mj-lt"/>
            </a:endParaRPr>
          </a:p>
        </p:txBody>
      </p:sp>
      <p:pic>
        <p:nvPicPr>
          <p:cNvPr id="34818" name="Picture 2" descr="http://go.startsiden.no/go/e/content_results;siteId=230;afu=bilder.abcsok.noa47index.html%3Fy%3D25%26page%3D4%26q%3Decotourism%26x%3D36%26offset%3D/http:/www.greentracks.com/images/GirlwithSloth.JPG"/>
          <p:cNvPicPr>
            <a:picLocks noChangeAspect="1" noChangeArrowheads="1"/>
          </p:cNvPicPr>
          <p:nvPr/>
        </p:nvPicPr>
        <p:blipFill>
          <a:blip r:embed="rId2"/>
          <a:srcRect/>
          <a:stretch>
            <a:fillRect/>
          </a:stretch>
        </p:blipFill>
        <p:spPr bwMode="auto">
          <a:xfrm>
            <a:off x="2857488" y="3643314"/>
            <a:ext cx="1914525" cy="23812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
                                        <p:tgtEl>
                                          <p:spTgt spid="3">
                                            <p:txEl>
                                              <p:pRg st="1" end="1"/>
                                            </p:txEl>
                                          </p:spTgt>
                                        </p:tgtEl>
                                      </p:cBhvr>
                                    </p:animEffect>
                                    <p:anim calcmode="lin" valueType="num">
                                      <p:cBhvr>
                                        <p:cTn id="17"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
                                        <p:tgtEl>
                                          <p:spTgt spid="3">
                                            <p:txEl>
                                              <p:pRg st="2" end="2"/>
                                            </p:txEl>
                                          </p:spTgt>
                                        </p:tgtEl>
                                      </p:cBhvr>
                                    </p:animEffect>
                                    <p:anim calcmode="lin" valueType="num">
                                      <p:cBhvr>
                                        <p:cTn id="26"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
                                        <p:tgtEl>
                                          <p:spTgt spid="3">
                                            <p:txEl>
                                              <p:pRg st="3" end="3"/>
                                            </p:txEl>
                                          </p:spTgt>
                                        </p:tgtEl>
                                      </p:cBhvr>
                                    </p:animEffect>
                                    <p:anim calcmode="lin" valueType="num">
                                      <p:cBhvr>
                                        <p:cTn id="35" dur="4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4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7" presetClass="entr" presetSubtype="0"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fade">
                                      <p:cBhvr>
                                        <p:cTn id="43" dur="1000"/>
                                        <p:tgtEl>
                                          <p:spTgt spid="2"/>
                                        </p:tgtEl>
                                      </p:cBhvr>
                                    </p:animEffect>
                                    <p:anim calcmode="lin" valueType="num">
                                      <p:cBhvr>
                                        <p:cTn id="44" dur="1000" fill="hold"/>
                                        <p:tgtEl>
                                          <p:spTgt spid="2"/>
                                        </p:tgtEl>
                                        <p:attrNameLst>
                                          <p:attrName>ppt_x</p:attrName>
                                        </p:attrNameLst>
                                      </p:cBhvr>
                                      <p:tavLst>
                                        <p:tav tm="0">
                                          <p:val>
                                            <p:strVal val="#ppt_x"/>
                                          </p:val>
                                        </p:tav>
                                        <p:tav tm="100000">
                                          <p:val>
                                            <p:strVal val="#ppt_x"/>
                                          </p:val>
                                        </p:tav>
                                      </p:tavLst>
                                    </p:anim>
                                    <p:anim calcmode="lin" valueType="num">
                                      <p:cBhvr>
                                        <p:cTn id="4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descr="the other coast eco tourism"/>
          <p:cNvPicPr>
            <a:picLocks noChangeAspect="1" noChangeArrowheads="1"/>
          </p:cNvPicPr>
          <p:nvPr/>
        </p:nvPicPr>
        <p:blipFill>
          <a:blip r:embed="rId2"/>
          <a:srcRect/>
          <a:stretch>
            <a:fillRect/>
          </a:stretch>
        </p:blipFill>
        <p:spPr bwMode="auto">
          <a:xfrm>
            <a:off x="2500328" y="1142984"/>
            <a:ext cx="4286250" cy="5181601"/>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Heritage tourism</a:t>
            </a:r>
            <a:endParaRPr lang="en-GB" dirty="0"/>
          </a:p>
        </p:txBody>
      </p:sp>
      <p:sp>
        <p:nvSpPr>
          <p:cNvPr id="3" name="Subtitle 2"/>
          <p:cNvSpPr>
            <a:spLocks noGrp="1"/>
          </p:cNvSpPr>
          <p:nvPr>
            <p:ph type="subTitle" idx="1"/>
          </p:nvPr>
        </p:nvSpPr>
        <p:spPr>
          <a:xfrm>
            <a:off x="571472" y="3929066"/>
            <a:ext cx="7854696" cy="1752600"/>
          </a:xfrm>
        </p:spPr>
        <p:txBody>
          <a:bodyPr/>
          <a:lstStyle/>
          <a:p>
            <a:r>
              <a:rPr lang="en-GB" dirty="0" smtClean="0">
                <a:latin typeface="+mj-lt"/>
              </a:rPr>
              <a:t>- Tourism based on a historic legacy (landscape feature, historic building or event) as its major attraction. </a:t>
            </a:r>
            <a:endParaRPr lang="en-GB"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2"/>
                                        </p:tgtEl>
                                        <p:attrNameLst>
                                          <p:attrName>style.visibility</p:attrName>
                                        </p:attrNameLst>
                                      </p:cBhvr>
                                      <p:to>
                                        <p:strVal val="visible"/>
                                      </p:to>
                                    </p:set>
                                    <p:anim calcmode="discrete" valueType="clr">
                                      <p:cBhvr override="childStyle">
                                        <p:cTn id="14"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2"/>
                                        </p:tgtEl>
                                        <p:attrNameLst>
                                          <p:attrName>fillcolor</p:attrName>
                                        </p:attrNameLst>
                                      </p:cBhvr>
                                      <p:tavLst>
                                        <p:tav tm="0">
                                          <p:val>
                                            <p:clrVal>
                                              <a:schemeClr val="accent2"/>
                                            </p:clrVal>
                                          </p:val>
                                        </p:tav>
                                        <p:tav tm="50000">
                                          <p:val>
                                            <p:clrVal>
                                              <a:schemeClr val="hlink"/>
                                            </p:clrVal>
                                          </p:val>
                                        </p:tav>
                                      </p:tavLst>
                                    </p:anim>
                                    <p:set>
                                      <p:cBhvr>
                                        <p:cTn id="16" dur="80"/>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Sustainable </a:t>
            </a:r>
            <a:br>
              <a:rPr lang="en-GB" dirty="0" smtClean="0"/>
            </a:br>
            <a:r>
              <a:rPr lang="en-GB" dirty="0" smtClean="0"/>
              <a:t>tourism</a:t>
            </a:r>
            <a:endParaRPr lang="en-GB" dirty="0"/>
          </a:p>
        </p:txBody>
      </p:sp>
      <p:sp>
        <p:nvSpPr>
          <p:cNvPr id="3" name="Subtitle 2"/>
          <p:cNvSpPr>
            <a:spLocks noGrp="1"/>
          </p:cNvSpPr>
          <p:nvPr>
            <p:ph type="subTitle" idx="1"/>
          </p:nvPr>
        </p:nvSpPr>
        <p:spPr>
          <a:xfrm>
            <a:off x="571472" y="3357562"/>
            <a:ext cx="7854696" cy="1752600"/>
          </a:xfrm>
        </p:spPr>
        <p:txBody>
          <a:bodyPr>
            <a:normAutofit/>
          </a:bodyPr>
          <a:lstStyle/>
          <a:p>
            <a:r>
              <a:rPr lang="en-GB" dirty="0" smtClean="0">
                <a:latin typeface="+mj-lt"/>
              </a:rPr>
              <a:t>- Tourism that conserves primary tourist resources and supports the livelihoods and culture of local people. </a:t>
            </a:r>
            <a:endParaRPr lang="en-GB" dirty="0">
              <a:latin typeface="+mj-lt"/>
            </a:endParaRPr>
          </a:p>
        </p:txBody>
      </p:sp>
      <p:pic>
        <p:nvPicPr>
          <p:cNvPr id="32770" name="Picture 2" descr="http://go.startsiden.no/go/e/content_results;siteId=230;afu=bilder.abcsok.noa47index.html%3Fy%3D11%26page%3D2%26q%3Dsustainable+tourism%26x%3D20%26offset%3D/http:/paulboakye.net/pics/saint_lucia.jpg"/>
          <p:cNvPicPr>
            <a:picLocks noChangeAspect="1" noChangeArrowheads="1"/>
          </p:cNvPicPr>
          <p:nvPr/>
        </p:nvPicPr>
        <p:blipFill>
          <a:blip r:embed="rId2"/>
          <a:srcRect/>
          <a:stretch>
            <a:fillRect/>
          </a:stretch>
        </p:blipFill>
        <p:spPr bwMode="auto">
          <a:xfrm>
            <a:off x="857224" y="808388"/>
            <a:ext cx="3794120" cy="2549174"/>
          </a:xfrm>
          <a:prstGeom prst="rect">
            <a:avLst/>
          </a:prstGeom>
          <a:noFill/>
        </p:spPr>
      </p:pic>
      <p:pic>
        <p:nvPicPr>
          <p:cNvPr id="32772" name="Picture 4" descr="http://go.startsiden.no/go/e/content_results;siteId=230;afu=bilder.abcsok.noa47index.html%3Fy%3D11%26page%3D1%26q%3Dsustainable+tourism%26x%3D20%26offset%3D/http:/www.healthabitravels.com/images/main_sustainable-tourism_01.jpg"/>
          <p:cNvPicPr>
            <a:picLocks noChangeAspect="1" noChangeArrowheads="1"/>
          </p:cNvPicPr>
          <p:nvPr/>
        </p:nvPicPr>
        <p:blipFill>
          <a:blip r:embed="rId3"/>
          <a:srcRect/>
          <a:stretch>
            <a:fillRect/>
          </a:stretch>
        </p:blipFill>
        <p:spPr bwMode="auto">
          <a:xfrm>
            <a:off x="6215074" y="4394842"/>
            <a:ext cx="2071702" cy="232030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3"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32770"/>
                                        </p:tgtEl>
                                        <p:attrNameLst>
                                          <p:attrName>style.visibility</p:attrName>
                                        </p:attrNameLst>
                                      </p:cBhvr>
                                      <p:to>
                                        <p:strVal val="visible"/>
                                      </p:to>
                                    </p:set>
                                    <p:animEffect transition="in" filter="fade">
                                      <p:cBhvr>
                                        <p:cTn id="16" dur="100"/>
                                        <p:tgtEl>
                                          <p:spTgt spid="32770"/>
                                        </p:tgtEl>
                                      </p:cBhvr>
                                    </p:animEffect>
                                    <p:anim calcmode="lin" valueType="num">
                                      <p:cBhvr>
                                        <p:cTn id="17" dur="400" fill="hold"/>
                                        <p:tgtEl>
                                          <p:spTgt spid="32770"/>
                                        </p:tgtEl>
                                        <p:attrNameLst>
                                          <p:attrName>ppt_x</p:attrName>
                                        </p:attrNameLst>
                                      </p:cBhvr>
                                      <p:tavLst>
                                        <p:tav tm="0">
                                          <p:val>
                                            <p:strVal val="#ppt_x"/>
                                          </p:val>
                                        </p:tav>
                                        <p:tav tm="100000">
                                          <p:val>
                                            <p:strVal val="#ppt_x"/>
                                          </p:val>
                                        </p:tav>
                                      </p:tavLst>
                                    </p:anim>
                                    <p:anim calcmode="lin" valueType="num">
                                      <p:cBhvr>
                                        <p:cTn id="18" dur="400" fill="hold"/>
                                        <p:tgtEl>
                                          <p:spTgt spid="32770"/>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277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277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9" presetClass="entr" presetSubtype="0" decel="100000" fill="hold" nodeType="clickEffect">
                                  <p:stCondLst>
                                    <p:cond delay="0"/>
                                  </p:stCondLst>
                                  <p:childTnLst>
                                    <p:set>
                                      <p:cBhvr>
                                        <p:cTn id="24" dur="1" fill="hold">
                                          <p:stCondLst>
                                            <p:cond delay="0"/>
                                          </p:stCondLst>
                                        </p:cTn>
                                        <p:tgtEl>
                                          <p:spTgt spid="32772"/>
                                        </p:tgtEl>
                                        <p:attrNameLst>
                                          <p:attrName>style.visibility</p:attrName>
                                        </p:attrNameLst>
                                      </p:cBhvr>
                                      <p:to>
                                        <p:strVal val="visible"/>
                                      </p:to>
                                    </p:set>
                                    <p:anim calcmode="lin" valueType="num">
                                      <p:cBhvr>
                                        <p:cTn id="25" dur="500" fill="hold"/>
                                        <p:tgtEl>
                                          <p:spTgt spid="32772"/>
                                        </p:tgtEl>
                                        <p:attrNameLst>
                                          <p:attrName>ppt_w</p:attrName>
                                        </p:attrNameLst>
                                      </p:cBhvr>
                                      <p:tavLst>
                                        <p:tav tm="0">
                                          <p:val>
                                            <p:fltVal val="0"/>
                                          </p:val>
                                        </p:tav>
                                        <p:tav tm="100000">
                                          <p:val>
                                            <p:strVal val="#ppt_w"/>
                                          </p:val>
                                        </p:tav>
                                      </p:tavLst>
                                    </p:anim>
                                    <p:anim calcmode="lin" valueType="num">
                                      <p:cBhvr>
                                        <p:cTn id="26" dur="500" fill="hold"/>
                                        <p:tgtEl>
                                          <p:spTgt spid="32772"/>
                                        </p:tgtEl>
                                        <p:attrNameLst>
                                          <p:attrName>ppt_h</p:attrName>
                                        </p:attrNameLst>
                                      </p:cBhvr>
                                      <p:tavLst>
                                        <p:tav tm="0">
                                          <p:val>
                                            <p:fltVal val="0"/>
                                          </p:val>
                                        </p:tav>
                                        <p:tav tm="100000">
                                          <p:val>
                                            <p:strVal val="#ppt_h"/>
                                          </p:val>
                                        </p:tav>
                                      </p:tavLst>
                                    </p:anim>
                                    <p:anim calcmode="lin" valueType="num">
                                      <p:cBhvr>
                                        <p:cTn id="27" dur="500" fill="hold"/>
                                        <p:tgtEl>
                                          <p:spTgt spid="32772"/>
                                        </p:tgtEl>
                                        <p:attrNameLst>
                                          <p:attrName>style.rotation</p:attrName>
                                        </p:attrNameLst>
                                      </p:cBhvr>
                                      <p:tavLst>
                                        <p:tav tm="0">
                                          <p:val>
                                            <p:fltVal val="360"/>
                                          </p:val>
                                        </p:tav>
                                        <p:tav tm="100000">
                                          <p:val>
                                            <p:fltVal val="0"/>
                                          </p:val>
                                        </p:tav>
                                      </p:tavLst>
                                    </p:anim>
                                    <p:animEffect transition="in" filter="fade">
                                      <p:cBhvr>
                                        <p:cTn id="28" dur="500"/>
                                        <p:tgtEl>
                                          <p:spTgt spid="32772"/>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4"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wheel(4)">
                                      <p:cBhvr>
                                        <p:cTn id="3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2" descr="tourism cartoons, tourism cartoon, tourism picture, tourism pictures, tourism image, tourism images, tourism illustration, tourism illustrations "/>
          <p:cNvPicPr>
            <a:picLocks noChangeAspect="1" noChangeArrowheads="1"/>
          </p:cNvPicPr>
          <p:nvPr/>
        </p:nvPicPr>
        <p:blipFill>
          <a:blip r:embed="rId2"/>
          <a:srcRect/>
          <a:stretch>
            <a:fillRect/>
          </a:stretch>
        </p:blipFill>
        <p:spPr bwMode="auto">
          <a:xfrm>
            <a:off x="2643174" y="2000240"/>
            <a:ext cx="3571875" cy="38100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2" descr="tourist cartoons, tourist cartoon, tourist picture, tourist pictures, tourist image, tourist images, tourist illustration, tourist illustrations "/>
          <p:cNvPicPr>
            <a:picLocks noChangeAspect="1" noChangeArrowheads="1"/>
          </p:cNvPicPr>
          <p:nvPr/>
        </p:nvPicPr>
        <p:blipFill>
          <a:blip r:embed="rId2"/>
          <a:srcRect/>
          <a:stretch>
            <a:fillRect/>
          </a:stretch>
        </p:blipFill>
        <p:spPr bwMode="auto">
          <a:xfrm>
            <a:off x="2786050" y="1714488"/>
            <a:ext cx="3571875" cy="3810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go.startsiden.no/go/e/content_results;siteId=230;afu=bilder.abcsok.noa47index.html%3Fq%3Dtourism%26x%3D29%26y%3D15/http:/www.thenewstoday.info/yearbook/images/tourism.jpg"/>
          <p:cNvPicPr>
            <a:picLocks noChangeAspect="1" noChangeArrowheads="1"/>
          </p:cNvPicPr>
          <p:nvPr/>
        </p:nvPicPr>
        <p:blipFill>
          <a:blip r:embed="rId2"/>
          <a:srcRect/>
          <a:stretch>
            <a:fillRect/>
          </a:stretch>
        </p:blipFill>
        <p:spPr bwMode="auto">
          <a:xfrm>
            <a:off x="285720" y="-24"/>
            <a:ext cx="5449530" cy="6858024"/>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2" descr="tourist cartoons, tourist cartoon, tourist picture, tourist pictures, tourist image, tourist images, tourist illustration, tourist illustrations "/>
          <p:cNvPicPr>
            <a:picLocks noChangeAspect="1" noChangeArrowheads="1"/>
          </p:cNvPicPr>
          <p:nvPr/>
        </p:nvPicPr>
        <p:blipFill>
          <a:blip r:embed="rId2"/>
          <a:srcRect/>
          <a:stretch>
            <a:fillRect/>
          </a:stretch>
        </p:blipFill>
        <p:spPr bwMode="auto">
          <a:xfrm>
            <a:off x="2357422" y="1857364"/>
            <a:ext cx="3810000" cy="2847976"/>
          </a:xfrm>
          <a:prstGeom prst="rect">
            <a:avLst/>
          </a:prstGeom>
          <a:noFill/>
        </p:spPr>
      </p:pic>
      <p:sp>
        <p:nvSpPr>
          <p:cNvPr id="3" name="Rectangle 2"/>
          <p:cNvSpPr/>
          <p:nvPr/>
        </p:nvSpPr>
        <p:spPr>
          <a:xfrm>
            <a:off x="2143108" y="5072074"/>
            <a:ext cx="4572000" cy="646331"/>
          </a:xfrm>
          <a:prstGeom prst="rect">
            <a:avLst/>
          </a:prstGeom>
        </p:spPr>
        <p:txBody>
          <a:bodyPr>
            <a:spAutoFit/>
          </a:bodyPr>
          <a:lstStyle/>
          <a:p>
            <a:r>
              <a:rPr lang="en-US" dirty="0" smtClean="0"/>
              <a:t>On this site will be located the sleepy little fishing village of </a:t>
            </a:r>
            <a:r>
              <a:rPr lang="en-US" dirty="0" err="1" smtClean="0"/>
              <a:t>Puerta</a:t>
            </a:r>
            <a:r>
              <a:rPr lang="en-US" dirty="0" smtClean="0"/>
              <a:t> Alba.</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2" descr="tourist cartoons, tourist cartoon, tourist picture, tourist pictures, tourist image, tourist images, tourist illustration, tourist illustrations "/>
          <p:cNvPicPr>
            <a:picLocks noChangeAspect="1" noChangeArrowheads="1"/>
          </p:cNvPicPr>
          <p:nvPr/>
        </p:nvPicPr>
        <p:blipFill>
          <a:blip r:embed="rId2"/>
          <a:srcRect/>
          <a:stretch>
            <a:fillRect/>
          </a:stretch>
        </p:blipFill>
        <p:spPr bwMode="auto">
          <a:xfrm>
            <a:off x="2714612" y="1500174"/>
            <a:ext cx="3810000" cy="3238501"/>
          </a:xfrm>
          <a:prstGeom prst="rect">
            <a:avLst/>
          </a:prstGeom>
          <a:noFill/>
        </p:spPr>
      </p:pic>
      <p:sp>
        <p:nvSpPr>
          <p:cNvPr id="3" name="Rectangle 2"/>
          <p:cNvSpPr/>
          <p:nvPr/>
        </p:nvSpPr>
        <p:spPr>
          <a:xfrm>
            <a:off x="2928926" y="5072074"/>
            <a:ext cx="808235" cy="369332"/>
          </a:xfrm>
          <a:prstGeom prst="rect">
            <a:avLst/>
          </a:prstGeom>
        </p:spPr>
        <p:txBody>
          <a:bodyPr wrap="none">
            <a:spAutoFit/>
          </a:bodyPr>
          <a:lstStyle/>
          <a:p>
            <a:r>
              <a:rPr lang="en-GB" dirty="0" smtClean="0"/>
              <a:t>Safari.</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2" descr="tourist cartoons, tourist cartoon, tourist picture, tourist pictures, tourist image, tourist images, tourist illustration, tourist illustrations "/>
          <p:cNvPicPr>
            <a:picLocks noChangeAspect="1" noChangeArrowheads="1"/>
          </p:cNvPicPr>
          <p:nvPr/>
        </p:nvPicPr>
        <p:blipFill>
          <a:blip r:embed="rId2"/>
          <a:srcRect/>
          <a:stretch>
            <a:fillRect/>
          </a:stretch>
        </p:blipFill>
        <p:spPr bwMode="auto">
          <a:xfrm>
            <a:off x="3143240" y="1500174"/>
            <a:ext cx="2924175" cy="3810000"/>
          </a:xfrm>
          <a:prstGeom prst="rect">
            <a:avLst/>
          </a:prstGeom>
          <a:noFill/>
        </p:spPr>
      </p:pic>
      <p:sp>
        <p:nvSpPr>
          <p:cNvPr id="3" name="Rectangle 2"/>
          <p:cNvSpPr/>
          <p:nvPr/>
        </p:nvSpPr>
        <p:spPr>
          <a:xfrm>
            <a:off x="3214678" y="5786454"/>
            <a:ext cx="1500475" cy="369332"/>
          </a:xfrm>
          <a:prstGeom prst="rect">
            <a:avLst/>
          </a:prstGeom>
        </p:spPr>
        <p:txBody>
          <a:bodyPr wrap="none">
            <a:spAutoFit/>
          </a:bodyPr>
          <a:lstStyle/>
          <a:p>
            <a:r>
              <a:rPr lang="en-GB" dirty="0" smtClean="0"/>
              <a:t>Nude tourist.</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http://go.startsiden.no/go/e/content_results;siteId=230;afu=bilder.abcsok.noa47index.html%3Fq%3Dsustainable+tourism%26x%3D20%26y%3D11/http:/www.telta.de/te1801/fh/morwenna/Images/sustainable.gif"/>
          <p:cNvPicPr>
            <a:picLocks noChangeAspect="1" noChangeArrowheads="1"/>
          </p:cNvPicPr>
          <p:nvPr/>
        </p:nvPicPr>
        <p:blipFill>
          <a:blip r:embed="rId2"/>
          <a:srcRect/>
          <a:stretch>
            <a:fillRect/>
          </a:stretch>
        </p:blipFill>
        <p:spPr bwMode="auto">
          <a:xfrm>
            <a:off x="1857356" y="1928802"/>
            <a:ext cx="5715000" cy="2857500"/>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descr="http://go.startsiden.no/go/e/content_results;siteId=230;afu=bilder.abcsok.noa47index.html%3Fy%3D12%26page%3D5%26q%3Dsustainable+tourism%26x%3D16%26offset%3D/http:/www.rainforest-alliance.org/tourism/images/diagram.jpg"/>
          <p:cNvPicPr>
            <a:picLocks noChangeAspect="1" noChangeArrowheads="1"/>
          </p:cNvPicPr>
          <p:nvPr/>
        </p:nvPicPr>
        <p:blipFill>
          <a:blip r:embed="rId2"/>
          <a:srcRect/>
          <a:stretch>
            <a:fillRect/>
          </a:stretch>
        </p:blipFill>
        <p:spPr bwMode="auto">
          <a:xfrm>
            <a:off x="3071802" y="2500306"/>
            <a:ext cx="2724150" cy="205740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1785926"/>
            <a:ext cx="7851648" cy="1828800"/>
          </a:xfrm>
        </p:spPr>
        <p:txBody>
          <a:bodyPr/>
          <a:lstStyle/>
          <a:p>
            <a:r>
              <a:rPr lang="en-GB" dirty="0" smtClean="0"/>
              <a:t>Mass tourism</a:t>
            </a:r>
            <a:endParaRPr lang="en-GB" dirty="0"/>
          </a:p>
        </p:txBody>
      </p:sp>
      <p:sp>
        <p:nvSpPr>
          <p:cNvPr id="3" name="Subtitle 2"/>
          <p:cNvSpPr>
            <a:spLocks noGrp="1"/>
          </p:cNvSpPr>
          <p:nvPr>
            <p:ph type="subTitle" idx="1"/>
          </p:nvPr>
        </p:nvSpPr>
        <p:spPr>
          <a:xfrm>
            <a:off x="571472" y="4429132"/>
            <a:ext cx="7854696" cy="1752600"/>
          </a:xfrm>
        </p:spPr>
        <p:txBody>
          <a:bodyPr>
            <a:normAutofit/>
          </a:bodyPr>
          <a:lstStyle/>
          <a:p>
            <a:r>
              <a:rPr lang="en-GB" dirty="0" smtClean="0">
                <a:latin typeface="+mj-lt"/>
              </a:rPr>
              <a:t>- an organized form of large-scale tourism, in which travel, accommodation and meals are booked and paid for in advance. </a:t>
            </a:r>
            <a:endParaRPr lang="en-GB" dirty="0">
              <a:latin typeface="+mj-lt"/>
            </a:endParaRPr>
          </a:p>
        </p:txBody>
      </p:sp>
      <p:pic>
        <p:nvPicPr>
          <p:cNvPr id="31746" name="Picture 2" descr="http://go.startsiden.no/go/e/content_results;siteId=230;afu=bilder.abcsok.noa47index.html%3Fq%3Dtourists+cartoons%26x%3D23%26y%3D20/http:/www.thesequitur.com/images/stories/Cartoons/200707_July/20070709_marlettea_tourists.jpg"/>
          <p:cNvPicPr>
            <a:picLocks noChangeAspect="1" noChangeArrowheads="1"/>
          </p:cNvPicPr>
          <p:nvPr/>
        </p:nvPicPr>
        <p:blipFill>
          <a:blip r:embed="rId2"/>
          <a:srcRect/>
          <a:stretch>
            <a:fillRect/>
          </a:stretch>
        </p:blipFill>
        <p:spPr bwMode="auto">
          <a:xfrm>
            <a:off x="214282" y="1123956"/>
            <a:ext cx="4095750" cy="31623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nodeType="clickEffect">
                                  <p:stCondLst>
                                    <p:cond delay="0"/>
                                  </p:stCondLst>
                                  <p:childTnLst>
                                    <p:set>
                                      <p:cBhvr>
                                        <p:cTn id="18" dur="1" fill="hold">
                                          <p:stCondLst>
                                            <p:cond delay="0"/>
                                          </p:stCondLst>
                                        </p:cTn>
                                        <p:tgtEl>
                                          <p:spTgt spid="31746"/>
                                        </p:tgtEl>
                                        <p:attrNameLst>
                                          <p:attrName>style.visibility</p:attrName>
                                        </p:attrNameLst>
                                      </p:cBhvr>
                                      <p:to>
                                        <p:strVal val="visible"/>
                                      </p:to>
                                    </p:set>
                                    <p:animEffect transition="in" filter="strips(downLeft)">
                                      <p:cBhvr>
                                        <p:cTn id="19" dur="500"/>
                                        <p:tgtEl>
                                          <p:spTgt spid="31746"/>
                                        </p:tgtEl>
                                      </p:cBhvr>
                                    </p:animEffect>
                                  </p:childTnLst>
                                </p:cTn>
                              </p:par>
                            </p:childTnLst>
                          </p:cTn>
                        </p:par>
                      </p:childTnLst>
                    </p:cTn>
                  </p:par>
                  <p:par>
                    <p:cTn id="20" fill="hold">
                      <p:stCondLst>
                        <p:cond delay="indefinite"/>
                      </p:stCondLst>
                      <p:childTnLst>
                        <p:par>
                          <p:cTn id="21" fill="hold">
                            <p:stCondLst>
                              <p:cond delay="0"/>
                            </p:stCondLst>
                            <p:childTnLst>
                              <p:par>
                                <p:cTn id="22" presetID="56" presetClass="entr" presetSubtype="0" fill="hold" grpId="0" nodeType="clickEffect">
                                  <p:stCondLst>
                                    <p:cond delay="0"/>
                                  </p:stCondLst>
                                  <p:iterate type="lt">
                                    <p:tmPct val="10000"/>
                                  </p:iterate>
                                  <p:childTnLst>
                                    <p:set>
                                      <p:cBhvr>
                                        <p:cTn id="23" dur="1" fill="hold">
                                          <p:stCondLst>
                                            <p:cond delay="0"/>
                                          </p:stCondLst>
                                        </p:cTn>
                                        <p:tgtEl>
                                          <p:spTgt spid="2"/>
                                        </p:tgtEl>
                                        <p:attrNameLst>
                                          <p:attrName>style.visibility</p:attrName>
                                        </p:attrNameLst>
                                      </p:cBhvr>
                                      <p:to>
                                        <p:strVal val="visible"/>
                                      </p:to>
                                    </p:set>
                                    <p:anim by="(-#ppt_w*2)" calcmode="lin" valueType="num">
                                      <p:cBhvr rctx="PPT">
                                        <p:cTn id="24" dur="500" autoRev="1" fill="hold">
                                          <p:stCondLst>
                                            <p:cond delay="0"/>
                                          </p:stCondLst>
                                        </p:cTn>
                                        <p:tgtEl>
                                          <p:spTgt spid="2"/>
                                        </p:tgtEl>
                                        <p:attrNameLst>
                                          <p:attrName>ppt_w</p:attrName>
                                        </p:attrNameLst>
                                      </p:cBhvr>
                                    </p:anim>
                                    <p:anim by="(#ppt_w*0.50)" calcmode="lin" valueType="num">
                                      <p:cBhvr>
                                        <p:cTn id="25" dur="500" decel="50000" autoRev="1" fill="hold">
                                          <p:stCondLst>
                                            <p:cond delay="0"/>
                                          </p:stCondLst>
                                        </p:cTn>
                                        <p:tgtEl>
                                          <p:spTgt spid="2"/>
                                        </p:tgtEl>
                                        <p:attrNameLst>
                                          <p:attrName>ppt_x</p:attrName>
                                        </p:attrNameLst>
                                      </p:cBhvr>
                                    </p:anim>
                                    <p:anim from="(-#ppt_h/2)" to="(#ppt_y)" calcmode="lin" valueType="num">
                                      <p:cBhvr>
                                        <p:cTn id="26" dur="1000" fill="hold">
                                          <p:stCondLst>
                                            <p:cond delay="0"/>
                                          </p:stCondLst>
                                        </p:cTn>
                                        <p:tgtEl>
                                          <p:spTgt spid="2"/>
                                        </p:tgtEl>
                                        <p:attrNameLst>
                                          <p:attrName>ppt_y</p:attrName>
                                        </p:attrNameLst>
                                      </p:cBhvr>
                                    </p:anim>
                                    <p:animRot by="21600000">
                                      <p:cBhvr>
                                        <p:cTn id="27" dur="100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1071546"/>
            <a:ext cx="7851648" cy="1828800"/>
          </a:xfrm>
        </p:spPr>
        <p:txBody>
          <a:bodyPr>
            <a:normAutofit/>
          </a:bodyPr>
          <a:lstStyle/>
          <a:p>
            <a:r>
              <a:rPr lang="en-GB" sz="6600" dirty="0" smtClean="0"/>
              <a:t>Leakage</a:t>
            </a:r>
            <a:endParaRPr lang="en-GB" sz="6600" dirty="0"/>
          </a:p>
        </p:txBody>
      </p:sp>
      <p:sp>
        <p:nvSpPr>
          <p:cNvPr id="3" name="Subtitle 2"/>
          <p:cNvSpPr>
            <a:spLocks noGrp="1"/>
          </p:cNvSpPr>
          <p:nvPr>
            <p:ph type="subTitle" idx="1"/>
          </p:nvPr>
        </p:nvSpPr>
        <p:spPr>
          <a:xfrm>
            <a:off x="500034" y="3071810"/>
            <a:ext cx="7854696" cy="1752600"/>
          </a:xfrm>
        </p:spPr>
        <p:txBody>
          <a:bodyPr>
            <a:normAutofit/>
          </a:bodyPr>
          <a:lstStyle/>
          <a:p>
            <a:r>
              <a:rPr lang="en-GB" dirty="0" smtClean="0">
                <a:latin typeface="+mj-lt"/>
              </a:rPr>
              <a:t>- refers to the money that “escapes” from a tourist destination and makes its way to other countries via airline companies, hotel companies, MNCs, food importers etc. </a:t>
            </a:r>
            <a:endParaRPr lang="en-GB" dirty="0">
              <a:latin typeface="+mj-lt"/>
            </a:endParaRPr>
          </a:p>
        </p:txBody>
      </p:sp>
      <p:pic>
        <p:nvPicPr>
          <p:cNvPr id="30722" name="Picture 2" descr="http://go.startsiden.no/go/e/content_results;siteId=230;afu=bilder.abcsok.noa47index.html%3Fy%3D26%26page%3D5%26q%3Dleakage%26x%3D22%26offset%3D/http:/www.youthxchange.net/pictures/b155_l.gif"/>
          <p:cNvPicPr>
            <a:picLocks noChangeAspect="1" noChangeArrowheads="1"/>
          </p:cNvPicPr>
          <p:nvPr/>
        </p:nvPicPr>
        <p:blipFill>
          <a:blip r:embed="rId2"/>
          <a:srcRect/>
          <a:stretch>
            <a:fillRect/>
          </a:stretch>
        </p:blipFill>
        <p:spPr bwMode="auto">
          <a:xfrm>
            <a:off x="1643042" y="1000108"/>
            <a:ext cx="3381375" cy="1952625"/>
          </a:xfrm>
          <a:prstGeom prst="rect">
            <a:avLst/>
          </a:prstGeom>
          <a:noFill/>
        </p:spPr>
      </p:pic>
      <p:pic>
        <p:nvPicPr>
          <p:cNvPr id="30724" name="Picture 4" descr="http://go.startsiden.no/go/e/content_results;siteId=230;afu=bilder.abcsok.noa47index.html%3Fy%3D26%26page%3D1%26q%3Dleakage%26x%3D22%26offset%3D/http:/www.marketingwithmiles.com/post-images/leakage.gif"/>
          <p:cNvPicPr>
            <a:picLocks noChangeAspect="1" noChangeArrowheads="1"/>
          </p:cNvPicPr>
          <p:nvPr/>
        </p:nvPicPr>
        <p:blipFill>
          <a:blip r:embed="rId3"/>
          <a:srcRect/>
          <a:stretch>
            <a:fillRect/>
          </a:stretch>
        </p:blipFill>
        <p:spPr bwMode="auto">
          <a:xfrm>
            <a:off x="4214810" y="4429132"/>
            <a:ext cx="1857375" cy="18573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childTnLst>
                                    <p:set>
                                      <p:cBhvr>
                                        <p:cTn id="13" dur="1" fill="hold">
                                          <p:stCondLst>
                                            <p:cond delay="0"/>
                                          </p:stCondLst>
                                        </p:cTn>
                                        <p:tgtEl>
                                          <p:spTgt spid="30722"/>
                                        </p:tgtEl>
                                        <p:attrNameLst>
                                          <p:attrName>style.visibility</p:attrName>
                                        </p:attrNameLst>
                                      </p:cBhvr>
                                      <p:to>
                                        <p:strVal val="visible"/>
                                      </p:to>
                                    </p:set>
                                    <p:animScale>
                                      <p:cBhvr>
                                        <p:cTn id="14" dur="1000" decel="50000" fill="hold">
                                          <p:stCondLst>
                                            <p:cond delay="0"/>
                                          </p:stCondLst>
                                        </p:cTn>
                                        <p:tgtEl>
                                          <p:spTgt spid="3072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0722"/>
                                        </p:tgtEl>
                                        <p:attrNameLst>
                                          <p:attrName>ppt_x</p:attrName>
                                          <p:attrName>ppt_y</p:attrName>
                                        </p:attrNameLst>
                                      </p:cBhvr>
                                    </p:animMotion>
                                    <p:animEffect transition="in" filter="fade">
                                      <p:cBhvr>
                                        <p:cTn id="16" dur="1000"/>
                                        <p:tgtEl>
                                          <p:spTgt spid="30722"/>
                                        </p:tgtEl>
                                      </p:cBhvr>
                                    </p:animEffect>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nodeType="clickEffect">
                                  <p:stCondLst>
                                    <p:cond delay="0"/>
                                  </p:stCondLst>
                                  <p:childTnLst>
                                    <p:set>
                                      <p:cBhvr>
                                        <p:cTn id="20" dur="1" fill="hold">
                                          <p:stCondLst>
                                            <p:cond delay="0"/>
                                          </p:stCondLst>
                                        </p:cTn>
                                        <p:tgtEl>
                                          <p:spTgt spid="30724"/>
                                        </p:tgtEl>
                                        <p:attrNameLst>
                                          <p:attrName>style.visibility</p:attrName>
                                        </p:attrNameLst>
                                      </p:cBhvr>
                                      <p:to>
                                        <p:strVal val="visible"/>
                                      </p:to>
                                    </p:set>
                                    <p:anim calcmode="lin" valueType="num">
                                      <p:cBhvr>
                                        <p:cTn id="21" dur="500" fill="hold"/>
                                        <p:tgtEl>
                                          <p:spTgt spid="30724"/>
                                        </p:tgtEl>
                                        <p:attrNameLst>
                                          <p:attrName>ppt_w</p:attrName>
                                        </p:attrNameLst>
                                      </p:cBhvr>
                                      <p:tavLst>
                                        <p:tav tm="0">
                                          <p:val>
                                            <p:fltVal val="0"/>
                                          </p:val>
                                        </p:tav>
                                        <p:tav tm="100000">
                                          <p:val>
                                            <p:strVal val="#ppt_w"/>
                                          </p:val>
                                        </p:tav>
                                      </p:tavLst>
                                    </p:anim>
                                    <p:anim calcmode="lin" valueType="num">
                                      <p:cBhvr>
                                        <p:cTn id="22" dur="500" fill="hold"/>
                                        <p:tgtEl>
                                          <p:spTgt spid="30724"/>
                                        </p:tgtEl>
                                        <p:attrNameLst>
                                          <p:attrName>ppt_h</p:attrName>
                                        </p:attrNameLst>
                                      </p:cBhvr>
                                      <p:tavLst>
                                        <p:tav tm="0">
                                          <p:val>
                                            <p:fltVal val="0"/>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49" presetClass="entr" presetSubtype="0" decel="10000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p:cTn id="27" dur="500" fill="hold"/>
                                        <p:tgtEl>
                                          <p:spTgt spid="2"/>
                                        </p:tgtEl>
                                        <p:attrNameLst>
                                          <p:attrName>ppt_w</p:attrName>
                                        </p:attrNameLst>
                                      </p:cBhvr>
                                      <p:tavLst>
                                        <p:tav tm="0">
                                          <p:val>
                                            <p:fltVal val="0"/>
                                          </p:val>
                                        </p:tav>
                                        <p:tav tm="100000">
                                          <p:val>
                                            <p:strVal val="#ppt_w"/>
                                          </p:val>
                                        </p:tav>
                                      </p:tavLst>
                                    </p:anim>
                                    <p:anim calcmode="lin" valueType="num">
                                      <p:cBhvr>
                                        <p:cTn id="28" dur="500" fill="hold"/>
                                        <p:tgtEl>
                                          <p:spTgt spid="2"/>
                                        </p:tgtEl>
                                        <p:attrNameLst>
                                          <p:attrName>ppt_h</p:attrName>
                                        </p:attrNameLst>
                                      </p:cBhvr>
                                      <p:tavLst>
                                        <p:tav tm="0">
                                          <p:val>
                                            <p:fltVal val="0"/>
                                          </p:val>
                                        </p:tav>
                                        <p:tav tm="100000">
                                          <p:val>
                                            <p:strVal val="#ppt_h"/>
                                          </p:val>
                                        </p:tav>
                                      </p:tavLst>
                                    </p:anim>
                                    <p:anim calcmode="lin" valueType="num">
                                      <p:cBhvr>
                                        <p:cTn id="29" dur="500" fill="hold"/>
                                        <p:tgtEl>
                                          <p:spTgt spid="2"/>
                                        </p:tgtEl>
                                        <p:attrNameLst>
                                          <p:attrName>style.rotation</p:attrName>
                                        </p:attrNameLst>
                                      </p:cBhvr>
                                      <p:tavLst>
                                        <p:tav tm="0">
                                          <p:val>
                                            <p:fltVal val="360"/>
                                          </p:val>
                                        </p:tav>
                                        <p:tav tm="100000">
                                          <p:val>
                                            <p:fltVal val="0"/>
                                          </p:val>
                                        </p:tav>
                                      </p:tavLst>
                                    </p:anim>
                                    <p:animEffect transition="in" filter="fade">
                                      <p:cBhvr>
                                        <p:cTn id="3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1285860"/>
            <a:ext cx="7772400" cy="1362456"/>
          </a:xfrm>
        </p:spPr>
        <p:txBody>
          <a:bodyPr/>
          <a:lstStyle/>
          <a:p>
            <a:pPr algn="ctr"/>
            <a:r>
              <a:rPr lang="en-GB" dirty="0" smtClean="0"/>
              <a:t>Rapid growth of tourism since 1950</a:t>
            </a:r>
            <a:endParaRPr lang="en-GB" dirty="0"/>
          </a:p>
        </p:txBody>
      </p:sp>
      <p:sp>
        <p:nvSpPr>
          <p:cNvPr id="3" name="Text Placeholder 2"/>
          <p:cNvSpPr>
            <a:spLocks noGrp="1"/>
          </p:cNvSpPr>
          <p:nvPr>
            <p:ph type="body" idx="1"/>
          </p:nvPr>
        </p:nvSpPr>
        <p:spPr>
          <a:xfrm>
            <a:off x="530352" y="2704664"/>
            <a:ext cx="7772400" cy="3367542"/>
          </a:xfrm>
        </p:spPr>
        <p:txBody>
          <a:bodyPr>
            <a:normAutofit fontScale="55000" lnSpcReduction="20000"/>
          </a:bodyPr>
          <a:lstStyle/>
          <a:p>
            <a:r>
              <a:rPr lang="en-GB" sz="5600" dirty="0" smtClean="0"/>
              <a:t>mobility</a:t>
            </a:r>
            <a:r>
              <a:rPr lang="en-GB" dirty="0" smtClean="0"/>
              <a:t>                 </a:t>
            </a:r>
          </a:p>
          <a:p>
            <a:r>
              <a:rPr lang="en-GB" dirty="0" smtClean="0">
                <a:solidFill>
                  <a:srgbClr val="FF3399"/>
                </a:solidFill>
              </a:rPr>
              <a:t>                                    </a:t>
            </a:r>
            <a:r>
              <a:rPr lang="en-GB" sz="4600" dirty="0" smtClean="0">
                <a:solidFill>
                  <a:srgbClr val="FF3399"/>
                </a:solidFill>
              </a:rPr>
              <a:t> affluence                 </a:t>
            </a:r>
          </a:p>
          <a:p>
            <a:r>
              <a:rPr lang="en-GB" dirty="0" smtClean="0"/>
              <a:t>                                                                                                                                                                        </a:t>
            </a:r>
            <a:r>
              <a:rPr lang="en-GB" sz="2500" dirty="0" smtClean="0">
                <a:solidFill>
                  <a:srgbClr val="FF0000"/>
                </a:solidFill>
              </a:rPr>
              <a:t>advertising</a:t>
            </a:r>
            <a:r>
              <a:rPr lang="en-GB" sz="2500" dirty="0" smtClean="0"/>
              <a:t> </a:t>
            </a:r>
            <a:r>
              <a:rPr lang="en-GB" dirty="0" smtClean="0"/>
              <a:t>                </a:t>
            </a:r>
          </a:p>
          <a:p>
            <a:endParaRPr lang="en-GB" dirty="0" smtClean="0"/>
          </a:p>
          <a:p>
            <a:r>
              <a:rPr lang="en-GB" dirty="0" smtClean="0">
                <a:solidFill>
                  <a:srgbClr val="FF9900"/>
                </a:solidFill>
              </a:rPr>
              <a:t>                       </a:t>
            </a:r>
            <a:r>
              <a:rPr lang="en-GB" sz="3000" dirty="0" smtClean="0">
                <a:solidFill>
                  <a:srgbClr val="FF9900"/>
                </a:solidFill>
              </a:rPr>
              <a:t>media coverage of exotic tourist destinations</a:t>
            </a:r>
          </a:p>
          <a:p>
            <a:endParaRPr lang="en-GB" dirty="0" smtClean="0"/>
          </a:p>
          <a:p>
            <a:r>
              <a:rPr lang="en-GB" sz="4600" dirty="0" smtClean="0">
                <a:solidFill>
                  <a:srgbClr val="FFFF00"/>
                </a:solidFill>
              </a:rPr>
              <a:t>mass tourism by TNCs                        </a:t>
            </a:r>
          </a:p>
          <a:p>
            <a:r>
              <a:rPr lang="en-GB" dirty="0" smtClean="0"/>
              <a:t>                                       </a:t>
            </a:r>
          </a:p>
          <a:p>
            <a:r>
              <a:rPr lang="en-GB" sz="2900" dirty="0" smtClean="0"/>
              <a:t>                                                                          </a:t>
            </a:r>
            <a:r>
              <a:rPr lang="en-GB" sz="4400" dirty="0" smtClean="0"/>
              <a:t>reduction in cost</a:t>
            </a:r>
          </a:p>
          <a:p>
            <a:pPr algn="ctr"/>
            <a:endParaRPr lang="en-GB" dirty="0" smtClean="0"/>
          </a:p>
          <a:p>
            <a:pPr algn="ctr"/>
            <a:r>
              <a:rPr lang="en-GB" sz="4500" dirty="0" smtClean="0">
                <a:solidFill>
                  <a:schemeClr val="bg1"/>
                </a:solidFill>
              </a:rPr>
              <a:t>improvements to facilities and infrastructure for tourists</a:t>
            </a:r>
            <a:endParaRPr lang="en-GB" sz="45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
                                        <p:tgtEl>
                                          <p:spTgt spid="3">
                                            <p:txEl>
                                              <p:pRg st="1" end="1"/>
                                            </p:txEl>
                                          </p:spTgt>
                                        </p:tgtEl>
                                      </p:cBhvr>
                                    </p:animEffect>
                                    <p:anim calcmode="lin" valueType="num">
                                      <p:cBhvr>
                                        <p:cTn id="8"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9" presetClass="entr" presetSubtype="0" decel="10000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8"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9" presetClass="entr" presetSubtype="0" decel="10000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6"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strips(downLeft)">
                                      <p:cBhvr>
                                        <p:cTn id="32" dur="5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wheel(4)">
                                      <p:cBhvr>
                                        <p:cTn id="37" dur="2000"/>
                                        <p:tgtEl>
                                          <p:spTgt spid="3">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5"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43"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44"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45"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46"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47"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48"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49" dur="1000" decel="50000">
                                          <p:stCondLst>
                                            <p:cond delay="0"/>
                                          </p:stCondLst>
                                        </p:cTn>
                                        <p:tgtEl>
                                          <p:spTgt spid="3">
                                            <p:txEl>
                                              <p:pRg st="6" end="6"/>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5" presetClass="entr" presetSubtype="0" fill="hold" nodeType="clickEffect">
                                  <p:stCondLst>
                                    <p:cond delay="0"/>
                                  </p:stCondLst>
                                  <p:iterate type="lt">
                                    <p:tmPct val="0"/>
                                  </p:iterate>
                                  <p:childTnLst>
                                    <p:set>
                                      <p:cBhvr>
                                        <p:cTn id="53" dur="1" fill="hold">
                                          <p:stCondLst>
                                            <p:cond delay="0"/>
                                          </p:stCondLst>
                                        </p:cTn>
                                        <p:tgtEl>
                                          <p:spTgt spid="3">
                                            <p:txEl>
                                              <p:pRg st="7" end="7"/>
                                            </p:txEl>
                                          </p:spTgt>
                                        </p:tgtEl>
                                        <p:attrNameLst>
                                          <p:attrName>style.visibility</p:attrName>
                                        </p:attrNameLst>
                                      </p:cBhvr>
                                      <p:to>
                                        <p:strVal val="visible"/>
                                      </p:to>
                                    </p:set>
                                    <p:anim calcmode="lin" valueType="num">
                                      <p:cBhvr>
                                        <p:cTn id="54"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55"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56"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57"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58"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59"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60"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61" dur="1000" decel="50000">
                                          <p:stCondLst>
                                            <p:cond delay="0"/>
                                          </p:stCondLst>
                                        </p:cTn>
                                        <p:tgtEl>
                                          <p:spTgt spid="3">
                                            <p:txEl>
                                              <p:pRg st="7" end="7"/>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5" presetClass="entr" presetSubtype="0" fill="hold" nodeType="clickEffect">
                                  <p:stCondLst>
                                    <p:cond delay="0"/>
                                  </p:stCondLst>
                                  <p:iterate type="lt">
                                    <p:tmPct val="0"/>
                                  </p:iterate>
                                  <p:childTnLst>
                                    <p:set>
                                      <p:cBhvr>
                                        <p:cTn id="65" dur="1" fill="hold">
                                          <p:stCondLst>
                                            <p:cond delay="0"/>
                                          </p:stCondLst>
                                        </p:cTn>
                                        <p:tgtEl>
                                          <p:spTgt spid="3">
                                            <p:txEl>
                                              <p:pRg st="8" end="8"/>
                                            </p:txEl>
                                          </p:spTgt>
                                        </p:tgtEl>
                                        <p:attrNameLst>
                                          <p:attrName>style.visibility</p:attrName>
                                        </p:attrNameLst>
                                      </p:cBhvr>
                                      <p:to>
                                        <p:strVal val="visible"/>
                                      </p:to>
                                    </p:set>
                                    <p:anim calcmode="lin" valueType="num">
                                      <p:cBhvr>
                                        <p:cTn id="66" dur="500" decel="50000" fill="hold">
                                          <p:stCondLst>
                                            <p:cond delay="0"/>
                                          </p:stCondLst>
                                        </p:cTn>
                                        <p:tgtEl>
                                          <p:spTgt spid="3">
                                            <p:txEl>
                                              <p:pRg st="8" end="8"/>
                                            </p:txEl>
                                          </p:spTgt>
                                        </p:tgtEl>
                                        <p:attrNameLst>
                                          <p:attrName>style.rotation</p:attrName>
                                        </p:attrNameLst>
                                      </p:cBhvr>
                                      <p:tavLst>
                                        <p:tav tm="0">
                                          <p:val>
                                            <p:fltVal val="-90"/>
                                          </p:val>
                                        </p:tav>
                                        <p:tav tm="100000">
                                          <p:val>
                                            <p:fltVal val="0"/>
                                          </p:val>
                                        </p:tav>
                                      </p:tavLst>
                                    </p:anim>
                                    <p:anim calcmode="lin" valueType="num">
                                      <p:cBhvr>
                                        <p:cTn id="67" dur="500" decel="50000" fill="hold">
                                          <p:stCondLst>
                                            <p:cond delay="0"/>
                                          </p:stCondLst>
                                        </p:cTn>
                                        <p:tgtEl>
                                          <p:spTgt spid="3">
                                            <p:txEl>
                                              <p:pRg st="8" end="8"/>
                                            </p:txEl>
                                          </p:spTgt>
                                        </p:tgtEl>
                                        <p:attrNameLst>
                                          <p:attrName>ppt_w</p:attrName>
                                        </p:attrNameLst>
                                      </p:cBhvr>
                                      <p:tavLst>
                                        <p:tav tm="0">
                                          <p:val>
                                            <p:strVal val="#ppt_w"/>
                                          </p:val>
                                        </p:tav>
                                        <p:tav tm="100000">
                                          <p:val>
                                            <p:strVal val="#ppt_w*.05"/>
                                          </p:val>
                                        </p:tav>
                                      </p:tavLst>
                                    </p:anim>
                                    <p:anim calcmode="lin" valueType="num">
                                      <p:cBhvr>
                                        <p:cTn id="68" dur="500" accel="50000" fill="hold">
                                          <p:stCondLst>
                                            <p:cond delay="500"/>
                                          </p:stCondLst>
                                        </p:cTn>
                                        <p:tgtEl>
                                          <p:spTgt spid="3">
                                            <p:txEl>
                                              <p:pRg st="8" end="8"/>
                                            </p:txEl>
                                          </p:spTgt>
                                        </p:tgtEl>
                                        <p:attrNameLst>
                                          <p:attrName>ppt_w</p:attrName>
                                        </p:attrNameLst>
                                      </p:cBhvr>
                                      <p:tavLst>
                                        <p:tav tm="0">
                                          <p:val>
                                            <p:strVal val="#ppt_w*.05"/>
                                          </p:val>
                                        </p:tav>
                                        <p:tav tm="100000">
                                          <p:val>
                                            <p:strVal val="#ppt_w"/>
                                          </p:val>
                                        </p:tav>
                                      </p:tavLst>
                                    </p:anim>
                                    <p:anim calcmode="lin" valueType="num">
                                      <p:cBhvr>
                                        <p:cTn id="69" dur="1000" fill="hold"/>
                                        <p:tgtEl>
                                          <p:spTgt spid="3">
                                            <p:txEl>
                                              <p:pRg st="8" end="8"/>
                                            </p:txEl>
                                          </p:spTgt>
                                        </p:tgtEl>
                                        <p:attrNameLst>
                                          <p:attrName>ppt_h</p:attrName>
                                        </p:attrNameLst>
                                      </p:cBhvr>
                                      <p:tavLst>
                                        <p:tav tm="0">
                                          <p:val>
                                            <p:strVal val="#ppt_h"/>
                                          </p:val>
                                        </p:tav>
                                        <p:tav tm="100000">
                                          <p:val>
                                            <p:strVal val="#ppt_h"/>
                                          </p:val>
                                        </p:tav>
                                      </p:tavLst>
                                    </p:anim>
                                    <p:anim calcmode="lin" valueType="num">
                                      <p:cBhvr>
                                        <p:cTn id="70" dur="500" decel="50000" fill="hold">
                                          <p:stCondLst>
                                            <p:cond delay="0"/>
                                          </p:stCondLst>
                                        </p:cTn>
                                        <p:tgtEl>
                                          <p:spTgt spid="3">
                                            <p:txEl>
                                              <p:pRg st="8" end="8"/>
                                            </p:txEl>
                                          </p:spTgt>
                                        </p:tgtEl>
                                        <p:attrNameLst>
                                          <p:attrName>ppt_x</p:attrName>
                                        </p:attrNameLst>
                                      </p:cBhvr>
                                      <p:tavLst>
                                        <p:tav tm="0">
                                          <p:val>
                                            <p:strVal val="#ppt_x+.4"/>
                                          </p:val>
                                        </p:tav>
                                        <p:tav tm="100000">
                                          <p:val>
                                            <p:strVal val="#ppt_x"/>
                                          </p:val>
                                        </p:tav>
                                      </p:tavLst>
                                    </p:anim>
                                    <p:anim calcmode="lin" valueType="num">
                                      <p:cBhvr>
                                        <p:cTn id="71" dur="500" decel="50000" fill="hold">
                                          <p:stCondLst>
                                            <p:cond delay="0"/>
                                          </p:stCondLst>
                                        </p:cTn>
                                        <p:tgtEl>
                                          <p:spTgt spid="3">
                                            <p:txEl>
                                              <p:pRg st="8" end="8"/>
                                            </p:txEl>
                                          </p:spTgt>
                                        </p:tgtEl>
                                        <p:attrNameLst>
                                          <p:attrName>ppt_y</p:attrName>
                                        </p:attrNameLst>
                                      </p:cBhvr>
                                      <p:tavLst>
                                        <p:tav tm="0">
                                          <p:val>
                                            <p:strVal val="#ppt_y-.2"/>
                                          </p:val>
                                        </p:tav>
                                        <p:tav tm="100000">
                                          <p:val>
                                            <p:strVal val="#ppt_y+.1"/>
                                          </p:val>
                                        </p:tav>
                                      </p:tavLst>
                                    </p:anim>
                                    <p:anim calcmode="lin" valueType="num">
                                      <p:cBhvr>
                                        <p:cTn id="72" dur="500" accel="50000" fill="hold">
                                          <p:stCondLst>
                                            <p:cond delay="500"/>
                                          </p:stCondLst>
                                        </p:cTn>
                                        <p:tgtEl>
                                          <p:spTgt spid="3">
                                            <p:txEl>
                                              <p:pRg st="8" end="8"/>
                                            </p:txEl>
                                          </p:spTgt>
                                        </p:tgtEl>
                                        <p:attrNameLst>
                                          <p:attrName>ppt_y</p:attrName>
                                        </p:attrNameLst>
                                      </p:cBhvr>
                                      <p:tavLst>
                                        <p:tav tm="0">
                                          <p:val>
                                            <p:strVal val="#ppt_y+.1"/>
                                          </p:val>
                                        </p:tav>
                                        <p:tav tm="100000">
                                          <p:val>
                                            <p:strVal val="#ppt_y"/>
                                          </p:val>
                                        </p:tav>
                                      </p:tavLst>
                                    </p:anim>
                                    <p:animEffect transition="in" filter="fade">
                                      <p:cBhvr>
                                        <p:cTn id="73" dur="1000" decel="50000">
                                          <p:stCondLst>
                                            <p:cond delay="0"/>
                                          </p:stCondLst>
                                        </p:cTn>
                                        <p:tgtEl>
                                          <p:spTgt spid="3">
                                            <p:txEl>
                                              <p:pRg st="8" end="8"/>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56" presetClass="entr" presetSubtype="0" fill="hold" nodeType="clickEffect">
                                  <p:stCondLst>
                                    <p:cond delay="0"/>
                                  </p:stCondLst>
                                  <p:iterate type="lt">
                                    <p:tmPct val="10000"/>
                                  </p:iterate>
                                  <p:childTnLst>
                                    <p:set>
                                      <p:cBhvr>
                                        <p:cTn id="77" dur="1" fill="hold">
                                          <p:stCondLst>
                                            <p:cond delay="0"/>
                                          </p:stCondLst>
                                        </p:cTn>
                                        <p:tgtEl>
                                          <p:spTgt spid="3">
                                            <p:txEl>
                                              <p:pRg st="7" end="7"/>
                                            </p:txEl>
                                          </p:spTgt>
                                        </p:tgtEl>
                                        <p:attrNameLst>
                                          <p:attrName>style.visibility</p:attrName>
                                        </p:attrNameLst>
                                      </p:cBhvr>
                                      <p:to>
                                        <p:strVal val="visible"/>
                                      </p:to>
                                    </p:set>
                                    <p:anim by="(-#ppt_w*2)" calcmode="lin" valueType="num">
                                      <p:cBhvr rctx="PPT">
                                        <p:cTn id="78" dur="500" autoRev="1" fill="hold">
                                          <p:stCondLst>
                                            <p:cond delay="0"/>
                                          </p:stCondLst>
                                        </p:cTn>
                                        <p:tgtEl>
                                          <p:spTgt spid="3">
                                            <p:txEl>
                                              <p:pRg st="7" end="7"/>
                                            </p:txEl>
                                          </p:spTgt>
                                        </p:tgtEl>
                                        <p:attrNameLst>
                                          <p:attrName>ppt_w</p:attrName>
                                        </p:attrNameLst>
                                      </p:cBhvr>
                                    </p:anim>
                                    <p:anim by="(#ppt_w*0.50)" calcmode="lin" valueType="num">
                                      <p:cBhvr>
                                        <p:cTn id="79" dur="500" decel="50000" autoRev="1" fill="hold">
                                          <p:stCondLst>
                                            <p:cond delay="0"/>
                                          </p:stCondLst>
                                        </p:cTn>
                                        <p:tgtEl>
                                          <p:spTgt spid="3">
                                            <p:txEl>
                                              <p:pRg st="7" end="7"/>
                                            </p:txEl>
                                          </p:spTgt>
                                        </p:tgtEl>
                                        <p:attrNameLst>
                                          <p:attrName>ppt_x</p:attrName>
                                        </p:attrNameLst>
                                      </p:cBhvr>
                                    </p:anim>
                                    <p:anim from="(-#ppt_h/2)" to="(#ppt_y)" calcmode="lin" valueType="num">
                                      <p:cBhvr>
                                        <p:cTn id="80" dur="1000" fill="hold">
                                          <p:stCondLst>
                                            <p:cond delay="0"/>
                                          </p:stCondLst>
                                        </p:cTn>
                                        <p:tgtEl>
                                          <p:spTgt spid="3">
                                            <p:txEl>
                                              <p:pRg st="7" end="7"/>
                                            </p:txEl>
                                          </p:spTgt>
                                        </p:tgtEl>
                                        <p:attrNameLst>
                                          <p:attrName>ppt_y</p:attrName>
                                        </p:attrNameLst>
                                      </p:cBhvr>
                                    </p:anim>
                                    <p:animRot by="21600000">
                                      <p:cBhvr>
                                        <p:cTn id="81" dur="1000" fill="hold">
                                          <p:stCondLst>
                                            <p:cond delay="0"/>
                                          </p:stCondLst>
                                        </p:cTn>
                                        <p:tgtEl>
                                          <p:spTgt spid="3">
                                            <p:txEl>
                                              <p:pRg st="7" end="7"/>
                                            </p:txEl>
                                          </p:spTgt>
                                        </p:tgtEl>
                                        <p:attrNameLst>
                                          <p:attrName>r</p:attrName>
                                        </p:attrNameLst>
                                      </p:cBhvr>
                                    </p:animRot>
                                  </p:childTnLst>
                                </p:cTn>
                              </p:par>
                            </p:childTnLst>
                          </p:cTn>
                        </p:par>
                      </p:childTnLst>
                    </p:cTn>
                  </p:par>
                  <p:par>
                    <p:cTn id="82" fill="hold">
                      <p:stCondLst>
                        <p:cond delay="indefinite"/>
                      </p:stCondLst>
                      <p:childTnLst>
                        <p:par>
                          <p:cTn id="83" fill="hold">
                            <p:stCondLst>
                              <p:cond delay="0"/>
                            </p:stCondLst>
                            <p:childTnLst>
                              <p:par>
                                <p:cTn id="84" presetID="56" presetClass="entr" presetSubtype="0" fill="hold" nodeType="clickEffect">
                                  <p:stCondLst>
                                    <p:cond delay="0"/>
                                  </p:stCondLst>
                                  <p:iterate type="lt">
                                    <p:tmPct val="10000"/>
                                  </p:iterate>
                                  <p:childTnLst>
                                    <p:set>
                                      <p:cBhvr>
                                        <p:cTn id="85" dur="1" fill="hold">
                                          <p:stCondLst>
                                            <p:cond delay="0"/>
                                          </p:stCondLst>
                                        </p:cTn>
                                        <p:tgtEl>
                                          <p:spTgt spid="3">
                                            <p:txEl>
                                              <p:pRg st="8" end="8"/>
                                            </p:txEl>
                                          </p:spTgt>
                                        </p:tgtEl>
                                        <p:attrNameLst>
                                          <p:attrName>style.visibility</p:attrName>
                                        </p:attrNameLst>
                                      </p:cBhvr>
                                      <p:to>
                                        <p:strVal val="visible"/>
                                      </p:to>
                                    </p:set>
                                    <p:anim by="(-#ppt_w*2)" calcmode="lin" valueType="num">
                                      <p:cBhvr rctx="PPT">
                                        <p:cTn id="86" dur="500" autoRev="1" fill="hold">
                                          <p:stCondLst>
                                            <p:cond delay="0"/>
                                          </p:stCondLst>
                                        </p:cTn>
                                        <p:tgtEl>
                                          <p:spTgt spid="3">
                                            <p:txEl>
                                              <p:pRg st="8" end="8"/>
                                            </p:txEl>
                                          </p:spTgt>
                                        </p:tgtEl>
                                        <p:attrNameLst>
                                          <p:attrName>ppt_w</p:attrName>
                                        </p:attrNameLst>
                                      </p:cBhvr>
                                    </p:anim>
                                    <p:anim by="(#ppt_w*0.50)" calcmode="lin" valueType="num">
                                      <p:cBhvr>
                                        <p:cTn id="87" dur="500" decel="50000" autoRev="1" fill="hold">
                                          <p:stCondLst>
                                            <p:cond delay="0"/>
                                          </p:stCondLst>
                                        </p:cTn>
                                        <p:tgtEl>
                                          <p:spTgt spid="3">
                                            <p:txEl>
                                              <p:pRg st="8" end="8"/>
                                            </p:txEl>
                                          </p:spTgt>
                                        </p:tgtEl>
                                        <p:attrNameLst>
                                          <p:attrName>ppt_x</p:attrName>
                                        </p:attrNameLst>
                                      </p:cBhvr>
                                    </p:anim>
                                    <p:anim from="(-#ppt_h/2)" to="(#ppt_y)" calcmode="lin" valueType="num">
                                      <p:cBhvr>
                                        <p:cTn id="88" dur="1000" fill="hold">
                                          <p:stCondLst>
                                            <p:cond delay="0"/>
                                          </p:stCondLst>
                                        </p:cTn>
                                        <p:tgtEl>
                                          <p:spTgt spid="3">
                                            <p:txEl>
                                              <p:pRg st="8" end="8"/>
                                            </p:txEl>
                                          </p:spTgt>
                                        </p:tgtEl>
                                        <p:attrNameLst>
                                          <p:attrName>ppt_y</p:attrName>
                                        </p:attrNameLst>
                                      </p:cBhvr>
                                    </p:anim>
                                    <p:animRot by="21600000">
                                      <p:cBhvr>
                                        <p:cTn id="89" dur="1000" fill="hold">
                                          <p:stCondLst>
                                            <p:cond delay="0"/>
                                          </p:stCondLst>
                                        </p:cTn>
                                        <p:tgtEl>
                                          <p:spTgt spid="3">
                                            <p:txEl>
                                              <p:pRg st="8" end="8"/>
                                            </p:txEl>
                                          </p:spTgt>
                                        </p:tgtEl>
                                        <p:attrNameLst>
                                          <p:attrName>r</p:attrName>
                                        </p:attrNameLst>
                                      </p:cBhvr>
                                    </p:animRot>
                                  </p:childTnLst>
                                </p:cTn>
                              </p:par>
                            </p:childTnLst>
                          </p:cTn>
                        </p:par>
                      </p:childTnLst>
                    </p:cTn>
                  </p:par>
                  <p:par>
                    <p:cTn id="90" fill="hold">
                      <p:stCondLst>
                        <p:cond delay="indefinite"/>
                      </p:stCondLst>
                      <p:childTnLst>
                        <p:par>
                          <p:cTn id="91" fill="hold">
                            <p:stCondLst>
                              <p:cond delay="0"/>
                            </p:stCondLst>
                            <p:childTnLst>
                              <p:par>
                                <p:cTn id="92" presetID="43" presetClass="entr" presetSubtype="0" fill="hold" nodeType="clickEffect">
                                  <p:stCondLst>
                                    <p:cond delay="0"/>
                                  </p:stCondLst>
                                  <p:childTnLst>
                                    <p:set>
                                      <p:cBhvr>
                                        <p:cTn id="93" dur="1" fill="hold">
                                          <p:stCondLst>
                                            <p:cond delay="0"/>
                                          </p:stCondLst>
                                        </p:cTn>
                                        <p:tgtEl>
                                          <p:spTgt spid="3">
                                            <p:txEl>
                                              <p:pRg st="10" end="10"/>
                                            </p:txEl>
                                          </p:spTgt>
                                        </p:tgtEl>
                                        <p:attrNameLst>
                                          <p:attrName>style.visibility</p:attrName>
                                        </p:attrNameLst>
                                      </p:cBhvr>
                                      <p:to>
                                        <p:strVal val="visible"/>
                                      </p:to>
                                    </p:set>
                                    <p:animEffect transition="in" filter="fade">
                                      <p:cBhvr>
                                        <p:cTn id="94" dur="100"/>
                                        <p:tgtEl>
                                          <p:spTgt spid="3">
                                            <p:txEl>
                                              <p:pRg st="10" end="10"/>
                                            </p:txEl>
                                          </p:spTgt>
                                        </p:tgtEl>
                                      </p:cBhvr>
                                    </p:animEffect>
                                    <p:anim calcmode="lin" valueType="num">
                                      <p:cBhvr>
                                        <p:cTn id="95" dur="4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96" dur="400" fill="hold"/>
                                        <p:tgtEl>
                                          <p:spTgt spid="3">
                                            <p:txEl>
                                              <p:pRg st="10" end="10"/>
                                            </p:txEl>
                                          </p:spTgt>
                                        </p:tgtEl>
                                        <p:attrNameLst>
                                          <p:attrName>ppt_y</p:attrName>
                                        </p:attrNameLst>
                                      </p:cBhvr>
                                      <p:tavLst>
                                        <p:tav tm="0">
                                          <p:val>
                                            <p:strVal val="#ppt_y+0.31"/>
                                          </p:val>
                                        </p:tav>
                                        <p:tav tm="100000">
                                          <p:val>
                                            <p:strVal val="#ppt_y+0.31"/>
                                          </p:val>
                                        </p:tav>
                                      </p:tavLst>
                                    </p:anim>
                                    <p:anim calcmode="lin" valueType="num">
                                      <p:cBhvr>
                                        <p:cTn id="97" dur="600" decel="50000" fill="hold">
                                          <p:stCondLst>
                                            <p:cond delay="400"/>
                                          </p:stCondLst>
                                        </p:cTn>
                                        <p:tgtEl>
                                          <p:spTgt spid="3">
                                            <p:txEl>
                                              <p:pRg st="10" end="1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98" dur="600" decel="50000" fill="hold">
                                          <p:stCondLst>
                                            <p:cond delay="400"/>
                                          </p:stCondLst>
                                        </p:cTn>
                                        <p:tgtEl>
                                          <p:spTgt spid="3">
                                            <p:txEl>
                                              <p:pRg st="10" end="1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43" presetClass="entr" presetSubtype="0" fill="hold" nodeType="clickEffect">
                                  <p:stCondLst>
                                    <p:cond delay="0"/>
                                  </p:stCondLst>
                                  <p:childTnLst>
                                    <p:set>
                                      <p:cBhvr>
                                        <p:cTn id="102" dur="1" fill="hold">
                                          <p:stCondLst>
                                            <p:cond delay="0"/>
                                          </p:stCondLst>
                                        </p:cTn>
                                        <p:tgtEl>
                                          <p:spTgt spid="3">
                                            <p:txEl>
                                              <p:pRg st="4" end="4"/>
                                            </p:txEl>
                                          </p:spTgt>
                                        </p:tgtEl>
                                        <p:attrNameLst>
                                          <p:attrName>style.visibility</p:attrName>
                                        </p:attrNameLst>
                                      </p:cBhvr>
                                      <p:to>
                                        <p:strVal val="visible"/>
                                      </p:to>
                                    </p:set>
                                    <p:animEffect transition="in" filter="fade">
                                      <p:cBhvr>
                                        <p:cTn id="103" dur="100"/>
                                        <p:tgtEl>
                                          <p:spTgt spid="3">
                                            <p:txEl>
                                              <p:pRg st="4" end="4"/>
                                            </p:txEl>
                                          </p:spTgt>
                                        </p:tgtEl>
                                      </p:cBhvr>
                                    </p:animEffect>
                                    <p:anim calcmode="lin" valueType="num">
                                      <p:cBhvr>
                                        <p:cTn id="104" dur="4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05" dur="400" fill="hold"/>
                                        <p:tgtEl>
                                          <p:spTgt spid="3">
                                            <p:txEl>
                                              <p:pRg st="4" end="4"/>
                                            </p:txEl>
                                          </p:spTgt>
                                        </p:tgtEl>
                                        <p:attrNameLst>
                                          <p:attrName>ppt_y</p:attrName>
                                        </p:attrNameLst>
                                      </p:cBhvr>
                                      <p:tavLst>
                                        <p:tav tm="0">
                                          <p:val>
                                            <p:strVal val="#ppt_y+0.31"/>
                                          </p:val>
                                        </p:tav>
                                        <p:tav tm="100000">
                                          <p:val>
                                            <p:strVal val="#ppt_y+0.31"/>
                                          </p:val>
                                        </p:tav>
                                      </p:tavLst>
                                    </p:anim>
                                    <p:anim calcmode="lin" valueType="num">
                                      <p:cBhvr>
                                        <p:cTn id="106" dur="600" decel="50000" fill="hold">
                                          <p:stCondLst>
                                            <p:cond delay="400"/>
                                          </p:stCondLst>
                                        </p:cTn>
                                        <p:tgtEl>
                                          <p:spTgt spid="3">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07" dur="600" decel="50000" fill="hold">
                                          <p:stCondLst>
                                            <p:cond delay="400"/>
                                          </p:stCondLst>
                                        </p:cTn>
                                        <p:tgtEl>
                                          <p:spTgt spid="3">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ommunication"/>
          <p:cNvPicPr>
            <a:picLocks noChangeAspect="1" noChangeArrowheads="1"/>
          </p:cNvPicPr>
          <p:nvPr/>
        </p:nvPicPr>
        <p:blipFill>
          <a:blip r:embed="rId2"/>
          <a:srcRect/>
          <a:stretch>
            <a:fillRect/>
          </a:stretch>
        </p:blipFill>
        <p:spPr bwMode="auto">
          <a:xfrm>
            <a:off x="1571604" y="714356"/>
            <a:ext cx="3929090" cy="5974371"/>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2800" dirty="0" smtClean="0">
                <a:hlinkClick r:id="rId2"/>
              </a:rPr>
              <a:t>Movie</a:t>
            </a:r>
            <a:endParaRPr lang="en-GB" sz="2800" dirty="0"/>
          </a:p>
        </p:txBody>
      </p:sp>
      <p:sp>
        <p:nvSpPr>
          <p:cNvPr id="3" name="Text Placeholder 2"/>
          <p:cNvSpPr>
            <a:spLocks noGrp="1"/>
          </p:cNvSpPr>
          <p:nvPr>
            <p:ph type="body" idx="1"/>
          </p:nvPr>
        </p:nvSpPr>
        <p:spPr/>
        <p:txBody>
          <a:bodyPr/>
          <a:lstStyle/>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2071678"/>
            <a:ext cx="7851648" cy="1828800"/>
          </a:xfrm>
        </p:spPr>
        <p:txBody>
          <a:bodyPr>
            <a:normAutofit fontScale="90000"/>
          </a:bodyPr>
          <a:lstStyle/>
          <a:p>
            <a:pPr algn="ctr"/>
            <a:r>
              <a:rPr lang="en-US" b="1" dirty="0" smtClean="0"/>
              <a:t>What is the significance of the tourism industry in the 21st century?</a:t>
            </a:r>
            <a:br>
              <a:rPr lang="en-US" b="1" dirty="0" smtClean="0"/>
            </a:br>
            <a:endParaRPr lang="en-GB" dirty="0"/>
          </a:p>
        </p:txBody>
      </p:sp>
      <p:sp>
        <p:nvSpPr>
          <p:cNvPr id="3" name="Subtitle 2"/>
          <p:cNvSpPr>
            <a:spLocks noGrp="1"/>
          </p:cNvSpPr>
          <p:nvPr>
            <p:ph type="subTitle" idx="1"/>
          </p:nvPr>
        </p:nvSpPr>
        <p:spPr>
          <a:xfrm>
            <a:off x="785786" y="3214686"/>
            <a:ext cx="7854696" cy="3057984"/>
          </a:xfrm>
        </p:spPr>
        <p:txBody>
          <a:bodyPr>
            <a:normAutofit fontScale="47500" lnSpcReduction="20000"/>
          </a:bodyPr>
          <a:lstStyle/>
          <a:p>
            <a:pPr algn="l"/>
            <a:r>
              <a:rPr lang="en-US" sz="4500" dirty="0" smtClean="0">
                <a:latin typeface="+mj-lt"/>
              </a:rPr>
              <a:t>Tourism is a complex social, cultural and economic phenomenon and one of the most significant global phenomena, not to say the world's largest industry as many claim.</a:t>
            </a:r>
          </a:p>
          <a:p>
            <a:pPr algn="l"/>
            <a:endParaRPr lang="en-US" sz="4500" dirty="0" smtClean="0">
              <a:latin typeface="+mj-lt"/>
            </a:endParaRPr>
          </a:p>
          <a:p>
            <a:pPr algn="l"/>
            <a:r>
              <a:rPr lang="en-US" sz="4500" dirty="0" smtClean="0">
                <a:latin typeface="+mj-lt"/>
              </a:rPr>
              <a:t>We are increasingly mobile in the 21st century, making more and more trips. Our lives are defined by these trips. Tourism in its many different guises is central to our experience as human beings - you can’t get away from it. The Olympics, climate change, poverty alleviation, sustainable development, place promotion and investment – all the hot topics relate to tourism in one way or another. You simply can’t understand the world today without understanding tourism.</a:t>
            </a:r>
          </a:p>
          <a:p>
            <a:pPr algn="l"/>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
                                        <p:tgtEl>
                                          <p:spTgt spid="3">
                                            <p:txEl>
                                              <p:pRg st="2" end="2"/>
                                            </p:txEl>
                                          </p:spTgt>
                                        </p:tgtEl>
                                      </p:cBhvr>
                                    </p:animEffect>
                                    <p:anim calcmode="lin" valueType="num">
                                      <p:cBhvr>
                                        <p:cTn id="8"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dirty="0" smtClean="0">
                <a:hlinkClick r:id="rId2"/>
              </a:rPr>
              <a:t>Butler Model</a:t>
            </a:r>
            <a:endParaRPr lang="en-GB" dirty="0"/>
          </a:p>
        </p:txBody>
      </p:sp>
      <p:sp>
        <p:nvSpPr>
          <p:cNvPr id="3" name="Subtitle 2"/>
          <p:cNvSpPr>
            <a:spLocks noGrp="1"/>
          </p:cNvSpPr>
          <p:nvPr>
            <p:ph type="subTitle" idx="1"/>
          </p:nvPr>
        </p:nvSpPr>
        <p:spPr/>
        <p:txBody>
          <a:bodyPr/>
          <a:lstStyle/>
          <a:p>
            <a:endParaRPr lang="en-GB"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hlinkClick r:id="rId2"/>
              </a:rPr>
              <a:t>Butler Model 2</a:t>
            </a:r>
            <a:endParaRPr lang="en-GB" dirty="0"/>
          </a:p>
        </p:txBody>
      </p:sp>
      <p:sp>
        <p:nvSpPr>
          <p:cNvPr id="3" name="Text Placeholder 2"/>
          <p:cNvSpPr>
            <a:spLocks noGrp="1"/>
          </p:cNvSpPr>
          <p:nvPr>
            <p:ph type="body" idx="1"/>
          </p:nvPr>
        </p:nvSpPr>
        <p:spPr/>
        <p:txBody>
          <a:bodyPr/>
          <a:lstStyle/>
          <a:p>
            <a:endParaRPr 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00034" y="-214338"/>
            <a:ext cx="7851648" cy="1828800"/>
          </a:xfrm>
        </p:spPr>
        <p:txBody>
          <a:bodyPr/>
          <a:lstStyle/>
          <a:p>
            <a:pPr algn="ctr"/>
            <a:r>
              <a:rPr lang="en-GB" dirty="0" smtClean="0"/>
              <a:t>Butler model</a:t>
            </a:r>
            <a:endParaRPr lang="en-GB" dirty="0"/>
          </a:p>
        </p:txBody>
      </p:sp>
      <p:sp>
        <p:nvSpPr>
          <p:cNvPr id="5" name="Subtitle 4"/>
          <p:cNvSpPr>
            <a:spLocks noGrp="1"/>
          </p:cNvSpPr>
          <p:nvPr>
            <p:ph type="subTitle" idx="1"/>
          </p:nvPr>
        </p:nvSpPr>
        <p:spPr>
          <a:xfrm>
            <a:off x="500034" y="1643050"/>
            <a:ext cx="7854696" cy="1752600"/>
          </a:xfrm>
        </p:spPr>
        <p:txBody>
          <a:bodyPr>
            <a:noAutofit/>
          </a:bodyPr>
          <a:lstStyle/>
          <a:p>
            <a:pPr algn="l"/>
            <a:r>
              <a:rPr lang="en-US" sz="1400" dirty="0" smtClean="0"/>
              <a:t>The Butler Model is a model of tourism that represents tourism as the life cycle of a resort. It depicts tourism as exploitation of a resource. There</a:t>
            </a:r>
            <a:r>
              <a:rPr lang="en-US" sz="1200" dirty="0" smtClean="0"/>
              <a:t> are </a:t>
            </a:r>
            <a:r>
              <a:rPr lang="en-US" sz="3600" dirty="0" smtClean="0">
                <a:solidFill>
                  <a:srgbClr val="FF3399"/>
                </a:solidFill>
              </a:rPr>
              <a:t>5 stages</a:t>
            </a:r>
            <a:r>
              <a:rPr lang="en-US" sz="3600" dirty="0" smtClean="0"/>
              <a:t> </a:t>
            </a:r>
            <a:r>
              <a:rPr lang="en-US" sz="1400" dirty="0" smtClean="0"/>
              <a:t>and from the 5th stage it either continues rising of falls into a decline.</a:t>
            </a:r>
          </a:p>
          <a:p>
            <a:pPr algn="l"/>
            <a:r>
              <a:rPr lang="en-US" sz="1400" dirty="0" smtClean="0"/>
              <a:t>-</a:t>
            </a:r>
            <a:r>
              <a:rPr lang="en-US" sz="1800" b="1" dirty="0" smtClean="0"/>
              <a:t>Exploration</a:t>
            </a:r>
            <a:r>
              <a:rPr lang="en-US" sz="1400" dirty="0" smtClean="0"/>
              <a:t> - New land is discovered by a few people, not many people there yet</a:t>
            </a:r>
          </a:p>
          <a:p>
            <a:pPr algn="l"/>
            <a:r>
              <a:rPr lang="en-US" sz="1400" dirty="0" smtClean="0"/>
              <a:t>-</a:t>
            </a:r>
            <a:r>
              <a:rPr lang="en-US" sz="1800" b="1" dirty="0" smtClean="0"/>
              <a:t>Involvement</a:t>
            </a:r>
            <a:r>
              <a:rPr lang="en-US" sz="1400" dirty="0" smtClean="0"/>
              <a:t> - More people arrive and try to get involved to help develop this new destination</a:t>
            </a:r>
          </a:p>
          <a:p>
            <a:pPr algn="l"/>
            <a:r>
              <a:rPr lang="en-US" sz="1400" dirty="0" smtClean="0"/>
              <a:t>-</a:t>
            </a:r>
            <a:r>
              <a:rPr lang="en-US" sz="1800" b="1" dirty="0" smtClean="0"/>
              <a:t>Development</a:t>
            </a:r>
            <a:r>
              <a:rPr lang="en-US" sz="1400" dirty="0" smtClean="0"/>
              <a:t> - This is when a lot of people are trying to build this new destination, at this point the destination is well habited</a:t>
            </a:r>
          </a:p>
          <a:p>
            <a:pPr algn="l">
              <a:buFont typeface="Arial" pitchFamily="34" charset="0"/>
              <a:buChar char="•"/>
            </a:pPr>
            <a:r>
              <a:rPr lang="en-US" sz="1400" dirty="0" smtClean="0"/>
              <a:t>-</a:t>
            </a:r>
            <a:r>
              <a:rPr lang="en-US" sz="1800" b="1" dirty="0" smtClean="0"/>
              <a:t>Consolidation</a:t>
            </a:r>
            <a:r>
              <a:rPr lang="en-US" sz="1400" dirty="0" smtClean="0"/>
              <a:t> - Tourists start to pour into the country to get first impressions about it</a:t>
            </a:r>
          </a:p>
          <a:p>
            <a:pPr algn="l"/>
            <a:r>
              <a:rPr lang="en-US" sz="1400" dirty="0" smtClean="0"/>
              <a:t>-</a:t>
            </a:r>
            <a:r>
              <a:rPr lang="en-US" sz="1800" b="1" dirty="0" smtClean="0"/>
              <a:t>Stagnation</a:t>
            </a:r>
            <a:r>
              <a:rPr lang="en-US" sz="1400" dirty="0" smtClean="0"/>
              <a:t> - Large numbers of tourists enter the country in this part of the model, the Butler model has reached its first peak</a:t>
            </a:r>
          </a:p>
          <a:p>
            <a:pPr algn="l"/>
            <a:r>
              <a:rPr lang="en-US" sz="1400" dirty="0" smtClean="0"/>
              <a:t>Then once it finishes, the model can either go through</a:t>
            </a:r>
          </a:p>
          <a:p>
            <a:pPr algn="l"/>
            <a:r>
              <a:rPr lang="en-US" sz="1400" dirty="0" smtClean="0"/>
              <a:t>-</a:t>
            </a:r>
            <a:r>
              <a:rPr lang="en-US" sz="1800" b="1" dirty="0" smtClean="0">
                <a:solidFill>
                  <a:srgbClr val="FFFF00"/>
                </a:solidFill>
              </a:rPr>
              <a:t>Decline</a:t>
            </a:r>
            <a:r>
              <a:rPr lang="en-US" sz="1400" dirty="0" smtClean="0"/>
              <a:t> - People have found out that there is a lot of instability and are trying to leave the country before they are really badly affected by the decline</a:t>
            </a:r>
          </a:p>
          <a:p>
            <a:pPr algn="l"/>
            <a:r>
              <a:rPr lang="en-US" sz="1400" dirty="0" smtClean="0"/>
              <a:t>-</a:t>
            </a:r>
            <a:r>
              <a:rPr lang="en-US" sz="1800" b="1" dirty="0" smtClean="0">
                <a:solidFill>
                  <a:srgbClr val="FFFF00"/>
                </a:solidFill>
              </a:rPr>
              <a:t>Rejuvenation</a:t>
            </a:r>
            <a:r>
              <a:rPr lang="en-US" sz="1400" dirty="0" smtClean="0"/>
              <a:t> - This is when measures are taken by the government and the local people to try and reduce the chances of a decline actually happening, if the measures are successful then the country will continue rising up the Butler model (this is the second peak)</a:t>
            </a:r>
          </a:p>
          <a:p>
            <a:pPr algn="l"/>
            <a:endParaRPr lang="en-US" sz="1400" dirty="0" smtClean="0"/>
          </a:p>
          <a:p>
            <a:pPr algn="l"/>
            <a:endParaRPr lang="en-GB"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decel="50000" fill="hold">
                                          <p:stCondLst>
                                            <p:cond delay="0"/>
                                          </p:stCondLst>
                                        </p:cTn>
                                        <p:tgtEl>
                                          <p:spTgt spid="5">
                                            <p:txEl>
                                              <p:pRg st="1" end="1"/>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xEl>
                                              <p:pRg st="1" end="1"/>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xEl>
                                              <p:pRg st="1" end="1"/>
                                            </p:txEl>
                                          </p:spTgt>
                                        </p:tgtEl>
                                        <p:attrNameLst>
                                          <p:attrName>ppt_w</p:attrName>
                                        </p:attrNameLst>
                                      </p:cBhvr>
                                      <p:tavLst>
                                        <p:tav tm="0">
                                          <p:val>
                                            <p:strVal val="#ppt_w*.05"/>
                                          </p:val>
                                        </p:tav>
                                        <p:tav tm="100000">
                                          <p:val>
                                            <p:strVal val="#ppt_w"/>
                                          </p:val>
                                        </p:tav>
                                      </p:tavLst>
                                    </p:anim>
                                    <p:anim calcmode="lin" valueType="num">
                                      <p:cBhvr>
                                        <p:cTn id="10" dur="1000" fill="hold"/>
                                        <p:tgtEl>
                                          <p:spTgt spid="5">
                                            <p:txEl>
                                              <p:pRg st="1" end="1"/>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xEl>
                                              <p:pRg st="1" end="1"/>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xEl>
                                              <p:pRg st="1" end="1"/>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xEl>
                                              <p:pRg st="1" end="1"/>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wheel(4)">
                                      <p:cBhvr>
                                        <p:cTn id="19" dur="2000"/>
                                        <p:tgtEl>
                                          <p:spTgt spid="5">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3" presetClass="entr" presetSubtype="0" fill="hold" nodeType="click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Effect transition="in" filter="fade">
                                      <p:cBhvr>
                                        <p:cTn id="24" dur="100"/>
                                        <p:tgtEl>
                                          <p:spTgt spid="5">
                                            <p:txEl>
                                              <p:pRg st="3" end="3"/>
                                            </p:txEl>
                                          </p:spTgt>
                                        </p:tgtEl>
                                      </p:cBhvr>
                                    </p:animEffect>
                                    <p:anim calcmode="lin" valueType="num">
                                      <p:cBhvr>
                                        <p:cTn id="25" dur="4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6" dur="400" fill="hold"/>
                                        <p:tgtEl>
                                          <p:spTgt spid="5">
                                            <p:txEl>
                                              <p:pRg st="3" end="3"/>
                                            </p:txEl>
                                          </p:spTgt>
                                        </p:tgtEl>
                                        <p:attrNameLst>
                                          <p:attrName>ppt_y</p:attrName>
                                        </p:attrNameLst>
                                      </p:cBhvr>
                                      <p:tavLst>
                                        <p:tav tm="0">
                                          <p:val>
                                            <p:strVal val="#ppt_y+0.31"/>
                                          </p:val>
                                        </p:tav>
                                        <p:tav tm="100000">
                                          <p:val>
                                            <p:strVal val="#ppt_y+0.31"/>
                                          </p:val>
                                        </p:tav>
                                      </p:tavLst>
                                    </p:anim>
                                    <p:anim calcmode="lin" valueType="num">
                                      <p:cBhvr>
                                        <p:cTn id="27" dur="600" decel="50000" fill="hold">
                                          <p:stCondLst>
                                            <p:cond delay="400"/>
                                          </p:stCondLst>
                                        </p:cTn>
                                        <p:tgtEl>
                                          <p:spTgt spid="5">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8" dur="600" decel="50000" fill="hold">
                                          <p:stCondLst>
                                            <p:cond delay="400"/>
                                          </p:stCondLst>
                                        </p:cTn>
                                        <p:tgtEl>
                                          <p:spTgt spid="5">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56" presetClass="entr" presetSubtype="0" fill="hold" nodeType="clickEffect">
                                  <p:stCondLst>
                                    <p:cond delay="0"/>
                                  </p:stCondLst>
                                  <p:iterate type="lt">
                                    <p:tmPct val="10000"/>
                                  </p:iterate>
                                  <p:childTnLst>
                                    <p:set>
                                      <p:cBhvr>
                                        <p:cTn id="32" dur="1" fill="hold">
                                          <p:stCondLst>
                                            <p:cond delay="0"/>
                                          </p:stCondLst>
                                        </p:cTn>
                                        <p:tgtEl>
                                          <p:spTgt spid="5">
                                            <p:txEl>
                                              <p:pRg st="4" end="4"/>
                                            </p:txEl>
                                          </p:spTgt>
                                        </p:tgtEl>
                                        <p:attrNameLst>
                                          <p:attrName>style.visibility</p:attrName>
                                        </p:attrNameLst>
                                      </p:cBhvr>
                                      <p:to>
                                        <p:strVal val="visible"/>
                                      </p:to>
                                    </p:set>
                                    <p:anim by="(-#ppt_w*2)" calcmode="lin" valueType="num">
                                      <p:cBhvr rctx="PPT">
                                        <p:cTn id="33" dur="500" autoRev="1" fill="hold">
                                          <p:stCondLst>
                                            <p:cond delay="0"/>
                                          </p:stCondLst>
                                        </p:cTn>
                                        <p:tgtEl>
                                          <p:spTgt spid="5">
                                            <p:txEl>
                                              <p:pRg st="4" end="4"/>
                                            </p:txEl>
                                          </p:spTgt>
                                        </p:tgtEl>
                                        <p:attrNameLst>
                                          <p:attrName>ppt_w</p:attrName>
                                        </p:attrNameLst>
                                      </p:cBhvr>
                                    </p:anim>
                                    <p:anim by="(#ppt_w*0.50)" calcmode="lin" valueType="num">
                                      <p:cBhvr>
                                        <p:cTn id="34" dur="500" decel="50000" autoRev="1" fill="hold">
                                          <p:stCondLst>
                                            <p:cond delay="0"/>
                                          </p:stCondLst>
                                        </p:cTn>
                                        <p:tgtEl>
                                          <p:spTgt spid="5">
                                            <p:txEl>
                                              <p:pRg st="4" end="4"/>
                                            </p:txEl>
                                          </p:spTgt>
                                        </p:tgtEl>
                                        <p:attrNameLst>
                                          <p:attrName>ppt_x</p:attrName>
                                        </p:attrNameLst>
                                      </p:cBhvr>
                                    </p:anim>
                                    <p:anim from="(-#ppt_h/2)" to="(#ppt_y)" calcmode="lin" valueType="num">
                                      <p:cBhvr>
                                        <p:cTn id="35" dur="1000" fill="hold">
                                          <p:stCondLst>
                                            <p:cond delay="0"/>
                                          </p:stCondLst>
                                        </p:cTn>
                                        <p:tgtEl>
                                          <p:spTgt spid="5">
                                            <p:txEl>
                                              <p:pRg st="4" end="4"/>
                                            </p:txEl>
                                          </p:spTgt>
                                        </p:tgtEl>
                                        <p:attrNameLst>
                                          <p:attrName>ppt_y</p:attrName>
                                        </p:attrNameLst>
                                      </p:cBhvr>
                                    </p:anim>
                                    <p:animRot by="21600000">
                                      <p:cBhvr>
                                        <p:cTn id="36" dur="1000" fill="hold">
                                          <p:stCondLst>
                                            <p:cond delay="0"/>
                                          </p:stCondLst>
                                        </p:cTn>
                                        <p:tgtEl>
                                          <p:spTgt spid="5">
                                            <p:txEl>
                                              <p:pRg st="4" end="4"/>
                                            </p:txEl>
                                          </p:spTgt>
                                        </p:tgtEl>
                                        <p:attrNameLst>
                                          <p:attrName>r</p:attrName>
                                        </p:attrNameLst>
                                      </p:cBhvr>
                                    </p:animRot>
                                  </p:childTnLst>
                                </p:cTn>
                              </p:par>
                            </p:childTnLst>
                          </p:cTn>
                        </p:par>
                      </p:childTnLst>
                    </p:cTn>
                  </p:par>
                  <p:par>
                    <p:cTn id="37" fill="hold">
                      <p:stCondLst>
                        <p:cond delay="indefinite"/>
                      </p:stCondLst>
                      <p:childTnLst>
                        <p:par>
                          <p:cTn id="38" fill="hold">
                            <p:stCondLst>
                              <p:cond delay="0"/>
                            </p:stCondLst>
                            <p:childTnLst>
                              <p:par>
                                <p:cTn id="39" presetID="49" presetClass="entr" presetSubtype="0" decel="100000" fill="hold" nodeType="clickEffect">
                                  <p:stCondLst>
                                    <p:cond delay="0"/>
                                  </p:stCondLst>
                                  <p:childTnLst>
                                    <p:set>
                                      <p:cBhvr>
                                        <p:cTn id="40" dur="1" fill="hold">
                                          <p:stCondLst>
                                            <p:cond delay="0"/>
                                          </p:stCondLst>
                                        </p:cTn>
                                        <p:tgtEl>
                                          <p:spTgt spid="5">
                                            <p:txEl>
                                              <p:pRg st="5" end="5"/>
                                            </p:txEl>
                                          </p:spTgt>
                                        </p:tgtEl>
                                        <p:attrNameLst>
                                          <p:attrName>style.visibility</p:attrName>
                                        </p:attrNameLst>
                                      </p:cBhvr>
                                      <p:to>
                                        <p:strVal val="visible"/>
                                      </p:to>
                                    </p:set>
                                    <p:anim calcmode="lin" valueType="num">
                                      <p:cBhvr>
                                        <p:cTn id="41"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2" dur="500" fill="hold"/>
                                        <p:tgtEl>
                                          <p:spTgt spid="5">
                                            <p:txEl>
                                              <p:pRg st="5" end="5"/>
                                            </p:txEl>
                                          </p:spTgt>
                                        </p:tgtEl>
                                        <p:attrNameLst>
                                          <p:attrName>ppt_h</p:attrName>
                                        </p:attrNameLst>
                                      </p:cBhvr>
                                      <p:tavLst>
                                        <p:tav tm="0">
                                          <p:val>
                                            <p:fltVal val="0"/>
                                          </p:val>
                                        </p:tav>
                                        <p:tav tm="100000">
                                          <p:val>
                                            <p:strVal val="#ppt_h"/>
                                          </p:val>
                                        </p:tav>
                                      </p:tavLst>
                                    </p:anim>
                                    <p:anim calcmode="lin" valueType="num">
                                      <p:cBhvr>
                                        <p:cTn id="43" dur="500" fill="hold"/>
                                        <p:tgtEl>
                                          <p:spTgt spid="5">
                                            <p:txEl>
                                              <p:pRg st="5" end="5"/>
                                            </p:txEl>
                                          </p:spTgt>
                                        </p:tgtEl>
                                        <p:attrNameLst>
                                          <p:attrName>style.rotation</p:attrName>
                                        </p:attrNameLst>
                                      </p:cBhvr>
                                      <p:tavLst>
                                        <p:tav tm="0">
                                          <p:val>
                                            <p:fltVal val="360"/>
                                          </p:val>
                                        </p:tav>
                                        <p:tav tm="100000">
                                          <p:val>
                                            <p:fltVal val="0"/>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5" presetClass="entr" presetSubtype="0"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decel="50000" fill="hold">
                                          <p:stCondLst>
                                            <p:cond delay="0"/>
                                          </p:stCondLst>
                                        </p:cTn>
                                        <p:tgtEl>
                                          <p:spTgt spid="5">
                                            <p:txEl>
                                              <p:pRg st="6" end="6"/>
                                            </p:txEl>
                                          </p:spTgt>
                                        </p:tgtEl>
                                        <p:attrNameLst>
                                          <p:attrName>style.rotation</p:attrName>
                                        </p:attrNameLst>
                                      </p:cBhvr>
                                      <p:tavLst>
                                        <p:tav tm="0">
                                          <p:val>
                                            <p:fltVal val="-90"/>
                                          </p:val>
                                        </p:tav>
                                        <p:tav tm="100000">
                                          <p:val>
                                            <p:fltVal val="0"/>
                                          </p:val>
                                        </p:tav>
                                      </p:tavLst>
                                    </p:anim>
                                    <p:anim calcmode="lin" valueType="num">
                                      <p:cBhvr>
                                        <p:cTn id="50" dur="500" decel="50000" fill="hold">
                                          <p:stCondLst>
                                            <p:cond delay="0"/>
                                          </p:stCondLst>
                                        </p:cTn>
                                        <p:tgtEl>
                                          <p:spTgt spid="5">
                                            <p:txEl>
                                              <p:pRg st="6" end="6"/>
                                            </p:txEl>
                                          </p:spTgt>
                                        </p:tgtEl>
                                        <p:attrNameLst>
                                          <p:attrName>ppt_w</p:attrName>
                                        </p:attrNameLst>
                                      </p:cBhvr>
                                      <p:tavLst>
                                        <p:tav tm="0">
                                          <p:val>
                                            <p:strVal val="#ppt_w"/>
                                          </p:val>
                                        </p:tav>
                                        <p:tav tm="100000">
                                          <p:val>
                                            <p:strVal val="#ppt_w*.05"/>
                                          </p:val>
                                        </p:tav>
                                      </p:tavLst>
                                    </p:anim>
                                    <p:anim calcmode="lin" valueType="num">
                                      <p:cBhvr>
                                        <p:cTn id="51" dur="500" accel="50000" fill="hold">
                                          <p:stCondLst>
                                            <p:cond delay="500"/>
                                          </p:stCondLst>
                                        </p:cTn>
                                        <p:tgtEl>
                                          <p:spTgt spid="5">
                                            <p:txEl>
                                              <p:pRg st="6" end="6"/>
                                            </p:txEl>
                                          </p:spTgt>
                                        </p:tgtEl>
                                        <p:attrNameLst>
                                          <p:attrName>ppt_w</p:attrName>
                                        </p:attrNameLst>
                                      </p:cBhvr>
                                      <p:tavLst>
                                        <p:tav tm="0">
                                          <p:val>
                                            <p:strVal val="#ppt_w*.05"/>
                                          </p:val>
                                        </p:tav>
                                        <p:tav tm="100000">
                                          <p:val>
                                            <p:strVal val="#ppt_w"/>
                                          </p:val>
                                        </p:tav>
                                      </p:tavLst>
                                    </p:anim>
                                    <p:anim calcmode="lin" valueType="num">
                                      <p:cBhvr>
                                        <p:cTn id="52" dur="1000" fill="hold"/>
                                        <p:tgtEl>
                                          <p:spTgt spid="5">
                                            <p:txEl>
                                              <p:pRg st="6" end="6"/>
                                            </p:txEl>
                                          </p:spTgt>
                                        </p:tgtEl>
                                        <p:attrNameLst>
                                          <p:attrName>ppt_h</p:attrName>
                                        </p:attrNameLst>
                                      </p:cBhvr>
                                      <p:tavLst>
                                        <p:tav tm="0">
                                          <p:val>
                                            <p:strVal val="#ppt_h"/>
                                          </p:val>
                                        </p:tav>
                                        <p:tav tm="100000">
                                          <p:val>
                                            <p:strVal val="#ppt_h"/>
                                          </p:val>
                                        </p:tav>
                                      </p:tavLst>
                                    </p:anim>
                                    <p:anim calcmode="lin" valueType="num">
                                      <p:cBhvr>
                                        <p:cTn id="53" dur="500" decel="50000" fill="hold">
                                          <p:stCondLst>
                                            <p:cond delay="0"/>
                                          </p:stCondLst>
                                        </p:cTn>
                                        <p:tgtEl>
                                          <p:spTgt spid="5">
                                            <p:txEl>
                                              <p:pRg st="6" end="6"/>
                                            </p:txEl>
                                          </p:spTgt>
                                        </p:tgtEl>
                                        <p:attrNameLst>
                                          <p:attrName>ppt_x</p:attrName>
                                        </p:attrNameLst>
                                      </p:cBhvr>
                                      <p:tavLst>
                                        <p:tav tm="0">
                                          <p:val>
                                            <p:strVal val="#ppt_x+.4"/>
                                          </p:val>
                                        </p:tav>
                                        <p:tav tm="100000">
                                          <p:val>
                                            <p:strVal val="#ppt_x"/>
                                          </p:val>
                                        </p:tav>
                                      </p:tavLst>
                                    </p:anim>
                                    <p:anim calcmode="lin" valueType="num">
                                      <p:cBhvr>
                                        <p:cTn id="54" dur="500" decel="50000" fill="hold">
                                          <p:stCondLst>
                                            <p:cond delay="0"/>
                                          </p:stCondLst>
                                        </p:cTn>
                                        <p:tgtEl>
                                          <p:spTgt spid="5">
                                            <p:txEl>
                                              <p:pRg st="6" end="6"/>
                                            </p:txEl>
                                          </p:spTgt>
                                        </p:tgtEl>
                                        <p:attrNameLst>
                                          <p:attrName>ppt_y</p:attrName>
                                        </p:attrNameLst>
                                      </p:cBhvr>
                                      <p:tavLst>
                                        <p:tav tm="0">
                                          <p:val>
                                            <p:strVal val="#ppt_y-.2"/>
                                          </p:val>
                                        </p:tav>
                                        <p:tav tm="100000">
                                          <p:val>
                                            <p:strVal val="#ppt_y+.1"/>
                                          </p:val>
                                        </p:tav>
                                      </p:tavLst>
                                    </p:anim>
                                    <p:anim calcmode="lin" valueType="num">
                                      <p:cBhvr>
                                        <p:cTn id="55" dur="500" accel="50000" fill="hold">
                                          <p:stCondLst>
                                            <p:cond delay="500"/>
                                          </p:stCondLst>
                                        </p:cTn>
                                        <p:tgtEl>
                                          <p:spTgt spid="5">
                                            <p:txEl>
                                              <p:pRg st="6" end="6"/>
                                            </p:txEl>
                                          </p:spTgt>
                                        </p:tgtEl>
                                        <p:attrNameLst>
                                          <p:attrName>ppt_y</p:attrName>
                                        </p:attrNameLst>
                                      </p:cBhvr>
                                      <p:tavLst>
                                        <p:tav tm="0">
                                          <p:val>
                                            <p:strVal val="#ppt_y+.1"/>
                                          </p:val>
                                        </p:tav>
                                        <p:tav tm="100000">
                                          <p:val>
                                            <p:strVal val="#ppt_y"/>
                                          </p:val>
                                        </p:tav>
                                      </p:tavLst>
                                    </p:anim>
                                    <p:animEffect transition="in" filter="fade">
                                      <p:cBhvr>
                                        <p:cTn id="56" dur="1000" decel="50000">
                                          <p:stCondLst>
                                            <p:cond delay="0"/>
                                          </p:stCondLst>
                                        </p:cTn>
                                        <p:tgtEl>
                                          <p:spTgt spid="5">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7" presetClass="entr" presetSubtype="0" fill="hold" nodeType="clickEffect">
                                  <p:stCondLst>
                                    <p:cond delay="0"/>
                                  </p:stCondLst>
                                  <p:iterate type="lt">
                                    <p:tmPct val="50000"/>
                                  </p:iterate>
                                  <p:childTnLst>
                                    <p:set>
                                      <p:cBhvr>
                                        <p:cTn id="60" dur="1" fill="hold">
                                          <p:stCondLst>
                                            <p:cond delay="0"/>
                                          </p:stCondLst>
                                        </p:cTn>
                                        <p:tgtEl>
                                          <p:spTgt spid="5">
                                            <p:txEl>
                                              <p:pRg st="7" end="7"/>
                                            </p:txEl>
                                          </p:spTgt>
                                        </p:tgtEl>
                                        <p:attrNameLst>
                                          <p:attrName>style.visibility</p:attrName>
                                        </p:attrNameLst>
                                      </p:cBhvr>
                                      <p:to>
                                        <p:strVal val="visible"/>
                                      </p:to>
                                    </p:set>
                                    <p:anim calcmode="discrete" valueType="clr">
                                      <p:cBhvr override="childStyle">
                                        <p:cTn id="61" dur="80"/>
                                        <p:tgtEl>
                                          <p:spTgt spid="5">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2" dur="80"/>
                                        <p:tgtEl>
                                          <p:spTgt spid="5">
                                            <p:txEl>
                                              <p:pRg st="7" end="7"/>
                                            </p:txEl>
                                          </p:spTgt>
                                        </p:tgtEl>
                                        <p:attrNameLst>
                                          <p:attrName>fillcolor</p:attrName>
                                        </p:attrNameLst>
                                      </p:cBhvr>
                                      <p:tavLst>
                                        <p:tav tm="0">
                                          <p:val>
                                            <p:clrVal>
                                              <a:schemeClr val="accent2"/>
                                            </p:clrVal>
                                          </p:val>
                                        </p:tav>
                                        <p:tav tm="50000">
                                          <p:val>
                                            <p:clrVal>
                                              <a:schemeClr val="hlink"/>
                                            </p:clrVal>
                                          </p:val>
                                        </p:tav>
                                      </p:tavLst>
                                    </p:anim>
                                    <p:set>
                                      <p:cBhvr>
                                        <p:cTn id="63" dur="80"/>
                                        <p:tgtEl>
                                          <p:spTgt spid="5">
                                            <p:txEl>
                                              <p:pRg st="7" end="7"/>
                                            </p:txEl>
                                          </p:spTgt>
                                        </p:tgtEl>
                                        <p:attrNameLst>
                                          <p:attrName>fill.type</p:attrName>
                                        </p:attrNameLst>
                                      </p:cBhvr>
                                      <p:to>
                                        <p:strVal val="solid"/>
                                      </p:to>
                                    </p:set>
                                  </p:childTnLst>
                                </p:cTn>
                              </p:par>
                            </p:childTnLst>
                          </p:cTn>
                        </p:par>
                      </p:childTnLst>
                    </p:cTn>
                  </p:par>
                  <p:par>
                    <p:cTn id="64" fill="hold">
                      <p:stCondLst>
                        <p:cond delay="indefinite"/>
                      </p:stCondLst>
                      <p:childTnLst>
                        <p:par>
                          <p:cTn id="65" fill="hold">
                            <p:stCondLst>
                              <p:cond delay="0"/>
                            </p:stCondLst>
                            <p:childTnLst>
                              <p:par>
                                <p:cTn id="66" presetID="27" presetClass="entr" presetSubtype="0" fill="hold" nodeType="clickEffect">
                                  <p:stCondLst>
                                    <p:cond delay="0"/>
                                  </p:stCondLst>
                                  <p:iterate type="lt">
                                    <p:tmPct val="50000"/>
                                  </p:iterate>
                                  <p:childTnLst>
                                    <p:set>
                                      <p:cBhvr>
                                        <p:cTn id="67" dur="1" fill="hold">
                                          <p:stCondLst>
                                            <p:cond delay="0"/>
                                          </p:stCondLst>
                                        </p:cTn>
                                        <p:tgtEl>
                                          <p:spTgt spid="5">
                                            <p:txEl>
                                              <p:pRg st="8" end="8"/>
                                            </p:txEl>
                                          </p:spTgt>
                                        </p:tgtEl>
                                        <p:attrNameLst>
                                          <p:attrName>style.visibility</p:attrName>
                                        </p:attrNameLst>
                                      </p:cBhvr>
                                      <p:to>
                                        <p:strVal val="visible"/>
                                      </p:to>
                                    </p:set>
                                    <p:anim calcmode="discrete" valueType="clr">
                                      <p:cBhvr override="childStyle">
                                        <p:cTn id="68" dur="80"/>
                                        <p:tgtEl>
                                          <p:spTgt spid="5">
                                            <p:txEl>
                                              <p:pRg st="8" end="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9" dur="80"/>
                                        <p:tgtEl>
                                          <p:spTgt spid="5">
                                            <p:txEl>
                                              <p:pRg st="8" end="8"/>
                                            </p:txEl>
                                          </p:spTgt>
                                        </p:tgtEl>
                                        <p:attrNameLst>
                                          <p:attrName>fillcolor</p:attrName>
                                        </p:attrNameLst>
                                      </p:cBhvr>
                                      <p:tavLst>
                                        <p:tav tm="0">
                                          <p:val>
                                            <p:clrVal>
                                              <a:schemeClr val="accent2"/>
                                            </p:clrVal>
                                          </p:val>
                                        </p:tav>
                                        <p:tav tm="50000">
                                          <p:val>
                                            <p:clrVal>
                                              <a:schemeClr val="hlink"/>
                                            </p:clrVal>
                                          </p:val>
                                        </p:tav>
                                      </p:tavLst>
                                    </p:anim>
                                    <p:set>
                                      <p:cBhvr>
                                        <p:cTn id="70" dur="80"/>
                                        <p:tgtEl>
                                          <p:spTgt spid="5">
                                            <p:txEl>
                                              <p:pRg st="8" end="8"/>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876"/>
            <a:ext cx="7772400" cy="1362456"/>
          </a:xfrm>
        </p:spPr>
        <p:txBody>
          <a:bodyPr/>
          <a:lstStyle/>
          <a:p>
            <a:r>
              <a:rPr smtClean="0"/>
              <a:t/>
            </a:r>
            <a:br>
              <a:rPr smtClean="0"/>
            </a:br>
            <a:r>
              <a:rPr smtClean="0"/>
              <a:t/>
            </a:r>
            <a:br>
              <a:rPr smtClean="0"/>
            </a:br>
            <a:r>
              <a:rPr smtClean="0"/>
              <a:t/>
            </a:r>
            <a:br>
              <a:rPr smtClean="0"/>
            </a:br>
            <a:r>
              <a:rPr smtClean="0"/>
              <a:t/>
            </a:r>
            <a:br>
              <a:rPr smtClean="0"/>
            </a:br>
            <a:r>
              <a:rPr smtClean="0"/>
              <a:t/>
            </a:r>
            <a:br>
              <a:rPr smtClean="0"/>
            </a:br>
            <a:r>
              <a:rPr smtClean="0"/>
              <a:t>  </a:t>
            </a:r>
            <a:r>
              <a:rPr sz="3600" smtClean="0"/>
              <a:t>This model is based on MEDC tourism      </a:t>
            </a:r>
            <a:br>
              <a:rPr sz="3600" smtClean="0"/>
            </a:br>
            <a:r>
              <a:rPr sz="3600" smtClean="0"/>
              <a:t>   as it has to go through all of the stages. </a:t>
            </a:r>
            <a:br>
              <a:rPr sz="3600" smtClean="0"/>
            </a:br>
            <a:r>
              <a:rPr sz="3600" smtClean="0"/>
              <a:t>   LEDC's however can be kick started by    </a:t>
            </a:r>
            <a:br>
              <a:rPr sz="3600" smtClean="0"/>
            </a:br>
            <a:r>
              <a:rPr sz="3600" smtClean="0"/>
              <a:t>   </a:t>
            </a:r>
            <a:r>
              <a:rPr sz="3600" u="sng" smtClean="0"/>
              <a:t>TNC</a:t>
            </a:r>
            <a:r>
              <a:rPr sz="3600" smtClean="0"/>
              <a:t>'s from MEDC's. </a:t>
            </a:r>
            <a:br>
              <a:rPr sz="3600" smtClean="0"/>
            </a:br>
            <a:endParaRPr lang="en-GB" sz="3600" dirty="0"/>
          </a:p>
        </p:txBody>
      </p:sp>
      <p:sp>
        <p:nvSpPr>
          <p:cNvPr id="3" name="Text Placeholder 2"/>
          <p:cNvSpPr>
            <a:spLocks noGrp="1"/>
          </p:cNvSpPr>
          <p:nvPr>
            <p:ph type="body" idx="1"/>
          </p:nvPr>
        </p:nvSpPr>
        <p:spPr>
          <a:xfrm>
            <a:off x="571472" y="4000504"/>
            <a:ext cx="7772400" cy="1509712"/>
          </a:xfrm>
        </p:spPr>
        <p:txBody>
          <a:bodyPr/>
          <a:lstStyle/>
          <a:p>
            <a:endParaRPr lang="en-GB" dirty="0" smtClean="0"/>
          </a:p>
          <a:p>
            <a:r>
              <a:rPr lang="en-GB" dirty="0" smtClean="0"/>
              <a:t>   </a:t>
            </a:r>
            <a:endParaRPr lang="en-GB"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2500306"/>
            <a:ext cx="7772400" cy="1362456"/>
          </a:xfrm>
        </p:spPr>
        <p:txBody>
          <a:bodyPr/>
          <a:lstStyle/>
          <a:p>
            <a:r>
              <a:rPr lang="en-GB" sz="3600" dirty="0" smtClean="0"/>
              <a:t>Whereas </a:t>
            </a:r>
            <a:r>
              <a:rPr lang="en-GB" sz="3600" dirty="0" smtClean="0">
                <a:solidFill>
                  <a:srgbClr val="FFFF00"/>
                </a:solidFill>
              </a:rPr>
              <a:t>Butler’s Model </a:t>
            </a:r>
            <a:r>
              <a:rPr lang="en-GB" sz="3600" dirty="0" smtClean="0"/>
              <a:t>describes the carrying capacity of tourism in an area when tourism is market-driven…</a:t>
            </a:r>
            <a:endParaRPr lang="en-GB" sz="3600" dirty="0"/>
          </a:p>
        </p:txBody>
      </p:sp>
      <p:sp>
        <p:nvSpPr>
          <p:cNvPr id="3" name="Text Placeholder 2"/>
          <p:cNvSpPr>
            <a:spLocks noGrp="1"/>
          </p:cNvSpPr>
          <p:nvPr>
            <p:ph type="body" idx="1"/>
          </p:nvPr>
        </p:nvSpPr>
        <p:spPr/>
        <p:txBody>
          <a:bodyPr/>
          <a:lstStyle/>
          <a:p>
            <a:endParaRPr 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1714488"/>
            <a:ext cx="7772400" cy="1362456"/>
          </a:xfrm>
        </p:spPr>
        <p:txBody>
          <a:bodyPr/>
          <a:lstStyle/>
          <a:p>
            <a:r>
              <a:rPr lang="en-GB" sz="3600" dirty="0" smtClean="0"/>
              <a:t>…</a:t>
            </a:r>
            <a:r>
              <a:rPr lang="en-GB" sz="3600" dirty="0" smtClean="0">
                <a:solidFill>
                  <a:srgbClr val="FF3399"/>
                </a:solidFill>
              </a:rPr>
              <a:t>the Hawkins Model </a:t>
            </a:r>
            <a:r>
              <a:rPr lang="en-GB" sz="3600" dirty="0" smtClean="0"/>
              <a:t>attempts to take into account a broader set of factors.</a:t>
            </a:r>
            <a:endParaRPr lang="en-GB" sz="3600" dirty="0"/>
          </a:p>
        </p:txBody>
      </p:sp>
      <p:sp>
        <p:nvSpPr>
          <p:cNvPr id="3" name="Text Placeholder 2"/>
          <p:cNvSpPr>
            <a:spLocks noGrp="1"/>
          </p:cNvSpPr>
          <p:nvPr>
            <p:ph type="body" idx="1"/>
          </p:nvPr>
        </p:nvSpPr>
        <p:spPr/>
        <p:txBody>
          <a:bodyPr/>
          <a:lstStyle/>
          <a:p>
            <a:endParaRPr lang="en-GB"/>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The Hawkins Model</a:t>
            </a:r>
            <a:endParaRPr lang="en-GB" dirty="0"/>
          </a:p>
        </p:txBody>
      </p:sp>
      <p:sp>
        <p:nvSpPr>
          <p:cNvPr id="3" name="Text Placeholder 2"/>
          <p:cNvSpPr>
            <a:spLocks noGrp="1"/>
          </p:cNvSpPr>
          <p:nvPr>
            <p:ph type="body" idx="1"/>
          </p:nvPr>
        </p:nvSpPr>
        <p:spPr>
          <a:xfrm>
            <a:off x="642910" y="2928934"/>
            <a:ext cx="7772400" cy="1509712"/>
          </a:xfrm>
        </p:spPr>
        <p:txBody>
          <a:bodyPr/>
          <a:lstStyle/>
          <a:p>
            <a:pPr algn="just"/>
            <a:r>
              <a:rPr lang="en-GB" dirty="0" smtClean="0">
                <a:latin typeface="+mj-lt"/>
              </a:rPr>
              <a:t>Shows how the positive attitudes that may exist between tourists and local residents can change and become more negative as the threshold of the carrying capacity is reached. </a:t>
            </a:r>
            <a:endParaRPr lang="en-GB" dirty="0">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Leisure</a:t>
            </a:r>
            <a:endParaRPr lang="en-GB" dirty="0"/>
          </a:p>
        </p:txBody>
      </p:sp>
      <p:sp>
        <p:nvSpPr>
          <p:cNvPr id="3" name="Subtitle 2"/>
          <p:cNvSpPr>
            <a:spLocks noGrp="1"/>
          </p:cNvSpPr>
          <p:nvPr>
            <p:ph type="subTitle" idx="1"/>
          </p:nvPr>
        </p:nvSpPr>
        <p:spPr/>
        <p:txBody>
          <a:bodyPr/>
          <a:lstStyle/>
          <a:p>
            <a:r>
              <a:rPr lang="en-GB" dirty="0" smtClean="0"/>
              <a:t>- any freely chosen activity or experience that takes place in non-work time. </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iterate type="lt">
                                    <p:tmPct val="0"/>
                                  </p:iterate>
                                  <p:childTnLst>
                                    <p:set>
                                      <p:cBhvr>
                                        <p:cTn id="11" dur="1" fill="hold">
                                          <p:stCondLst>
                                            <p:cond delay="0"/>
                                          </p:stCondLst>
                                        </p:cTn>
                                        <p:tgtEl>
                                          <p:spTgt spid="2"/>
                                        </p:tgtEl>
                                        <p:attrNameLst>
                                          <p:attrName>style.visibility</p:attrName>
                                        </p:attrNameLst>
                                      </p:cBhvr>
                                      <p:to>
                                        <p:strVal val="visible"/>
                                      </p:to>
                                    </p:set>
                                    <p:animEffect transition="in" filter="strips(down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8" presetClass="entr" presetSubtype="0" accel="50000" fill="hold" grpId="1" nodeType="clickEffect">
                                  <p:stCondLst>
                                    <p:cond delay="0"/>
                                  </p:stCondLst>
                                  <p:iterate type="lt">
                                    <p:tmPct val="50000"/>
                                  </p:iterate>
                                  <p:childTnLst>
                                    <p:set>
                                      <p:cBhvr>
                                        <p:cTn id="16" dur="1" fill="hold">
                                          <p:stCondLst>
                                            <p:cond delay="0"/>
                                          </p:stCondLst>
                                        </p:cTn>
                                        <p:tgtEl>
                                          <p:spTgt spid="2"/>
                                        </p:tgtEl>
                                        <p:attrNameLst>
                                          <p:attrName>style.visibility</p:attrName>
                                        </p:attrNameLst>
                                      </p:cBhvr>
                                      <p:to>
                                        <p:strVal val="visible"/>
                                      </p:to>
                                    </p:set>
                                    <p:set>
                                      <p:cBhvr>
                                        <p:cTn id="17" dur="455" fill="hold">
                                          <p:stCondLst>
                                            <p:cond delay="0"/>
                                          </p:stCondLst>
                                        </p:cTn>
                                        <p:tgtEl>
                                          <p:spTgt spid="2"/>
                                        </p:tgtEl>
                                        <p:attrNameLst>
                                          <p:attrName>style.rotation</p:attrName>
                                        </p:attrNameLst>
                                      </p:cBhvr>
                                      <p:to>
                                        <p:strVal val="-45.0"/>
                                      </p:to>
                                    </p:set>
                                    <p:anim calcmode="lin" valueType="num">
                                      <p:cBhvr>
                                        <p:cTn id="1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1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2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2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2643182"/>
            <a:ext cx="7772400" cy="1470025"/>
          </a:xfrm>
        </p:spPr>
        <p:txBody>
          <a:bodyPr/>
          <a:lstStyle/>
          <a:p>
            <a:r>
              <a:rPr lang="en-GB" dirty="0" smtClean="0"/>
              <a:t>Carrying capacity</a:t>
            </a:r>
            <a:endParaRPr lang="en-GB" dirty="0"/>
          </a:p>
        </p:txBody>
      </p:sp>
      <p:sp>
        <p:nvSpPr>
          <p:cNvPr id="3" name="Subtitle 2"/>
          <p:cNvSpPr>
            <a:spLocks noGrp="1"/>
          </p:cNvSpPr>
          <p:nvPr>
            <p:ph type="subTitle" idx="1"/>
          </p:nvPr>
        </p:nvSpPr>
        <p:spPr>
          <a:xfrm>
            <a:off x="500034" y="4286256"/>
            <a:ext cx="7854696" cy="1752600"/>
          </a:xfrm>
        </p:spPr>
        <p:txBody>
          <a:bodyPr/>
          <a:lstStyle/>
          <a:p>
            <a:pPr algn="l"/>
            <a:r>
              <a:rPr lang="en-GB" dirty="0" smtClean="0">
                <a:latin typeface="+mj-lt"/>
              </a:rPr>
              <a:t>- the maximum number of visitors/participants that a site/event can satisfy at one time.</a:t>
            </a:r>
            <a:endParaRPr lang="en-GB" dirty="0">
              <a:latin typeface="+mj-lt"/>
            </a:endParaRPr>
          </a:p>
        </p:txBody>
      </p:sp>
      <p:pic>
        <p:nvPicPr>
          <p:cNvPr id="16386" name="Picture 2" descr="http://go.startsiden.no/go/e/content_results;siteId=230;afu=bilder.abcsok.noa47index.html%3Fpage%3D2%26q%3Dmachu+pichu%26offset%3D/http:/www.uwe-stratmann.de/images/machu.jpg"/>
          <p:cNvPicPr>
            <a:picLocks noChangeAspect="1" noChangeArrowheads="1"/>
          </p:cNvPicPr>
          <p:nvPr/>
        </p:nvPicPr>
        <p:blipFill>
          <a:blip r:embed="rId2"/>
          <a:srcRect/>
          <a:stretch>
            <a:fillRect/>
          </a:stretch>
        </p:blipFill>
        <p:spPr bwMode="auto">
          <a:xfrm>
            <a:off x="-32" y="-4"/>
            <a:ext cx="3810000" cy="2857500"/>
          </a:xfrm>
          <a:prstGeom prst="rect">
            <a:avLst/>
          </a:prstGeom>
          <a:noFill/>
        </p:spPr>
      </p:pic>
      <p:sp>
        <p:nvSpPr>
          <p:cNvPr id="6" name="Rectangle 5"/>
          <p:cNvSpPr/>
          <p:nvPr/>
        </p:nvSpPr>
        <p:spPr>
          <a:xfrm>
            <a:off x="6143636" y="142852"/>
            <a:ext cx="1550424" cy="369332"/>
          </a:xfrm>
          <a:prstGeom prst="rect">
            <a:avLst/>
          </a:prstGeom>
        </p:spPr>
        <p:txBody>
          <a:bodyPr wrap="none">
            <a:spAutoFit/>
          </a:bodyPr>
          <a:lstStyle/>
          <a:p>
            <a:r>
              <a:rPr lang="en-GB" dirty="0" smtClean="0"/>
              <a:t>Machu Picchu </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5" presetClass="entr" presetSubtype="0" fill="hold" nodeType="clickEffect">
                                  <p:stCondLst>
                                    <p:cond delay="0"/>
                                  </p:stCondLst>
                                  <p:childTnLst>
                                    <p:set>
                                      <p:cBhvr>
                                        <p:cTn id="12" dur="1" fill="hold">
                                          <p:stCondLst>
                                            <p:cond delay="0"/>
                                          </p:stCondLst>
                                        </p:cTn>
                                        <p:tgtEl>
                                          <p:spTgt spid="16386"/>
                                        </p:tgtEl>
                                        <p:attrNameLst>
                                          <p:attrName>style.visibility</p:attrName>
                                        </p:attrNameLst>
                                      </p:cBhvr>
                                      <p:to>
                                        <p:strVal val="visible"/>
                                      </p:to>
                                    </p:set>
                                    <p:anim calcmode="lin" valueType="num">
                                      <p:cBhvr>
                                        <p:cTn id="13" dur="500" decel="50000" fill="hold">
                                          <p:stCondLst>
                                            <p:cond delay="0"/>
                                          </p:stCondLst>
                                        </p:cTn>
                                        <p:tgtEl>
                                          <p:spTgt spid="16386"/>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16386"/>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16386"/>
                                        </p:tgtEl>
                                        <p:attrNameLst>
                                          <p:attrName>ppt_w</p:attrName>
                                        </p:attrNameLst>
                                      </p:cBhvr>
                                      <p:tavLst>
                                        <p:tav tm="0">
                                          <p:val>
                                            <p:strVal val="#ppt_w*.05"/>
                                          </p:val>
                                        </p:tav>
                                        <p:tav tm="100000">
                                          <p:val>
                                            <p:strVal val="#ppt_w"/>
                                          </p:val>
                                        </p:tav>
                                      </p:tavLst>
                                    </p:anim>
                                    <p:anim calcmode="lin" valueType="num">
                                      <p:cBhvr>
                                        <p:cTn id="16" dur="1000" fill="hold"/>
                                        <p:tgtEl>
                                          <p:spTgt spid="16386"/>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16386"/>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16386"/>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16386"/>
                                        </p:tgtEl>
                                        <p:attrNameLst>
                                          <p:attrName>ppt_y</p:attrName>
                                        </p:attrNameLst>
                                      </p:cBhvr>
                                      <p:tavLst>
                                        <p:tav tm="0">
                                          <p:val>
                                            <p:strVal val="#ppt_y+.1"/>
                                          </p:val>
                                        </p:tav>
                                        <p:tav tm="100000">
                                          <p:val>
                                            <p:strVal val="#ppt_y"/>
                                          </p:val>
                                        </p:tav>
                                      </p:tavLst>
                                    </p:anim>
                                    <p:animEffect transition="in" filter="fade">
                                      <p:cBhvr>
                                        <p:cTn id="20" dur="1000" decel="50000">
                                          <p:stCondLst>
                                            <p:cond delay="0"/>
                                          </p:stCondLst>
                                        </p:cTn>
                                        <p:tgtEl>
                                          <p:spTgt spid="16386"/>
                                        </p:tgtEl>
                                      </p:cBhvr>
                                    </p:animEffect>
                                  </p:childTnLst>
                                </p:cTn>
                              </p:par>
                            </p:childTnLst>
                          </p:cTn>
                        </p:par>
                      </p:childTnLst>
                    </p:cTn>
                  </p:par>
                  <p:par>
                    <p:cTn id="21" fill="hold">
                      <p:stCondLst>
                        <p:cond delay="indefinite"/>
                      </p:stCondLst>
                      <p:childTnLst>
                        <p:par>
                          <p:cTn id="22" fill="hold">
                            <p:stCondLst>
                              <p:cond delay="0"/>
                            </p:stCondLst>
                            <p:childTnLst>
                              <p:par>
                                <p:cTn id="23" presetID="27" presetClass="entr" presetSubtype="0" fill="hold" grpId="0" nodeType="clickEffect">
                                  <p:stCondLst>
                                    <p:cond delay="0"/>
                                  </p:stCondLst>
                                  <p:iterate type="lt">
                                    <p:tmPct val="50000"/>
                                  </p:iterate>
                                  <p:childTnLst>
                                    <p:set>
                                      <p:cBhvr>
                                        <p:cTn id="24" dur="1" fill="hold">
                                          <p:stCondLst>
                                            <p:cond delay="0"/>
                                          </p:stCondLst>
                                        </p:cTn>
                                        <p:tgtEl>
                                          <p:spTgt spid="6"/>
                                        </p:tgtEl>
                                        <p:attrNameLst>
                                          <p:attrName>style.visibility</p:attrName>
                                        </p:attrNameLst>
                                      </p:cBhvr>
                                      <p:to>
                                        <p:strVal val="visible"/>
                                      </p:to>
                                    </p:set>
                                    <p:anim calcmode="discrete" valueType="clr">
                                      <p:cBhvr override="childStyle">
                                        <p:cTn id="25" dur="80"/>
                                        <p:tgtEl>
                                          <p:spTgt spid="6"/>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6"/>
                                        </p:tgtEl>
                                        <p:attrNameLst>
                                          <p:attrName>fillcolor</p:attrName>
                                        </p:attrNameLst>
                                      </p:cBhvr>
                                      <p:tavLst>
                                        <p:tav tm="0">
                                          <p:val>
                                            <p:clrVal>
                                              <a:schemeClr val="accent2"/>
                                            </p:clrVal>
                                          </p:val>
                                        </p:tav>
                                        <p:tav tm="50000">
                                          <p:val>
                                            <p:clrVal>
                                              <a:schemeClr val="hlink"/>
                                            </p:clrVal>
                                          </p:val>
                                        </p:tav>
                                      </p:tavLst>
                                    </p:anim>
                                    <p:set>
                                      <p:cBhvr>
                                        <p:cTn id="27" dur="80"/>
                                        <p:tgtEl>
                                          <p:spTgt spid="6"/>
                                        </p:tgtEl>
                                        <p:attrNameLst>
                                          <p:attrName>fill.type</p:attrName>
                                        </p:attrNameLst>
                                      </p:cBhvr>
                                      <p:to>
                                        <p:strVal val="solid"/>
                                      </p:to>
                                    </p:set>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grpId="0" nodeType="clickEffect">
                                  <p:stCondLst>
                                    <p:cond delay="0"/>
                                  </p:stCondLst>
                                  <p:iterate type="lt">
                                    <p:tmPct val="5000"/>
                                  </p:iterate>
                                  <p:childTnLst>
                                    <p:set>
                                      <p:cBhvr>
                                        <p:cTn id="31" dur="1" fill="hold">
                                          <p:stCondLst>
                                            <p:cond delay="0"/>
                                          </p:stCondLst>
                                        </p:cTn>
                                        <p:tgtEl>
                                          <p:spTgt spid="2"/>
                                        </p:tgtEl>
                                        <p:attrNameLst>
                                          <p:attrName>style.visibility</p:attrName>
                                        </p:attrNameLst>
                                      </p:cBhvr>
                                      <p:to>
                                        <p:strVal val="visible"/>
                                      </p:to>
                                    </p:set>
                                    <p:anim calcmode="lin" valueType="num">
                                      <p:cBhvr>
                                        <p:cTn id="32" dur="1000" fill="hold"/>
                                        <p:tgtEl>
                                          <p:spTgt spid="2"/>
                                        </p:tgtEl>
                                        <p:attrNameLst>
                                          <p:attrName>ppt_w</p:attrName>
                                        </p:attrNameLst>
                                      </p:cBhvr>
                                      <p:tavLst>
                                        <p:tav tm="0">
                                          <p:val>
                                            <p:fltVal val="0"/>
                                          </p:val>
                                        </p:tav>
                                        <p:tav tm="100000">
                                          <p:val>
                                            <p:strVal val="#ppt_w"/>
                                          </p:val>
                                        </p:tav>
                                      </p:tavLst>
                                    </p:anim>
                                    <p:anim calcmode="lin" valueType="num">
                                      <p:cBhvr>
                                        <p:cTn id="33" dur="1000" fill="hold"/>
                                        <p:tgtEl>
                                          <p:spTgt spid="2"/>
                                        </p:tgtEl>
                                        <p:attrNameLst>
                                          <p:attrName>ppt_h</p:attrName>
                                        </p:attrNameLst>
                                      </p:cBhvr>
                                      <p:tavLst>
                                        <p:tav tm="0">
                                          <p:val>
                                            <p:fltVal val="0"/>
                                          </p:val>
                                        </p:tav>
                                        <p:tav tm="100000">
                                          <p:val>
                                            <p:strVal val="#ppt_h"/>
                                          </p:val>
                                        </p:tav>
                                      </p:tavLst>
                                    </p:anim>
                                    <p:anim calcmode="lin" valueType="num">
                                      <p:cBhvr>
                                        <p:cTn id="34" dur="1000" fill="hold"/>
                                        <p:tgtEl>
                                          <p:spTgt spid="2"/>
                                        </p:tgtEl>
                                        <p:attrNameLst>
                                          <p:attrName>style.rotation</p:attrName>
                                        </p:attrNameLst>
                                      </p:cBhvr>
                                      <p:tavLst>
                                        <p:tav tm="0">
                                          <p:val>
                                            <p:fltVal val="90"/>
                                          </p:val>
                                        </p:tav>
                                        <p:tav tm="100000">
                                          <p:val>
                                            <p:fltVal val="0"/>
                                          </p:val>
                                        </p:tav>
                                      </p:tavLst>
                                    </p:anim>
                                    <p:animEffect transition="in" filter="fade">
                                      <p:cBhvr>
                                        <p:cTn id="35"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Primary tourist/recreational resources</a:t>
            </a:r>
            <a:endParaRPr lang="en-GB" dirty="0"/>
          </a:p>
        </p:txBody>
      </p:sp>
      <p:sp>
        <p:nvSpPr>
          <p:cNvPr id="3" name="Subtitle 2"/>
          <p:cNvSpPr>
            <a:spLocks noGrp="1"/>
          </p:cNvSpPr>
          <p:nvPr>
            <p:ph type="subTitle" idx="1"/>
          </p:nvPr>
        </p:nvSpPr>
        <p:spPr>
          <a:xfrm>
            <a:off x="571472" y="3571876"/>
            <a:ext cx="7854696" cy="1752600"/>
          </a:xfrm>
        </p:spPr>
        <p:txBody>
          <a:bodyPr/>
          <a:lstStyle/>
          <a:p>
            <a:r>
              <a:rPr lang="en-GB" dirty="0" smtClean="0">
                <a:latin typeface="+mj-lt"/>
              </a:rPr>
              <a:t>- the pre-existing attractions for tourism or recreation (that is, those not built specifically for the purpose.</a:t>
            </a:r>
            <a:endParaRPr lang="en-GB"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70" decel="100000"/>
                                        <p:tgtEl>
                                          <p:spTgt spid="3">
                                            <p:txEl>
                                              <p:pRg st="0" end="0"/>
                                            </p:txEl>
                                          </p:spTgt>
                                        </p:tgtEl>
                                      </p:cBhvr>
                                    </p:animEffect>
                                    <p:animScale>
                                      <p:cBhvr>
                                        <p:cTn id="8" dur="770" decel="100000"/>
                                        <p:tgtEl>
                                          <p:spTgt spid="3">
                                            <p:txEl>
                                              <p:pRg st="0" end="0"/>
                                            </p:txEl>
                                          </p:spTgt>
                                        </p:tgtEl>
                                      </p:cBhvr>
                                      <p:from x="10000" y="10000"/>
                                      <p:to x="200000" y="450000"/>
                                    </p:animScale>
                                    <p:animScale>
                                      <p:cBhvr>
                                        <p:cTn id="9" dur="1230" accel="100000" fill="hold">
                                          <p:stCondLst>
                                            <p:cond delay="770"/>
                                          </p:stCondLst>
                                        </p:cTn>
                                        <p:tgtEl>
                                          <p:spTgt spid="3">
                                            <p:txEl>
                                              <p:pRg st="0" end="0"/>
                                            </p:txEl>
                                          </p:spTgt>
                                        </p:tgtEl>
                                      </p:cBhvr>
                                      <p:from x="200000" y="450000"/>
                                      <p:to x="100000" y="100000"/>
                                    </p:animScale>
                                    <p:set>
                                      <p:cBhvr>
                                        <p:cTn id="10" dur="770" fill="hold"/>
                                        <p:tgtEl>
                                          <p:spTgt spid="3">
                                            <p:txEl>
                                              <p:pRg st="0" end="0"/>
                                            </p:txEl>
                                          </p:spTgt>
                                        </p:tgtEl>
                                        <p:attrNameLst>
                                          <p:attrName>ppt_x</p:attrName>
                                        </p:attrNameLst>
                                      </p:cBhvr>
                                      <p:to>
                                        <p:strVal val="(0.5)"/>
                                      </p:to>
                                    </p:set>
                                    <p:anim from="(0.5)" to="(#ppt_x)" calcmode="lin" valueType="num">
                                      <p:cBhvr>
                                        <p:cTn id="11" dur="1230" accel="100000" fill="hold">
                                          <p:stCondLst>
                                            <p:cond delay="770"/>
                                          </p:stCondLst>
                                        </p:cTn>
                                        <p:tgtEl>
                                          <p:spTgt spid="3">
                                            <p:txEl>
                                              <p:pRg st="0" end="0"/>
                                            </p:txEl>
                                          </p:spTgt>
                                        </p:tgtEl>
                                        <p:attrNameLst>
                                          <p:attrName>ppt_x</p:attrName>
                                        </p:attrNameLst>
                                      </p:cBhvr>
                                    </p:anim>
                                    <p:set>
                                      <p:cBhvr>
                                        <p:cTn id="12" dur="770" fill="hold"/>
                                        <p:tgtEl>
                                          <p:spTgt spid="3">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3">
                                            <p:txEl>
                                              <p:pRg st="0" end="0"/>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edge">
                                      <p:cBhvr>
                                        <p:cTn id="18"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Environmental carrying capacity</a:t>
            </a:r>
            <a:endParaRPr lang="en-GB" dirty="0"/>
          </a:p>
        </p:txBody>
      </p:sp>
      <p:sp>
        <p:nvSpPr>
          <p:cNvPr id="3" name="Subtitle 2"/>
          <p:cNvSpPr>
            <a:spLocks noGrp="1"/>
          </p:cNvSpPr>
          <p:nvPr>
            <p:ph type="subTitle" idx="1"/>
          </p:nvPr>
        </p:nvSpPr>
        <p:spPr>
          <a:xfrm>
            <a:off x="571472" y="3571876"/>
            <a:ext cx="7854696" cy="1752600"/>
          </a:xfrm>
        </p:spPr>
        <p:txBody>
          <a:bodyPr/>
          <a:lstStyle/>
          <a:p>
            <a:r>
              <a:rPr lang="en-GB" dirty="0" smtClean="0">
                <a:latin typeface="+mj-lt"/>
              </a:rPr>
              <a:t>- the maximum number before the local environment becomes damaged.</a:t>
            </a:r>
            <a:endParaRPr lang="en-GB"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8" presetClass="entr" presetSubtype="0" accel="50000" fill="hold" grpId="0" nodeType="clickEffect">
                                  <p:stCondLst>
                                    <p:cond delay="0"/>
                                  </p:stCondLst>
                                  <p:iterate type="lt">
                                    <p:tmPct val="50000"/>
                                  </p:iterate>
                                  <p:childTnLst>
                                    <p:set>
                                      <p:cBhvr>
                                        <p:cTn id="11" dur="1" fill="hold">
                                          <p:stCondLst>
                                            <p:cond delay="0"/>
                                          </p:stCondLst>
                                        </p:cTn>
                                        <p:tgtEl>
                                          <p:spTgt spid="2"/>
                                        </p:tgtEl>
                                        <p:attrNameLst>
                                          <p:attrName>style.visibility</p:attrName>
                                        </p:attrNameLst>
                                      </p:cBhvr>
                                      <p:to>
                                        <p:strVal val="visible"/>
                                      </p:to>
                                    </p:set>
                                    <p:set>
                                      <p:cBhvr>
                                        <p:cTn id="12" dur="455" fill="hold">
                                          <p:stCondLst>
                                            <p:cond delay="0"/>
                                          </p:stCondLst>
                                        </p:cTn>
                                        <p:tgtEl>
                                          <p:spTgt spid="2"/>
                                        </p:tgtEl>
                                        <p:attrNameLst>
                                          <p:attrName>style.rotation</p:attrName>
                                        </p:attrNameLst>
                                      </p:cBhvr>
                                      <p:to>
                                        <p:strVal val="-45.0"/>
                                      </p:to>
                                    </p:set>
                                    <p:anim calcmode="lin" valueType="num">
                                      <p:cBhvr>
                                        <p:cTn id="13"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14"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5"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6"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1071546"/>
            <a:ext cx="8429684" cy="1828800"/>
          </a:xfrm>
        </p:spPr>
        <p:txBody>
          <a:bodyPr/>
          <a:lstStyle/>
          <a:p>
            <a:pPr algn="l"/>
            <a:r>
              <a:rPr lang="en-GB" dirty="0" smtClean="0"/>
              <a:t>Perceptual carrying capacity</a:t>
            </a:r>
            <a:endParaRPr lang="en-GB" dirty="0"/>
          </a:p>
        </p:txBody>
      </p:sp>
      <p:sp>
        <p:nvSpPr>
          <p:cNvPr id="3" name="Subtitle 2"/>
          <p:cNvSpPr>
            <a:spLocks noGrp="1"/>
          </p:cNvSpPr>
          <p:nvPr>
            <p:ph type="subTitle" idx="1"/>
          </p:nvPr>
        </p:nvSpPr>
        <p:spPr/>
        <p:txBody>
          <a:bodyPr>
            <a:normAutofit/>
          </a:bodyPr>
          <a:lstStyle/>
          <a:p>
            <a:r>
              <a:rPr lang="en-GB" dirty="0" smtClean="0">
                <a:latin typeface="+mj-lt"/>
              </a:rPr>
              <a:t>- the maximum number before a specific group of visitors considers the level of impact, such as noise, to be </a:t>
            </a:r>
            <a:r>
              <a:rPr lang="en-GB" dirty="0" err="1" smtClean="0">
                <a:latin typeface="+mj-lt"/>
              </a:rPr>
              <a:t>excesssive</a:t>
            </a:r>
            <a:r>
              <a:rPr lang="en-GB" dirty="0" smtClean="0">
                <a:latin typeface="+mj-lt"/>
              </a:rPr>
              <a:t>.</a:t>
            </a:r>
            <a:endParaRPr lang="en-GB"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diamond(in)">
                                      <p:cBhvr>
                                        <p:cTn id="1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Recreation </a:t>
            </a:r>
            <a:endParaRPr lang="en-GB" dirty="0"/>
          </a:p>
        </p:txBody>
      </p:sp>
      <p:sp>
        <p:nvSpPr>
          <p:cNvPr id="3" name="Subtitle 2"/>
          <p:cNvSpPr>
            <a:spLocks noGrp="1"/>
          </p:cNvSpPr>
          <p:nvPr>
            <p:ph type="subTitle" idx="1"/>
          </p:nvPr>
        </p:nvSpPr>
        <p:spPr>
          <a:xfrm>
            <a:off x="500034" y="3571876"/>
            <a:ext cx="7854696" cy="1752600"/>
          </a:xfrm>
        </p:spPr>
        <p:txBody>
          <a:bodyPr/>
          <a:lstStyle/>
          <a:p>
            <a:r>
              <a:rPr lang="en-GB" dirty="0" smtClean="0">
                <a:latin typeface="+mj-lt"/>
              </a:rPr>
              <a:t>- a leisure-time activity undertaken voluntarily and for enjoyment.</a:t>
            </a:r>
            <a:endParaRPr lang="en-GB"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heel(4)">
                                      <p:cBhvr>
                                        <p:cTn id="13" dur="2000"/>
                                        <p:tgtEl>
                                          <p:spTgt spid="3">
                                            <p:txEl>
                                              <p:pRg st="0" end="0"/>
                                            </p:txEl>
                                          </p:spTgt>
                                        </p:tgtEl>
                                      </p:cBhvr>
                                    </p:animEffect>
                                  </p:childTnLst>
                                </p:cTn>
                              </p:par>
                              <p:par>
                                <p:cTn id="14" presetID="43" presetClass="entr" presetSubtype="0" fill="hold" grpId="1"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100"/>
                                        <p:tgtEl>
                                          <p:spTgt spid="2"/>
                                        </p:tgtEl>
                                      </p:cBhvr>
                                    </p:animEffect>
                                    <p:anim calcmode="lin" valueType="num">
                                      <p:cBhvr>
                                        <p:cTn id="17" dur="400" fill="hold"/>
                                        <p:tgtEl>
                                          <p:spTgt spid="2"/>
                                        </p:tgtEl>
                                        <p:attrNameLst>
                                          <p:attrName>ppt_x</p:attrName>
                                        </p:attrNameLst>
                                      </p:cBhvr>
                                      <p:tavLst>
                                        <p:tav tm="0">
                                          <p:val>
                                            <p:strVal val="#ppt_x"/>
                                          </p:val>
                                        </p:tav>
                                        <p:tav tm="100000">
                                          <p:val>
                                            <p:strVal val="#ppt_x"/>
                                          </p:val>
                                        </p:tav>
                                      </p:tavLst>
                                    </p:anim>
                                    <p:anim calcmode="lin" valueType="num">
                                      <p:cBhvr>
                                        <p:cTn id="18" dur="400" fill="hold"/>
                                        <p:tgtEl>
                                          <p:spTgt spid="2"/>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257</TotalTime>
  <Words>773</Words>
  <Application>Microsoft Office PowerPoint</Application>
  <PresentationFormat>On-screen Show (4:3)</PresentationFormat>
  <Paragraphs>73</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Flow</vt:lpstr>
      <vt:lpstr>Leisure at the International Scale  Tourism</vt:lpstr>
      <vt:lpstr>Slide 2</vt:lpstr>
      <vt:lpstr>What is the significance of the tourism industry in the 21st century? </vt:lpstr>
      <vt:lpstr>Leisure</vt:lpstr>
      <vt:lpstr>Carrying capacity</vt:lpstr>
      <vt:lpstr>Primary tourist/recreational resources</vt:lpstr>
      <vt:lpstr>Environmental carrying capacity</vt:lpstr>
      <vt:lpstr>Perceptual carrying capacity</vt:lpstr>
      <vt:lpstr>Recreation </vt:lpstr>
      <vt:lpstr>Resort</vt:lpstr>
      <vt:lpstr>Sport</vt:lpstr>
      <vt:lpstr>Tourism</vt:lpstr>
      <vt:lpstr>Subdivisions of tourism:</vt:lpstr>
      <vt:lpstr>Ecotourism</vt:lpstr>
      <vt:lpstr>Slide 15</vt:lpstr>
      <vt:lpstr>Heritage tourism</vt:lpstr>
      <vt:lpstr>Sustainable  tourism</vt:lpstr>
      <vt:lpstr>Slide 18</vt:lpstr>
      <vt:lpstr>Slide 19</vt:lpstr>
      <vt:lpstr>Slide 20</vt:lpstr>
      <vt:lpstr>Slide 21</vt:lpstr>
      <vt:lpstr>Slide 22</vt:lpstr>
      <vt:lpstr>Slide 23</vt:lpstr>
      <vt:lpstr>Slide 24</vt:lpstr>
      <vt:lpstr>Mass tourism</vt:lpstr>
      <vt:lpstr>Leakage</vt:lpstr>
      <vt:lpstr>Rapid growth of tourism since 1950</vt:lpstr>
      <vt:lpstr>Slide 28</vt:lpstr>
      <vt:lpstr>Movie</vt:lpstr>
      <vt:lpstr>Butler Model</vt:lpstr>
      <vt:lpstr>Butler Model 2</vt:lpstr>
      <vt:lpstr>Butler model</vt:lpstr>
      <vt:lpstr>       This model is based on MEDC tourism          as it has to go through all of the stages.     LEDC's however can be kick started by        TNC's from MEDC's.  </vt:lpstr>
      <vt:lpstr>Whereas Butler’s Model describes the carrying capacity of tourism in an area when tourism is market-driven…</vt:lpstr>
      <vt:lpstr>…the Hawkins Model attempts to take into account a broader set of factors.</vt:lpstr>
      <vt:lpstr>The Hawkins Model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Leisure at the International Scale - Tourism</dc:title>
  <dc:creator>christine.evensen</dc:creator>
  <cp:lastModifiedBy>christine.evensen</cp:lastModifiedBy>
  <cp:revision>34</cp:revision>
  <dcterms:created xsi:type="dcterms:W3CDTF">2010-02-07T16:07:59Z</dcterms:created>
  <dcterms:modified xsi:type="dcterms:W3CDTF">2010-02-07T20:26:26Z</dcterms:modified>
</cp:coreProperties>
</file>