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794500" cy="9921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33"/>
    <a:srgbClr val="99FF33"/>
    <a:srgbClr val="CC99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9E34-9E1A-4730-B81A-B9C83DA388D5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2891"/>
            <a:ext cx="543560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CA35-1985-4340-A45E-1709B446F0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 1950,</a:t>
            </a:r>
            <a:r>
              <a:rPr lang="nb-NO" baseline="0" dirty="0" smtClean="0"/>
              <a:t> Nigeria’s population was a mere 32.9 million people. By 1990, it had increased to 96.2 million, almost triple to what it was! In 2008, the population increased to a staggering 148.1 million people.. That’s ALOT. It has been further estimated that nigeria’s population will increase to 2882.2 million by 2050. Hopefully it won’t reach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 1925,</a:t>
            </a:r>
            <a:r>
              <a:rPr lang="nb-NO" baseline="0" dirty="0" smtClean="0"/>
              <a:t> Nigeria had a pretty high birth rate of 4.3 per every 1000  people. The death rate was relatively high: 20.2 per every 1000 and the annual population growth was 2.61% </a:t>
            </a:r>
            <a:r>
              <a:rPr lang="en-US" baseline="0" dirty="0" smtClean="0"/>
              <a:t>.. One of the HIGHEST in the world! </a:t>
            </a:r>
          </a:p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By 2008, the</a:t>
            </a:r>
            <a:r>
              <a:rPr lang="nb-NO" baseline="0" dirty="0" smtClean="0"/>
              <a:t> birth rate had decreased to 43 per every 1000, death rate to 18 per every 1000 and the annual population growth dropped to 2.5% which is not so much of a difference.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 1981-82, Nigeria’s fertility rate was 5.94 children per woman and by 1990</a:t>
            </a:r>
            <a:r>
              <a:rPr lang="nb-NO" baseline="0" dirty="0" smtClean="0"/>
              <a:t> had climbed to 6.01%. Today it has fropped slightly to 5.9.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A35-1985-4340-A45E-1709B446F0F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1BC4-C73F-4FAF-8B93-EBD8F12ED58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EEAA-85F7-4D62-8E99-C22BE0749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rmAutofit/>
          </a:bodyPr>
          <a:lstStyle/>
          <a:p>
            <a:r>
              <a:rPr lang="nb-NO" sz="8000" dirty="0" smtClean="0"/>
              <a:t>NIGERIA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715016"/>
            <a:ext cx="6400800" cy="857256"/>
          </a:xfrm>
        </p:spPr>
        <p:txBody>
          <a:bodyPr/>
          <a:lstStyle/>
          <a:p>
            <a:r>
              <a:rPr lang="nb-NO" dirty="0" smtClean="0"/>
              <a:t>By Madina Semega-Janneh</a:t>
            </a:r>
            <a:endParaRPr lang="en-US" dirty="0"/>
          </a:p>
        </p:txBody>
      </p:sp>
      <p:pic>
        <p:nvPicPr>
          <p:cNvPr id="4" name="Picture 3" descr="Girl_Walking_With_Nigeria_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928802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b-NO" sz="8800" dirty="0" smtClean="0">
                <a:solidFill>
                  <a:srgbClr val="FF0000"/>
                </a:solidFill>
              </a:rPr>
              <a:t>So What </a:t>
            </a:r>
            <a:r>
              <a:rPr lang="nb-NO" sz="8800" dirty="0">
                <a:solidFill>
                  <a:srgbClr val="FF0000"/>
                </a:solidFill>
              </a:rPr>
              <a:t>I</a:t>
            </a:r>
            <a:r>
              <a:rPr lang="nb-NO" sz="8800" dirty="0" smtClean="0">
                <a:solidFill>
                  <a:srgbClr val="FF0000"/>
                </a:solidFill>
              </a:rPr>
              <a:t>s </a:t>
            </a:r>
            <a:r>
              <a:rPr lang="nb-NO" sz="8800" dirty="0">
                <a:solidFill>
                  <a:srgbClr val="FF0000"/>
                </a:solidFill>
              </a:rPr>
              <a:t>T</a:t>
            </a:r>
            <a:r>
              <a:rPr lang="nb-NO" sz="8800" dirty="0" smtClean="0">
                <a:solidFill>
                  <a:srgbClr val="FF0000"/>
                </a:solidFill>
              </a:rPr>
              <a:t>heir </a:t>
            </a:r>
            <a:r>
              <a:rPr lang="nb-NO" sz="8800" dirty="0">
                <a:solidFill>
                  <a:srgbClr val="FF0000"/>
                </a:solidFill>
              </a:rPr>
              <a:t>G</a:t>
            </a:r>
            <a:r>
              <a:rPr lang="nb-NO" sz="8800" dirty="0" smtClean="0">
                <a:solidFill>
                  <a:srgbClr val="FF0000"/>
                </a:solidFill>
              </a:rPr>
              <a:t>overment </a:t>
            </a:r>
            <a:r>
              <a:rPr lang="nb-NO" sz="8800" dirty="0">
                <a:solidFill>
                  <a:srgbClr val="FF0000"/>
                </a:solidFill>
              </a:rPr>
              <a:t>D</a:t>
            </a:r>
            <a:r>
              <a:rPr lang="nb-NO" sz="8800" dirty="0" smtClean="0">
                <a:solidFill>
                  <a:srgbClr val="FF0000"/>
                </a:solidFill>
              </a:rPr>
              <a:t>oing </a:t>
            </a:r>
            <a:r>
              <a:rPr lang="nb-NO" sz="8800" dirty="0">
                <a:solidFill>
                  <a:srgbClr val="FF0000"/>
                </a:solidFill>
              </a:rPr>
              <a:t>A</a:t>
            </a:r>
            <a:r>
              <a:rPr lang="nb-NO" sz="8800" dirty="0" smtClean="0">
                <a:solidFill>
                  <a:srgbClr val="FF0000"/>
                </a:solidFill>
              </a:rPr>
              <a:t>bout </a:t>
            </a:r>
            <a:r>
              <a:rPr lang="nb-NO" sz="8800" dirty="0">
                <a:solidFill>
                  <a:srgbClr val="FF0000"/>
                </a:solidFill>
              </a:rPr>
              <a:t>I</a:t>
            </a:r>
            <a:r>
              <a:rPr lang="nb-NO" sz="8800" dirty="0" smtClean="0">
                <a:solidFill>
                  <a:srgbClr val="FF0000"/>
                </a:solidFill>
              </a:rPr>
              <a:t>t?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nb-NO" dirty="0" smtClean="0">
                <a:solidFill>
                  <a:srgbClr val="FF0000"/>
                </a:solidFill>
              </a:rPr>
              <a:t>Introducing...</a:t>
            </a:r>
          </a:p>
          <a:p>
            <a:pPr algn="ctr">
              <a:buNone/>
            </a:pPr>
            <a:endParaRPr lang="nb-NO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nb-NO" sz="3600" dirty="0" smtClean="0">
                <a:solidFill>
                  <a:schemeClr val="accent6">
                    <a:lumMod val="75000"/>
                  </a:schemeClr>
                </a:solidFill>
              </a:rPr>
              <a:t>THE NATIONAL POLICY ON POPULATION!</a:t>
            </a:r>
          </a:p>
        </p:txBody>
      </p:sp>
      <p:pic>
        <p:nvPicPr>
          <p:cNvPr id="4" name="Picture 3" descr="smi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286124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rgbClr val="00B0F0"/>
                </a:solidFill>
              </a:rPr>
              <a:t>Promoting an  awareness of population problems and the effects of rapid population growth</a:t>
            </a:r>
          </a:p>
          <a:p>
            <a:endParaRPr lang="nb-NO" dirty="0" smtClean="0"/>
          </a:p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Providing information on the benefits of small family size</a:t>
            </a:r>
          </a:p>
          <a:p>
            <a:pPr>
              <a:buNone/>
            </a:pPr>
            <a:endParaRPr lang="nb-NO" dirty="0" smtClean="0">
              <a:solidFill>
                <a:srgbClr val="00B050"/>
              </a:solidFill>
            </a:endParaRPr>
          </a:p>
          <a:p>
            <a:r>
              <a:rPr lang="nb-NO" dirty="0" smtClean="0">
                <a:solidFill>
                  <a:srgbClr val="00B050"/>
                </a:solidFill>
              </a:rPr>
              <a:t>Making family planning services easily accessible to all couples at an affordable cost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Few of Many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43560" cy="504351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rgbClr val="D60093"/>
                </a:solidFill>
              </a:rPr>
              <a:t>Reducing the proportion of women marrying before age 18 by 80%</a:t>
            </a:r>
          </a:p>
          <a:p>
            <a:r>
              <a:rPr lang="nb-NO" dirty="0" smtClean="0">
                <a:solidFill>
                  <a:srgbClr val="D60093"/>
                </a:solidFill>
              </a:rPr>
              <a:t>Reducing the average number of children a woman bears down to 4</a:t>
            </a:r>
          </a:p>
          <a:p>
            <a:r>
              <a:rPr lang="nb-NO" dirty="0" smtClean="0">
                <a:solidFill>
                  <a:srgbClr val="D60093"/>
                </a:solidFill>
              </a:rPr>
              <a:t>Extending family planning coverage to 80% of women in child bearing age</a:t>
            </a:r>
          </a:p>
          <a:p>
            <a:r>
              <a:rPr lang="nb-NO" dirty="0" smtClean="0">
                <a:solidFill>
                  <a:srgbClr val="D60093"/>
                </a:solidFill>
              </a:rPr>
              <a:t>Reducing the rate of population growth from 3% to 2%</a:t>
            </a:r>
          </a:p>
          <a:p>
            <a:r>
              <a:rPr lang="nb-NO" dirty="0" smtClean="0">
                <a:solidFill>
                  <a:srgbClr val="D60093"/>
                </a:solidFill>
              </a:rPr>
              <a:t>Promoting use of contraception</a:t>
            </a:r>
            <a:endParaRPr lang="en-US" dirty="0">
              <a:solidFill>
                <a:srgbClr val="D60093"/>
              </a:solidFill>
            </a:endParaRPr>
          </a:p>
        </p:txBody>
      </p:sp>
      <p:pic>
        <p:nvPicPr>
          <p:cNvPr id="5" name="Content Placeholder 4" descr="huge_48_244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785926"/>
            <a:ext cx="2786082" cy="400052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likely will the targets be met?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b-NO" dirty="0" smtClean="0"/>
              <a:t>Err...</a:t>
            </a:r>
          </a:p>
          <a:p>
            <a:pPr algn="ctr">
              <a:buNone/>
            </a:pPr>
            <a:endParaRPr lang="nb-NO" sz="9600" dirty="0" smtClean="0"/>
          </a:p>
          <a:p>
            <a:pPr algn="ctr">
              <a:buNone/>
            </a:pPr>
            <a:r>
              <a:rPr lang="nb-NO" sz="9600" dirty="0" smtClean="0"/>
              <a:t>NOT SO LIKELY!</a:t>
            </a:r>
            <a:endParaRPr lang="en-US" sz="9600" dirty="0"/>
          </a:p>
        </p:txBody>
      </p:sp>
      <p:pic>
        <p:nvPicPr>
          <p:cNvPr id="4" name="Picture 3" descr="KNCE0YCA9I5BMWCA1AB2Z0CA47EZBCCAKXCM85CA4PVKMUCAD3K8W7CA0U03A3CAJGBC40CA4VAYMUCA9LOJDWCA1D4YEACAIZZORWCA9GOVP3CA6COJTNCA2WDG0ACA5RWPNYCAWHK64UCA260Y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214554"/>
            <a:ext cx="1828809" cy="19280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    </a:t>
            </a:r>
          </a:p>
          <a:p>
            <a:pPr>
              <a:buNone/>
            </a:pP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 far the Nigerian policy has not achieved its targets, even though some gains have been made.</a:t>
            </a:r>
          </a:p>
          <a:p>
            <a:pPr>
              <a:buNone/>
            </a:pPr>
            <a:endParaRPr lang="nb-NO" dirty="0"/>
          </a:p>
          <a:p>
            <a:pPr algn="ctr">
              <a:buNone/>
            </a:pPr>
            <a:r>
              <a:rPr lang="nb-NO" sz="4400" b="1" dirty="0" smtClean="0"/>
              <a:t>WHY?</a:t>
            </a:r>
          </a:p>
          <a:p>
            <a:pPr algn="ctr">
              <a:buNone/>
            </a:pPr>
            <a:endParaRPr lang="nb-NO" dirty="0"/>
          </a:p>
          <a:p>
            <a:pPr algn="ctr"/>
            <a:r>
              <a:rPr lang="nb-NO" dirty="0" smtClean="0">
                <a:solidFill>
                  <a:srgbClr val="CC99FF"/>
                </a:solidFill>
              </a:rPr>
              <a:t>Religion  - vast majority of population are muslims</a:t>
            </a:r>
          </a:p>
          <a:p>
            <a:pPr algn="ctr">
              <a:buNone/>
            </a:pPr>
            <a:endParaRPr lang="nb-NO" dirty="0" smtClean="0"/>
          </a:p>
          <a:p>
            <a:pPr algn="ctr"/>
            <a:r>
              <a:rPr lang="nb-NO" dirty="0" smtClean="0">
                <a:solidFill>
                  <a:srgbClr val="33CC33"/>
                </a:solidFill>
              </a:rPr>
              <a:t>They prefer large families with many kids</a:t>
            </a:r>
          </a:p>
          <a:p>
            <a:pPr algn="ctr">
              <a:buNone/>
            </a:pPr>
            <a:endParaRPr lang="nb-NO" dirty="0" smtClean="0"/>
          </a:p>
          <a:p>
            <a:pPr algn="ctr"/>
            <a:r>
              <a:rPr lang="nb-NO" dirty="0" smtClean="0">
                <a:solidFill>
                  <a:srgbClr val="D60093"/>
                </a:solidFill>
              </a:rPr>
              <a:t>Culture</a:t>
            </a:r>
            <a:endParaRPr lang="en-US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 conclusion...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pPr algn="ctr">
              <a:buNone/>
            </a:pPr>
            <a:r>
              <a:rPr lang="nb-NO" sz="8800" dirty="0" smtClean="0">
                <a:solidFill>
                  <a:srgbClr val="FF0000"/>
                </a:solidFill>
              </a:rPr>
              <a:t>NIGERIA </a:t>
            </a:r>
          </a:p>
          <a:p>
            <a:pPr algn="ctr">
              <a:buNone/>
            </a:pPr>
            <a:r>
              <a:rPr lang="nb-NO" sz="8800" dirty="0" smtClean="0">
                <a:solidFill>
                  <a:srgbClr val="FF0000"/>
                </a:solidFill>
              </a:rPr>
              <a:t>IS </a:t>
            </a:r>
          </a:p>
          <a:p>
            <a:pPr algn="ctr">
              <a:buNone/>
            </a:pPr>
            <a:r>
              <a:rPr lang="nb-NO" sz="8800" dirty="0" smtClean="0">
                <a:solidFill>
                  <a:srgbClr val="FF0000"/>
                </a:solidFill>
              </a:rPr>
              <a:t>ANTINATALIST!</a:t>
            </a:r>
          </a:p>
          <a:p>
            <a:pPr algn="ctr">
              <a:buNone/>
            </a:pPr>
            <a:r>
              <a:rPr lang="nb-NO" sz="2200" dirty="0" smtClean="0"/>
              <a:t>(Or atleast the government is...)</a:t>
            </a:r>
            <a:endParaRPr lang="en-US" sz="2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4561" y="2967334"/>
            <a:ext cx="34662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END!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Nigeria has one of the fastest growing populations in the world!</a:t>
            </a:r>
          </a:p>
          <a:p>
            <a:endParaRPr lang="nb-NO" dirty="0" smtClean="0"/>
          </a:p>
          <a:p>
            <a:r>
              <a:rPr lang="nb-NO" dirty="0" smtClean="0"/>
              <a:t>1950 - Population was 32.9 million people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smtClean="0"/>
              <a:t>2008 – A staggering 148.1 million </a:t>
            </a:r>
          </a:p>
        </p:txBody>
      </p:sp>
      <p:pic>
        <p:nvPicPr>
          <p:cNvPr id="5" name="Content Placeholder 4" descr="nigeri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928802"/>
            <a:ext cx="3038475" cy="28575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 smtClean="0"/>
              <a:t>Nigeria compared to USA</a:t>
            </a:r>
            <a:endParaRPr lang="en-US" sz="4000" dirty="0"/>
          </a:p>
        </p:txBody>
      </p:sp>
      <p:pic>
        <p:nvPicPr>
          <p:cNvPr id="5" name="Picture Placeholder 4" descr="_42799321_nig_pop_age_gra416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33" r="8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Rates in 1925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B050"/>
                </a:solidFill>
              </a:rPr>
              <a:t>Birth rate was 46.3 per 1000 people  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smtClean="0">
                <a:solidFill>
                  <a:srgbClr val="C00000"/>
                </a:solidFill>
              </a:rPr>
              <a:t>Death rate 20.2 per 1000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>
                <a:solidFill>
                  <a:srgbClr val="0070C0"/>
                </a:solidFill>
              </a:rPr>
              <a:t>A</a:t>
            </a:r>
            <a:r>
              <a:rPr lang="nb-NO" dirty="0" smtClean="0">
                <a:solidFill>
                  <a:srgbClr val="0070C0"/>
                </a:solidFill>
              </a:rPr>
              <a:t>nnual population growth rate 2.61%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4-6-04d_t_web_100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4038600" cy="35719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Rates in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B050"/>
                </a:solidFill>
              </a:rPr>
              <a:t>Birth rate was 43 per 1000 (STILL HIGH!)</a:t>
            </a:r>
          </a:p>
          <a:p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Death rate reduced to 18 per 1000 people</a:t>
            </a:r>
          </a:p>
          <a:p>
            <a:pPr>
              <a:buNone/>
            </a:pPr>
            <a:endParaRPr lang="nb-NO" dirty="0" smtClean="0">
              <a:solidFill>
                <a:srgbClr val="0070C0"/>
              </a:solidFill>
            </a:endParaRPr>
          </a:p>
          <a:p>
            <a:r>
              <a:rPr lang="nb-NO" dirty="0" smtClean="0">
                <a:solidFill>
                  <a:srgbClr val="0070C0"/>
                </a:solidFill>
              </a:rPr>
              <a:t>Annual population growth 2.5%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overpopul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7250" y="1666081"/>
            <a:ext cx="4000500" cy="43942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DID YOU KNOW?</a:t>
            </a:r>
            <a:endParaRPr lang="en-US" dirty="0"/>
          </a:p>
        </p:txBody>
      </p:sp>
      <p:pic>
        <p:nvPicPr>
          <p:cNvPr id="5" name="Content Placeholder 4" descr="surprised-fac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5024441" cy="47863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57364"/>
            <a:ext cx="4038600" cy="4525963"/>
          </a:xfrm>
        </p:spPr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Nigeria’s fertility rate in 1981-82 was </a:t>
            </a:r>
            <a:r>
              <a:rPr lang="nb-NO" dirty="0" smtClean="0">
                <a:solidFill>
                  <a:srgbClr val="FF0000"/>
                </a:solidFill>
              </a:rPr>
              <a:t>5.94</a:t>
            </a:r>
            <a:r>
              <a:rPr lang="nb-NO" dirty="0" smtClean="0">
                <a:solidFill>
                  <a:srgbClr val="7030A0"/>
                </a:solidFill>
              </a:rPr>
              <a:t> children per woman?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smtClean="0">
                <a:solidFill>
                  <a:srgbClr val="7030A0"/>
                </a:solidFill>
              </a:rPr>
              <a:t>By 1990 it had climbed to </a:t>
            </a:r>
            <a:r>
              <a:rPr lang="nb-NO" dirty="0" smtClean="0">
                <a:solidFill>
                  <a:srgbClr val="FF0000"/>
                </a:solidFill>
              </a:rPr>
              <a:t>6.01</a:t>
            </a:r>
            <a:r>
              <a:rPr lang="nb-NO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smtClean="0">
                <a:solidFill>
                  <a:srgbClr val="7030A0"/>
                </a:solidFill>
              </a:rPr>
              <a:t>And today it is </a:t>
            </a:r>
            <a:r>
              <a:rPr lang="nb-NO" dirty="0" smtClean="0">
                <a:solidFill>
                  <a:srgbClr val="FF0000"/>
                </a:solidFill>
              </a:rPr>
              <a:t>5.9</a:t>
            </a:r>
            <a:r>
              <a:rPr lang="nb-NO" dirty="0" smtClean="0">
                <a:solidFill>
                  <a:srgbClr val="7030A0"/>
                </a:solidFill>
              </a:rPr>
              <a:t>?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486400" cy="804862"/>
          </a:xfrm>
        </p:spPr>
        <p:txBody>
          <a:bodyPr>
            <a:noAutofit/>
          </a:bodyPr>
          <a:lstStyle/>
          <a:p>
            <a:r>
              <a:rPr lang="nb-NO" sz="3200" dirty="0" smtClean="0">
                <a:solidFill>
                  <a:srgbClr val="990033"/>
                </a:solidFill>
              </a:rPr>
              <a:t>BUT WHY ALL THESE BABIES?!?!</a:t>
            </a:r>
            <a:endParaRPr lang="en-US" sz="3200" dirty="0">
              <a:solidFill>
                <a:srgbClr val="990033"/>
              </a:solidFill>
            </a:endParaRPr>
          </a:p>
        </p:txBody>
      </p:sp>
      <p:pic>
        <p:nvPicPr>
          <p:cNvPr id="6" name="Picture 5" descr="SuperStock_1598R-161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57166"/>
            <a:ext cx="4786346" cy="457203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LACK OF CONTRACEPTIVES!</a:t>
            </a:r>
            <a:endParaRPr lang="en-US" dirty="0"/>
          </a:p>
        </p:txBody>
      </p:sp>
      <p:pic>
        <p:nvPicPr>
          <p:cNvPr id="3" name="Picture 2" descr="gech_0001_0001_0_img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428736"/>
            <a:ext cx="6121400" cy="47879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EARLY AGE OF MARRIAGE!</a:t>
            </a:r>
            <a:endParaRPr lang="en-US" dirty="0"/>
          </a:p>
        </p:txBody>
      </p:sp>
      <p:pic>
        <p:nvPicPr>
          <p:cNvPr id="4" name="Content Placeholder 3" descr="Wedding%20PCF%20clip%20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6788945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499</Words>
  <Application>Microsoft Office PowerPoint</Application>
  <PresentationFormat>On-screen Show (4:3)</PresentationFormat>
  <Paragraphs>88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NIGERIA</vt:lpstr>
      <vt:lpstr>Facts</vt:lpstr>
      <vt:lpstr>Nigeria compared to USA</vt:lpstr>
      <vt:lpstr>Rates in 1925</vt:lpstr>
      <vt:lpstr>Rates in 2008</vt:lpstr>
      <vt:lpstr>DID YOU KNOW?</vt:lpstr>
      <vt:lpstr>Slide 7</vt:lpstr>
      <vt:lpstr>LACK OF CONTRACEPTIVES!</vt:lpstr>
      <vt:lpstr>EARLY AGE OF MARRIAGE!</vt:lpstr>
      <vt:lpstr>Slide 10</vt:lpstr>
      <vt:lpstr>Slide 11</vt:lpstr>
      <vt:lpstr>Objectives</vt:lpstr>
      <vt:lpstr>Few of Many Targets</vt:lpstr>
      <vt:lpstr>How likely will the targets be met?</vt:lpstr>
      <vt:lpstr>Slide 15</vt:lpstr>
      <vt:lpstr>In conclusion...</vt:lpstr>
      <vt:lpstr>Slide 17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</dc:title>
  <dc:creator>Valued Acer Customer</dc:creator>
  <cp:lastModifiedBy>Valued Acer Customer</cp:lastModifiedBy>
  <cp:revision>16</cp:revision>
  <dcterms:created xsi:type="dcterms:W3CDTF">2009-09-23T07:57:59Z</dcterms:created>
  <dcterms:modified xsi:type="dcterms:W3CDTF">2009-09-23T10:05:38Z</dcterms:modified>
</cp:coreProperties>
</file>