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6FF06-63B4-4CAA-92CA-8CC135ECC95D}" type="datetimeFigureOut">
              <a:rPr lang="en-US" smtClean="0"/>
              <a:t>3/8/2010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C8D05-A9E3-4859-B169-1A0FB74AC0B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C8D05-A9E3-4859-B169-1A0FB74AC0BB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C8D05-A9E3-4859-B169-1A0FB74AC0BB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C8D05-A9E3-4859-B169-1A0FB74AC0BB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C8D05-A9E3-4859-B169-1A0FB74AC0BB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C8D05-A9E3-4859-B169-1A0FB74AC0BB}" type="slidenum">
              <a:rPr lang="en-GB" smtClean="0"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C8D05-A9E3-4859-B169-1A0FB74AC0BB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C8D05-A9E3-4859-B169-1A0FB74AC0BB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C8D05-A9E3-4859-B169-1A0FB74AC0BB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C8D05-A9E3-4859-B169-1A0FB74AC0BB}" type="slidenum">
              <a:rPr lang="en-GB" smtClean="0"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C8D05-A9E3-4859-B169-1A0FB74AC0BB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C8D05-A9E3-4859-B169-1A0FB74AC0BB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C8D05-A9E3-4859-B169-1A0FB74AC0BB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C8D05-A9E3-4859-B169-1A0FB74AC0BB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C8D05-A9E3-4859-B169-1A0FB74AC0BB}" type="slidenum">
              <a:rPr lang="en-GB" smtClean="0"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C8D05-A9E3-4859-B169-1A0FB74AC0BB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A741A37-8CB9-47F9-8BD6-1858AA25A941}" type="datetimeFigureOut">
              <a:rPr lang="en-US" smtClean="0"/>
              <a:t>3/8/2010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9A7C4B6-191D-4D96-9D64-F3348FE7B98F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741A37-8CB9-47F9-8BD6-1858AA25A941}" type="datetimeFigureOut">
              <a:rPr lang="en-US" smtClean="0"/>
              <a:t>3/8/2010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A7C4B6-191D-4D96-9D64-F3348FE7B9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741A37-8CB9-47F9-8BD6-1858AA25A941}" type="datetimeFigureOut">
              <a:rPr lang="en-US" smtClean="0"/>
              <a:t>3/8/2010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A7C4B6-191D-4D96-9D64-F3348FE7B9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741A37-8CB9-47F9-8BD6-1858AA25A941}" type="datetimeFigureOut">
              <a:rPr lang="en-US" smtClean="0"/>
              <a:t>3/8/2010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A7C4B6-191D-4D96-9D64-F3348FE7B9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A741A37-8CB9-47F9-8BD6-1858AA25A941}" type="datetimeFigureOut">
              <a:rPr lang="en-US" smtClean="0"/>
              <a:t>3/8/2010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9A7C4B6-191D-4D96-9D64-F3348FE7B98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741A37-8CB9-47F9-8BD6-1858AA25A941}" type="datetimeFigureOut">
              <a:rPr lang="en-US" smtClean="0"/>
              <a:t>3/8/2010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9A7C4B6-191D-4D96-9D64-F3348FE7B98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741A37-8CB9-47F9-8BD6-1858AA25A941}" type="datetimeFigureOut">
              <a:rPr lang="en-US" smtClean="0"/>
              <a:t>3/8/2010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9A7C4B6-191D-4D96-9D64-F3348FE7B9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741A37-8CB9-47F9-8BD6-1858AA25A941}" type="datetimeFigureOut">
              <a:rPr lang="en-US" smtClean="0"/>
              <a:t>3/8/2010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A7C4B6-191D-4D96-9D64-F3348FE7B98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741A37-8CB9-47F9-8BD6-1858AA25A941}" type="datetimeFigureOut">
              <a:rPr lang="en-US" smtClean="0"/>
              <a:t>3/8/2010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A7C4B6-191D-4D96-9D64-F3348FE7B9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A741A37-8CB9-47F9-8BD6-1858AA25A941}" type="datetimeFigureOut">
              <a:rPr lang="en-US" smtClean="0"/>
              <a:t>3/8/2010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9A7C4B6-191D-4D96-9D64-F3348FE7B98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A741A37-8CB9-47F9-8BD6-1858AA25A941}" type="datetimeFigureOut">
              <a:rPr lang="en-US" smtClean="0"/>
              <a:t>3/8/2010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9A7C4B6-191D-4D96-9D64-F3348FE7B98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A741A37-8CB9-47F9-8BD6-1858AA25A941}" type="datetimeFigureOut">
              <a:rPr lang="en-US" smtClean="0"/>
              <a:t>3/8/2010</a:t>
            </a:fld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9A7C4B6-191D-4D96-9D64-F3348FE7B98F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gif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North Korea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http://www.greece-map.net/asia/maps/north-korea-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928933"/>
            <a:ext cx="4429156" cy="332186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SWOT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971924" cy="4526280"/>
          </a:xfrm>
        </p:spPr>
        <p:txBody>
          <a:bodyPr/>
          <a:lstStyle/>
          <a:p>
            <a:r>
              <a:rPr lang="nb-NO" dirty="0" smtClean="0"/>
              <a:t>SWOT </a:t>
            </a:r>
          </a:p>
          <a:p>
            <a:pPr lvl="1"/>
            <a:r>
              <a:rPr lang="nb-NO" dirty="0" smtClean="0"/>
              <a:t>Strengths</a:t>
            </a:r>
          </a:p>
          <a:p>
            <a:pPr lvl="1"/>
            <a:r>
              <a:rPr lang="nb-NO" dirty="0" smtClean="0"/>
              <a:t>Weaknesses </a:t>
            </a:r>
          </a:p>
          <a:p>
            <a:pPr lvl="1"/>
            <a:r>
              <a:rPr lang="nb-NO" dirty="0" smtClean="0"/>
              <a:t>Opportunities </a:t>
            </a:r>
          </a:p>
          <a:p>
            <a:pPr lvl="1"/>
            <a:r>
              <a:rPr lang="nb-NO" dirty="0" smtClean="0"/>
              <a:t>Threats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Strengths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8329642" cy="3283278"/>
          </a:xfrm>
        </p:spPr>
        <p:txBody>
          <a:bodyPr/>
          <a:lstStyle/>
          <a:p>
            <a:r>
              <a:rPr lang="nb-NO" sz="2000" dirty="0" smtClean="0"/>
              <a:t>Wide range of natural attractions</a:t>
            </a:r>
          </a:p>
          <a:p>
            <a:r>
              <a:rPr lang="nb-NO" sz="2000" dirty="0" smtClean="0"/>
              <a:t>3 star hotels in Pyongyang and key locations</a:t>
            </a:r>
          </a:p>
          <a:p>
            <a:r>
              <a:rPr lang="nb-NO" sz="2000" dirty="0" smtClean="0"/>
              <a:t>Good choice of local cuisine</a:t>
            </a:r>
          </a:p>
          <a:p>
            <a:r>
              <a:rPr lang="nb-NO" sz="2000" dirty="0" smtClean="0"/>
              <a:t>Historical and cultural heritage</a:t>
            </a:r>
          </a:p>
          <a:p>
            <a:r>
              <a:rPr lang="nb-NO" sz="2000" dirty="0" smtClean="0"/>
              <a:t>Hospitality</a:t>
            </a:r>
          </a:p>
          <a:p>
            <a:r>
              <a:rPr lang="nb-NO" sz="2000" dirty="0" smtClean="0"/>
              <a:t>Impressive monuments and government buildings</a:t>
            </a:r>
          </a:p>
          <a:p>
            <a:r>
              <a:rPr lang="nb-NO" sz="2000" dirty="0" smtClean="0"/>
              <a:t>Good network highways</a:t>
            </a:r>
          </a:p>
          <a:p>
            <a:r>
              <a:rPr lang="nb-NO" sz="2000" dirty="0" smtClean="0"/>
              <a:t>clean and well-maintained tour coaches</a:t>
            </a:r>
          </a:p>
          <a:p>
            <a:r>
              <a:rPr lang="nb-NO" sz="2000" dirty="0" smtClean="0"/>
              <a:t>Well-trained guys, excellent foreing language skills</a:t>
            </a:r>
          </a:p>
          <a:p>
            <a:r>
              <a:rPr lang="nb-NO" sz="2000" dirty="0" smtClean="0"/>
              <a:t>Facilities capable of handling small conferences</a:t>
            </a:r>
          </a:p>
          <a:p>
            <a:endParaRPr lang="en-GB" dirty="0"/>
          </a:p>
        </p:txBody>
      </p:sp>
      <p:pic>
        <p:nvPicPr>
          <p:cNvPr id="33794" name="Picture 2" descr="North Korea foo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-136525"/>
            <a:ext cx="9525" cy="9525"/>
          </a:xfrm>
          <a:prstGeom prst="rect">
            <a:avLst/>
          </a:prstGeom>
          <a:noFill/>
        </p:spPr>
      </p:pic>
      <p:pic>
        <p:nvPicPr>
          <p:cNvPr id="33796" name="Picture 4" descr="North Korea foo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-136525"/>
            <a:ext cx="9525" cy="9525"/>
          </a:xfrm>
          <a:prstGeom prst="rect">
            <a:avLst/>
          </a:prstGeom>
          <a:noFill/>
        </p:spPr>
      </p:pic>
      <p:pic>
        <p:nvPicPr>
          <p:cNvPr id="33798" name="Picture 6" descr="North Korea foo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-136525"/>
            <a:ext cx="9525" cy="9525"/>
          </a:xfrm>
          <a:prstGeom prst="rect">
            <a:avLst/>
          </a:prstGeom>
          <a:noFill/>
        </p:spPr>
      </p:pic>
      <p:pic>
        <p:nvPicPr>
          <p:cNvPr id="33800" name="Picture 8" descr="http://english.visitkorea.or.kr/cms/resource_etc/58/475358_image2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857760"/>
            <a:ext cx="3238486" cy="1785930"/>
          </a:xfrm>
          <a:prstGeom prst="rect">
            <a:avLst/>
          </a:prstGeom>
          <a:noFill/>
        </p:spPr>
      </p:pic>
      <p:pic>
        <p:nvPicPr>
          <p:cNvPr id="33802" name="Picture 10" descr="http://news.bbc.co.uk/nol/shared/spl/hi/picture_gallery/05/asia_pac_unseen_north_korea/img/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849516"/>
            <a:ext cx="2786082" cy="1775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Weaknesses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8258204" cy="4526280"/>
          </a:xfrm>
        </p:spPr>
        <p:txBody>
          <a:bodyPr>
            <a:normAutofit/>
          </a:bodyPr>
          <a:lstStyle/>
          <a:p>
            <a:r>
              <a:rPr lang="nb-NO" sz="2000" dirty="0" smtClean="0"/>
              <a:t>Limited air access</a:t>
            </a:r>
          </a:p>
          <a:p>
            <a:r>
              <a:rPr lang="nb-NO" sz="2000" dirty="0" smtClean="0"/>
              <a:t>Strict visa requirements</a:t>
            </a:r>
          </a:p>
          <a:p>
            <a:r>
              <a:rPr lang="nb-NO" sz="2000" dirty="0" smtClean="0"/>
              <a:t>Public image of North Korea- driven by politics and hostile media</a:t>
            </a:r>
          </a:p>
          <a:p>
            <a:r>
              <a:rPr lang="nb-NO" sz="2000" dirty="0" smtClean="0"/>
              <a:t>Tourism infrastructure</a:t>
            </a:r>
            <a:r>
              <a:rPr lang="en-GB" sz="2000" dirty="0" smtClean="0"/>
              <a:t> need upgrading</a:t>
            </a:r>
          </a:p>
          <a:p>
            <a:r>
              <a:rPr lang="nb-NO" sz="2000" dirty="0" smtClean="0"/>
              <a:t>Limited training for personnel dealing with tourists</a:t>
            </a:r>
          </a:p>
          <a:p>
            <a:r>
              <a:rPr lang="nb-NO" sz="2000" dirty="0" smtClean="0"/>
              <a:t>Limited choice of non-Korean food</a:t>
            </a:r>
          </a:p>
          <a:p>
            <a:r>
              <a:rPr lang="nb-NO" sz="2000" dirty="0" smtClean="0"/>
              <a:t>Limited range of souvenirs, expensive</a:t>
            </a:r>
          </a:p>
          <a:p>
            <a:r>
              <a:rPr lang="nb-NO" sz="2000" dirty="0" smtClean="0"/>
              <a:t>Restrictions of foreign private investments</a:t>
            </a:r>
          </a:p>
          <a:p>
            <a:r>
              <a:rPr lang="nb-NO" sz="2000" dirty="0" smtClean="0"/>
              <a:t>Harsh winter reduces tourist season to 9 months or less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Opportunites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20" y="1645920"/>
            <a:ext cx="8715436" cy="4526280"/>
          </a:xfrm>
        </p:spPr>
        <p:txBody>
          <a:bodyPr>
            <a:normAutofit lnSpcReduction="10000"/>
          </a:bodyPr>
          <a:lstStyle/>
          <a:p>
            <a:r>
              <a:rPr lang="nb-NO" sz="2000" dirty="0" smtClean="0"/>
              <a:t>A trip to North Korea – novelty, ’bragging rights’</a:t>
            </a:r>
          </a:p>
          <a:p>
            <a:endParaRPr lang="nb-NO" sz="2000" dirty="0" smtClean="0"/>
          </a:p>
          <a:p>
            <a:r>
              <a:rPr lang="nb-NO" sz="2000" dirty="0" smtClean="0"/>
              <a:t>Perception of last bastion of socialism/communism</a:t>
            </a:r>
          </a:p>
          <a:p>
            <a:endParaRPr lang="nb-NO" sz="2000" dirty="0" smtClean="0"/>
          </a:p>
          <a:p>
            <a:r>
              <a:rPr lang="nb-NO" sz="2000" dirty="0" smtClean="0"/>
              <a:t>Focused marketing and destination brand development</a:t>
            </a:r>
          </a:p>
          <a:p>
            <a:endParaRPr lang="nb-NO" sz="2000" dirty="0" smtClean="0"/>
          </a:p>
          <a:p>
            <a:r>
              <a:rPr lang="nb-NO" sz="2000" dirty="0" smtClean="0"/>
              <a:t>Attract foreign arilines to open scheduled or charter air services</a:t>
            </a:r>
          </a:p>
          <a:p>
            <a:endParaRPr lang="nb-NO" sz="2000" dirty="0" smtClean="0"/>
          </a:p>
          <a:p>
            <a:r>
              <a:rPr lang="nb-NO" sz="2000" dirty="0" smtClean="0"/>
              <a:t>Foreign tourism development</a:t>
            </a:r>
          </a:p>
          <a:p>
            <a:endParaRPr lang="nb-NO" sz="2000" dirty="0" smtClean="0"/>
          </a:p>
          <a:p>
            <a:r>
              <a:rPr lang="nb-NO" sz="2000" dirty="0" smtClean="0"/>
              <a:t>Huge potential markets in neighbouring countries </a:t>
            </a:r>
          </a:p>
          <a:p>
            <a:endParaRPr lang="nb-NO" sz="2000" dirty="0" smtClean="0"/>
          </a:p>
          <a:p>
            <a:r>
              <a:rPr lang="nb-NO" sz="2000" dirty="0" smtClean="0"/>
              <a:t>Potential niche products, winter sports, ecotourism, VFR, conferneces</a:t>
            </a:r>
          </a:p>
          <a:p>
            <a:endParaRPr lang="nb-NO" sz="2000" dirty="0" smtClean="0"/>
          </a:p>
          <a:p>
            <a:r>
              <a:rPr lang="nb-NO" sz="2000" dirty="0" smtClean="0"/>
              <a:t>Accelerating cooperation with South Korea and potential for joint destination marketing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Threats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8401080" cy="4526280"/>
          </a:xfrm>
        </p:spPr>
        <p:txBody>
          <a:bodyPr/>
          <a:lstStyle/>
          <a:p>
            <a:r>
              <a:rPr lang="nb-NO" sz="2000" dirty="0" smtClean="0"/>
              <a:t>Government bureaucracy</a:t>
            </a:r>
          </a:p>
          <a:p>
            <a:endParaRPr lang="nb-NO" sz="2000" dirty="0" smtClean="0"/>
          </a:p>
          <a:p>
            <a:r>
              <a:rPr lang="nb-NO" sz="2000" dirty="0" smtClean="0"/>
              <a:t>Lack of tourism infrastructure funds</a:t>
            </a:r>
          </a:p>
          <a:p>
            <a:endParaRPr lang="nb-NO" sz="2000" dirty="0" smtClean="0"/>
          </a:p>
          <a:p>
            <a:r>
              <a:rPr lang="nb-NO" sz="2000" dirty="0" smtClean="0"/>
              <a:t>Lack of destination marketing funds</a:t>
            </a:r>
          </a:p>
          <a:p>
            <a:endParaRPr lang="nb-NO" sz="2000" dirty="0" smtClean="0"/>
          </a:p>
          <a:p>
            <a:r>
              <a:rPr lang="nb-NO" sz="2000" dirty="0" smtClean="0"/>
              <a:t>Negative impact on markets of ongoing political developments</a:t>
            </a:r>
          </a:p>
          <a:p>
            <a:endParaRPr lang="nb-NO" sz="2000" dirty="0" smtClean="0"/>
          </a:p>
          <a:p>
            <a:r>
              <a:rPr lang="nb-NO" sz="2000" dirty="0" smtClean="0"/>
              <a:t>Possible instability if and when the country’s leadership changes</a:t>
            </a:r>
          </a:p>
          <a:p>
            <a:endParaRPr lang="nb-NO" sz="2000" dirty="0" smtClean="0"/>
          </a:p>
          <a:p>
            <a:r>
              <a:rPr lang="nb-NO" sz="2000" dirty="0" smtClean="0"/>
              <a:t>Fear of an invasion by US and South Korean forces</a:t>
            </a:r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travel.nationalgeographic.com/places/images/photos/photo_lg_northkor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42918"/>
            <a:ext cx="4000527" cy="2724900"/>
          </a:xfrm>
          <a:prstGeom prst="rect">
            <a:avLst/>
          </a:prstGeom>
          <a:noFill/>
        </p:spPr>
      </p:pic>
      <p:pic>
        <p:nvPicPr>
          <p:cNvPr id="52228" name="Picture 4" descr="http://yesletstalkaboutthis.files.wordpress.com/2009/06/downtown_pyongyang_north_korea_photo_kf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607595"/>
            <a:ext cx="3762368" cy="2821776"/>
          </a:xfrm>
          <a:prstGeom prst="rect">
            <a:avLst/>
          </a:prstGeom>
          <a:noFill/>
        </p:spPr>
      </p:pic>
      <p:pic>
        <p:nvPicPr>
          <p:cNvPr id="52230" name="Picture 6" descr="North Korea foo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00" y="-136525"/>
            <a:ext cx="9525" cy="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643050"/>
            <a:ext cx="8258204" cy="2286016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Kumsusan Memorial Palace</a:t>
            </a:r>
          </a:p>
          <a:p>
            <a:endParaRPr lang="nb-NO" dirty="0" smtClean="0"/>
          </a:p>
          <a:p>
            <a:r>
              <a:rPr lang="nb-NO" sz="2400" dirty="0" smtClean="0"/>
              <a:t>Admission – carefully controlled and must be pre-arranged</a:t>
            </a:r>
          </a:p>
          <a:p>
            <a:endParaRPr lang="nb-NO" sz="2400" dirty="0" smtClean="0"/>
          </a:p>
          <a:p>
            <a:r>
              <a:rPr lang="nb-NO" sz="2400" dirty="0" smtClean="0"/>
              <a:t>Dress formally</a:t>
            </a:r>
            <a:endParaRPr lang="en-GB" sz="2400" dirty="0"/>
          </a:p>
        </p:txBody>
      </p:sp>
      <p:pic>
        <p:nvPicPr>
          <p:cNvPr id="2050" name="Picture 2" descr="http://vienna-jungdong.com/zbxe/pol_talk/files/attach/images/138/595/010/800px-Kumsusan_Memorial_Pal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000504"/>
            <a:ext cx="4048100" cy="269704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1472" y="4143380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b-NO" sz="2400" dirty="0" smtClean="0"/>
              <a:t>Security checks</a:t>
            </a:r>
          </a:p>
          <a:p>
            <a:pPr>
              <a:buFont typeface="Arial" pitchFamily="34" charset="0"/>
              <a:buChar char="•"/>
            </a:pPr>
            <a:r>
              <a:rPr lang="nb-NO" sz="2400" dirty="0" smtClean="0"/>
              <a:t>Shoes disinfected</a:t>
            </a:r>
          </a:p>
          <a:p>
            <a:pPr>
              <a:buFont typeface="Arial" pitchFamily="34" charset="0"/>
              <a:buChar char="•"/>
            </a:pPr>
            <a:r>
              <a:rPr lang="nb-NO" sz="2400" dirty="0" smtClean="0"/>
              <a:t>Strong air blowers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5357826"/>
            <a:ext cx="4143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b-NO" sz="2400" dirty="0" smtClean="0"/>
              <a:t>Awards and medals of Kim Il Sung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8" grpId="0" build="allAtOnce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Natural Environment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South Korean tourists</a:t>
            </a:r>
          </a:p>
          <a:p>
            <a:pPr lvl="1"/>
            <a:r>
              <a:rPr lang="nb-NO" dirty="0" smtClean="0"/>
              <a:t>Mount Kumgang</a:t>
            </a:r>
          </a:p>
          <a:p>
            <a:pPr lvl="1"/>
            <a:r>
              <a:rPr lang="nb-NO" dirty="0" smtClean="0"/>
              <a:t>Restort by Hyundai</a:t>
            </a:r>
          </a:p>
          <a:p>
            <a:pPr lvl="1"/>
            <a:r>
              <a:rPr lang="nb-NO" dirty="0" smtClean="0"/>
              <a:t>Suspended in 2008 because a South Korean tourist was shot</a:t>
            </a:r>
            <a:endParaRPr lang="en-GB" dirty="0"/>
          </a:p>
        </p:txBody>
      </p:sp>
      <p:pic>
        <p:nvPicPr>
          <p:cNvPr id="10242" name="Picture 2" descr="http://patagonia.typepad.com/.a/6a00d8341d07fd53ef0111684fbe50970c-320w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643050"/>
            <a:ext cx="321220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Mount Myohyang</a:t>
            </a:r>
          </a:p>
          <a:p>
            <a:pPr lvl="1"/>
            <a:r>
              <a:rPr lang="nb-NO" dirty="0" smtClean="0"/>
              <a:t>Trails for walking </a:t>
            </a:r>
          </a:p>
          <a:p>
            <a:pPr lvl="1"/>
            <a:r>
              <a:rPr lang="nb-NO" dirty="0" smtClean="0"/>
              <a:t>Landscape of steep mountains, valleys and waterfalls</a:t>
            </a:r>
          </a:p>
          <a:p>
            <a:pPr lvl="1"/>
            <a:r>
              <a:rPr lang="nb-NO" dirty="0" smtClean="0"/>
              <a:t>Bare rock cliff faces are engraved with slogans and quotes from Kim Il Sung </a:t>
            </a:r>
          </a:p>
        </p:txBody>
      </p:sp>
      <p:pic>
        <p:nvPicPr>
          <p:cNvPr id="23554" name="Picture 2" descr="http://portal.unesco.org/es/files/45456/12430098323korea01_400.jpg/korea01_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85728"/>
            <a:ext cx="3500462" cy="2345310"/>
          </a:xfrm>
          <a:prstGeom prst="rect">
            <a:avLst/>
          </a:prstGeom>
          <a:noFill/>
        </p:spPr>
      </p:pic>
      <p:pic>
        <p:nvPicPr>
          <p:cNvPr id="23556" name="Picture 4" descr="http://www.unesco.org/bpi/photo_gallery/mab_2009/korea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856307"/>
            <a:ext cx="2867013" cy="3820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nb-NO" dirty="0" smtClean="0"/>
              <a:t>International Friendship Exhibition</a:t>
            </a:r>
          </a:p>
          <a:p>
            <a:pPr lvl="1"/>
            <a:r>
              <a:rPr lang="nb-NO" dirty="0" smtClean="0"/>
              <a:t>120 rooms, almost 250,000 gifts presented by world dignitaries and governments to Kim Il Sung</a:t>
            </a:r>
          </a:p>
          <a:p>
            <a:pPr lvl="1"/>
            <a:r>
              <a:rPr lang="nb-NO" dirty="0" smtClean="0"/>
              <a:t>For example bullet proof cars from Joseph Stalin</a:t>
            </a:r>
          </a:p>
          <a:p>
            <a:pPr lvl="1"/>
            <a:r>
              <a:rPr lang="nb-NO" dirty="0" smtClean="0"/>
              <a:t>Portaits in different styles of the leader</a:t>
            </a:r>
            <a:endParaRPr lang="en-GB" dirty="0"/>
          </a:p>
        </p:txBody>
      </p:sp>
      <p:pic>
        <p:nvPicPr>
          <p:cNvPr id="25602" name="Picture 2" descr="http://www.farhorizons.com.au/content/tours/thumbnails/Mount%20Myohyang%20International%20Friendship%20Exhibition_200x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14290"/>
            <a:ext cx="2800082" cy="2786082"/>
          </a:xfrm>
          <a:prstGeom prst="rect">
            <a:avLst/>
          </a:prstGeom>
          <a:noFill/>
        </p:spPr>
      </p:pic>
      <p:pic>
        <p:nvPicPr>
          <p:cNvPr id="25604" name="Picture 4" descr="http://axisofeviltour.com/nk-images/nk-myohyang-kimilsung-shr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429000"/>
            <a:ext cx="4025306" cy="2686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Free 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North Koreans usually do not travel</a:t>
            </a:r>
          </a:p>
          <a:p>
            <a:pPr lvl="1"/>
            <a:r>
              <a:rPr lang="nb-NO" dirty="0" smtClean="0"/>
              <a:t>Weekends and holidays in the park, as a family</a:t>
            </a:r>
          </a:p>
          <a:p>
            <a:pPr lvl="1"/>
            <a:r>
              <a:rPr lang="nb-NO" dirty="0" smtClean="0"/>
              <a:t>Communal singing of patriotic songs or dancing</a:t>
            </a:r>
          </a:p>
          <a:p>
            <a:pPr lvl="1"/>
            <a:r>
              <a:rPr lang="nb-NO" dirty="0" smtClean="0"/>
              <a:t>Amusement parks – low prices</a:t>
            </a:r>
            <a:endParaRPr lang="en-GB" dirty="0"/>
          </a:p>
        </p:txBody>
      </p:sp>
      <p:pic>
        <p:nvPicPr>
          <p:cNvPr id="27650" name="Picture 2" descr="http://media.divinecaroline.com/ext/article_images2/dprk/142079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00306"/>
            <a:ext cx="3968777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Hotels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472518" cy="1828800"/>
          </a:xfrm>
        </p:spPr>
        <p:txBody>
          <a:bodyPr/>
          <a:lstStyle/>
          <a:p>
            <a:r>
              <a:rPr lang="nb-NO" dirty="0" smtClean="0"/>
              <a:t>All hotels are state-owned and managed</a:t>
            </a:r>
          </a:p>
          <a:p>
            <a:r>
              <a:rPr lang="nb-NO" dirty="0" smtClean="0"/>
              <a:t>6,000 rooms but only 2,000 tourists annually</a:t>
            </a:r>
            <a:endParaRPr lang="en-GB" dirty="0"/>
          </a:p>
        </p:txBody>
      </p:sp>
      <p:pic>
        <p:nvPicPr>
          <p:cNvPr id="29698" name="Picture 2" descr="http://www.newkoreatours.com/images/1366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786058"/>
            <a:ext cx="3314686" cy="380773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57356" y="285749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Koryo Hotel</a:t>
            </a:r>
            <a:endParaRPr lang="en-GB" dirty="0"/>
          </a:p>
        </p:txBody>
      </p:sp>
      <p:pic>
        <p:nvPicPr>
          <p:cNvPr id="29700" name="Picture 4" descr="http://www.theodora.com/wfb/photos/korea_north/hyangsang_hotel_myohyang_north_korea_photo_kf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286124"/>
            <a:ext cx="4286250" cy="32194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0" y="292893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Myohyang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Ryugyong Hotel</a:t>
            </a:r>
          </a:p>
          <a:p>
            <a:pPr lvl="1"/>
            <a:r>
              <a:rPr lang="nb-NO" dirty="0" smtClean="0"/>
              <a:t>World’s largest</a:t>
            </a:r>
          </a:p>
          <a:p>
            <a:pPr lvl="1"/>
            <a:r>
              <a:rPr lang="nb-NO" dirty="0" smtClean="0"/>
              <a:t>Construction began 1987 stopped in 1992</a:t>
            </a:r>
          </a:p>
          <a:p>
            <a:pPr lvl="1"/>
            <a:r>
              <a:rPr lang="nb-NO" dirty="0" smtClean="0"/>
              <a:t>24th highest</a:t>
            </a:r>
          </a:p>
          <a:p>
            <a:pPr lvl="1"/>
            <a:r>
              <a:rPr lang="nb-NO" dirty="0" smtClean="0"/>
              <a:t>330 metres and 7 revolving restaurants</a:t>
            </a:r>
          </a:p>
          <a:p>
            <a:pPr lvl="1"/>
            <a:r>
              <a:rPr lang="nb-NO" dirty="0" smtClean="0"/>
              <a:t>Started in 2008</a:t>
            </a:r>
          </a:p>
          <a:p>
            <a:pPr lvl="1"/>
            <a:r>
              <a:rPr lang="nb-NO" dirty="0" smtClean="0"/>
              <a:t>Planned opening in 2012 + Kim Il Sung’s 100th birthday</a:t>
            </a:r>
            <a:endParaRPr lang="en-GB" dirty="0"/>
          </a:p>
        </p:txBody>
      </p:sp>
      <p:pic>
        <p:nvPicPr>
          <p:cNvPr id="31746" name="Picture 2" descr="http://vanibahl.files.wordpress.com/2008/02/ryugyong-hotel-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714488"/>
            <a:ext cx="3238492" cy="4273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</a:t>
            </a:r>
            <a:r>
              <a:rPr lang="nb-NO" dirty="0" smtClean="0"/>
              <a:t>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Since everything is government owned, profits from tourism would be used to support a regime accused of human right abuses and disregarding international laws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b-NO" sz="1800" dirty="0" smtClean="0"/>
              <a:t>United Nations World Tourism Organisation </a:t>
            </a:r>
            <a:r>
              <a:rPr lang="en-GB" sz="1800" dirty="0" smtClean="0"/>
              <a:t>endorses visits – outsiders best way to break the government’s monopoly</a:t>
            </a:r>
          </a:p>
          <a:p>
            <a:endParaRPr lang="nb-NO" sz="1800" dirty="0" smtClean="0"/>
          </a:p>
          <a:p>
            <a:r>
              <a:rPr lang="nb-NO" sz="1800" dirty="0" smtClean="0"/>
              <a:t>Experience suggests that keeping North Koreans isolated cements government monopoly of information over people</a:t>
            </a:r>
          </a:p>
          <a:p>
            <a:pPr lvl="1"/>
            <a:r>
              <a:rPr lang="nb-NO" sz="1400" dirty="0" smtClean="0"/>
              <a:t>Illegal for them to listen to foreign radio </a:t>
            </a:r>
          </a:p>
          <a:p>
            <a:pPr lvl="1"/>
            <a:r>
              <a:rPr lang="nb-NO" sz="1400" dirty="0" smtClean="0"/>
              <a:t>All televisions are tuned into the government’s channels</a:t>
            </a:r>
          </a:p>
          <a:p>
            <a:pPr lvl="1"/>
            <a:r>
              <a:rPr lang="nb-NO" sz="1400" dirty="0" smtClean="0"/>
              <a:t>Restricting tourism is to control the flow of information to the locals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82</TotalTime>
  <Words>505</Words>
  <Application>Microsoft Office PowerPoint</Application>
  <PresentationFormat>On-screen Show (4:3)</PresentationFormat>
  <Paragraphs>118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Foundry</vt:lpstr>
      <vt:lpstr>North Korea</vt:lpstr>
      <vt:lpstr>Slide 2</vt:lpstr>
      <vt:lpstr>Natural Environment</vt:lpstr>
      <vt:lpstr>Slide 4</vt:lpstr>
      <vt:lpstr>Slide 5</vt:lpstr>
      <vt:lpstr>Free Time</vt:lpstr>
      <vt:lpstr>Hotels</vt:lpstr>
      <vt:lpstr>Slide 8</vt:lpstr>
      <vt:lpstr>Issues</vt:lpstr>
      <vt:lpstr>SWOT analysis</vt:lpstr>
      <vt:lpstr>Strengths</vt:lpstr>
      <vt:lpstr>Weaknesses</vt:lpstr>
      <vt:lpstr>Opportunites</vt:lpstr>
      <vt:lpstr>Threats</vt:lpstr>
      <vt:lpstr>Slide 15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Korea</dc:title>
  <dc:creator>katarzyna.pedzich</dc:creator>
  <cp:lastModifiedBy>katarzyna.pedzich</cp:lastModifiedBy>
  <cp:revision>10</cp:revision>
  <dcterms:created xsi:type="dcterms:W3CDTF">2010-03-08T09:43:16Z</dcterms:created>
  <dcterms:modified xsi:type="dcterms:W3CDTF">2010-03-08T11:05:57Z</dcterms:modified>
</cp:coreProperties>
</file>