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0" r:id="rId4"/>
    <p:sldId id="258" r:id="rId5"/>
    <p:sldId id="259" r:id="rId6"/>
    <p:sldId id="268" r:id="rId7"/>
    <p:sldId id="261" r:id="rId8"/>
    <p:sldId id="262" r:id="rId9"/>
    <p:sldId id="263" r:id="rId10"/>
    <p:sldId id="264" r:id="rId11"/>
    <p:sldId id="265" r:id="rId12"/>
    <p:sldId id="266" r:id="rId13"/>
    <p:sldId id="267" r:id="rId14"/>
    <p:sldId id="269" r:id="rId15"/>
    <p:sldId id="270" r:id="rId16"/>
    <p:sldId id="271" r:id="rId17"/>
    <p:sldId id="272" r:id="rId18"/>
    <p:sldId id="280" r:id="rId19"/>
    <p:sldId id="273" r:id="rId20"/>
    <p:sldId id="274" r:id="rId21"/>
    <p:sldId id="275" r:id="rId22"/>
    <p:sldId id="281" r:id="rId23"/>
    <p:sldId id="282" r:id="rId24"/>
    <p:sldId id="283" r:id="rId25"/>
    <p:sldId id="276" r:id="rId26"/>
    <p:sldId id="277" r:id="rId27"/>
    <p:sldId id="278"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D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102"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08267D1-F8D5-4421-90FA-D8E1BCB43D57}" type="datetimeFigureOut">
              <a:rPr lang="en-US" smtClean="0"/>
              <a:pPr/>
              <a:t>9/30/2008</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11" name="Slide Number Placeholder 10"/>
          <p:cNvSpPr>
            <a:spLocks noGrp="1"/>
          </p:cNvSpPr>
          <p:nvPr>
            <p:ph type="sldNum" sz="quarter" idx="12"/>
          </p:nvPr>
        </p:nvSpPr>
        <p:spPr/>
        <p:txBody>
          <a:bodyPr/>
          <a:lstStyle>
            <a:extLst/>
          </a:lstStyle>
          <a:p>
            <a:fld id="{E45CA9A0-D4C5-49A3-AE57-C73DF6253D4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8267D1-F8D5-4421-90FA-D8E1BCB43D57}" type="datetimeFigureOut">
              <a:rPr lang="en-US" smtClean="0"/>
              <a:pPr/>
              <a:t>9/30/2008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45CA9A0-D4C5-49A3-AE57-C73DF6253D4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8267D1-F8D5-4421-90FA-D8E1BCB43D57}" type="datetimeFigureOut">
              <a:rPr lang="en-US" smtClean="0"/>
              <a:pPr/>
              <a:t>9/30/2008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45CA9A0-D4C5-49A3-AE57-C73DF6253D4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8267D1-F8D5-4421-90FA-D8E1BCB43D57}" type="datetimeFigureOut">
              <a:rPr lang="en-US" smtClean="0"/>
              <a:pPr/>
              <a:t>9/30/2008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45CA9A0-D4C5-49A3-AE57-C73DF6253D4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08267D1-F8D5-4421-90FA-D8E1BCB43D57}" type="datetimeFigureOut">
              <a:rPr lang="en-US" smtClean="0"/>
              <a:pPr/>
              <a:t>9/30/2008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45CA9A0-D4C5-49A3-AE57-C73DF6253D4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8267D1-F8D5-4421-90FA-D8E1BCB43D57}" type="datetimeFigureOut">
              <a:rPr lang="en-US" smtClean="0"/>
              <a:pPr/>
              <a:t>9/30/2008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45CA9A0-D4C5-49A3-AE57-C73DF6253D4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08267D1-F8D5-4421-90FA-D8E1BCB43D57}" type="datetimeFigureOut">
              <a:rPr lang="en-US" smtClean="0"/>
              <a:pPr/>
              <a:t>9/30/2008</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E45CA9A0-D4C5-49A3-AE57-C73DF6253D4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08267D1-F8D5-4421-90FA-D8E1BCB43D57}" type="datetimeFigureOut">
              <a:rPr lang="en-US" smtClean="0"/>
              <a:pPr/>
              <a:t>9/30/2008</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E45CA9A0-D4C5-49A3-AE57-C73DF6253D4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08267D1-F8D5-4421-90FA-D8E1BCB43D57}" type="datetimeFigureOut">
              <a:rPr lang="en-US" smtClean="0"/>
              <a:pPr/>
              <a:t>9/30/2008</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E45CA9A0-D4C5-49A3-AE57-C73DF6253D4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8267D1-F8D5-4421-90FA-D8E1BCB43D57}" type="datetimeFigureOut">
              <a:rPr lang="en-US" smtClean="0"/>
              <a:pPr/>
              <a:t>9/30/2008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45CA9A0-D4C5-49A3-AE57-C73DF6253D4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8267D1-F8D5-4421-90FA-D8E1BCB43D57}" type="datetimeFigureOut">
              <a:rPr lang="en-US" smtClean="0"/>
              <a:pPr/>
              <a:t>9/30/2008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45CA9A0-D4C5-49A3-AE57-C73DF6253D4C}" type="slidenum">
              <a:rPr lang="en-GB" smtClean="0"/>
              <a:pPr/>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08267D1-F8D5-4421-90FA-D8E1BCB43D57}" type="datetimeFigureOut">
              <a:rPr lang="en-US" smtClean="0"/>
              <a:pPr/>
              <a:t>9/30/2008</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45CA9A0-D4C5-49A3-AE57-C73DF6253D4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Breast_milk" TargetMode="External"/><Relationship Id="rId3" Type="http://schemas.openxmlformats.org/officeDocument/2006/relationships/hyperlink" Target="http://en.wikipedia.org/wiki/July_4" TargetMode="External"/><Relationship Id="rId7" Type="http://schemas.openxmlformats.org/officeDocument/2006/relationships/hyperlink" Target="http://en.wikipedia.org/wiki/Europe" TargetMode="External"/><Relationship Id="rId12" Type="http://schemas.openxmlformats.org/officeDocument/2006/relationships/image" Target="../media/image5.jpeg"/><Relationship Id="rId2" Type="http://schemas.openxmlformats.org/officeDocument/2006/relationships/hyperlink" Target="http://en.wikipedia.org/wiki/Boycott" TargetMode="External"/><Relationship Id="rId1" Type="http://schemas.openxmlformats.org/officeDocument/2006/relationships/slideLayout" Target="../slideLayouts/slideLayout1.xml"/><Relationship Id="rId6" Type="http://schemas.openxmlformats.org/officeDocument/2006/relationships/hyperlink" Target="http://en.wikipedia.org/wiki/Nestl%C3%A9" TargetMode="External"/><Relationship Id="rId11" Type="http://schemas.openxmlformats.org/officeDocument/2006/relationships/hyperlink" Target="http://en.wikipedia.org/wiki/World_Health_Organization" TargetMode="External"/><Relationship Id="rId5" Type="http://schemas.openxmlformats.org/officeDocument/2006/relationships/hyperlink" Target="http://en.wikipedia.org/wiki/United_States" TargetMode="External"/><Relationship Id="rId10" Type="http://schemas.openxmlformats.org/officeDocument/2006/relationships/hyperlink" Target="http://en.wikipedia.org/wiki/LEDC" TargetMode="External"/><Relationship Id="rId4" Type="http://schemas.openxmlformats.org/officeDocument/2006/relationships/hyperlink" Target="http://en.wikipedia.org/wiki/1977" TargetMode="External"/><Relationship Id="rId9" Type="http://schemas.openxmlformats.org/officeDocument/2006/relationships/hyperlink" Target="http://en.wikipedia.org/wiki/Infant_formul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www.storyofstuff.com/"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142984"/>
            <a:ext cx="7772400" cy="1828800"/>
          </a:xfrm>
        </p:spPr>
        <p:txBody>
          <a:bodyPr>
            <a:normAutofit/>
          </a:bodyPr>
          <a:lstStyle/>
          <a:p>
            <a:pPr algn="ctr"/>
            <a:r>
              <a:rPr lang="en-GB" sz="4000" dirty="0" smtClean="0"/>
              <a:t>EFFECTS OF </a:t>
            </a:r>
            <a:br>
              <a:rPr lang="en-GB" sz="4000" dirty="0" smtClean="0"/>
            </a:br>
            <a:r>
              <a:rPr lang="en-GB" sz="4000" dirty="0" smtClean="0"/>
              <a:t>CULTURAL INTEGRATION</a:t>
            </a:r>
            <a:endParaRPr lang="en-GB" sz="4000"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endParaRPr lang="en-GB" dirty="0"/>
          </a:p>
        </p:txBody>
      </p:sp>
      <p:sp>
        <p:nvSpPr>
          <p:cNvPr id="3" name="Subtitle 2"/>
          <p:cNvSpPr>
            <a:spLocks noGrp="1"/>
          </p:cNvSpPr>
          <p:nvPr>
            <p:ph type="subTitle" idx="1"/>
          </p:nvPr>
        </p:nvSpPr>
        <p:spPr/>
        <p:txBody>
          <a:bodyPr>
            <a:noAutofit/>
          </a:bodyPr>
          <a:lstStyle/>
          <a:p>
            <a:pPr algn="l"/>
            <a:r>
              <a:rPr lang="en-US" dirty="0" smtClean="0"/>
              <a:t>“The marketing of breast milk substitutes in developing countries has attracted particular criticism and calls into question the ethical acceptability of the company (Nestle)”.</a:t>
            </a:r>
            <a:endParaRPr lang="en-GB" dirty="0" smtClean="0"/>
          </a:p>
          <a:p>
            <a:pPr algn="l"/>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6119844" y="857232"/>
            <a:ext cx="2095494" cy="12234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smtClean="0">
                <a:latin typeface="+mn-lt"/>
              </a:rPr>
              <a:t>The </a:t>
            </a:r>
            <a:r>
              <a:rPr lang="en-US" sz="1800" b="1" dirty="0" smtClean="0">
                <a:latin typeface="+mn-lt"/>
              </a:rPr>
              <a:t>Nestlé boycott</a:t>
            </a:r>
            <a:r>
              <a:rPr lang="en-US" sz="1800" dirty="0" smtClean="0">
                <a:latin typeface="+mn-lt"/>
              </a:rPr>
              <a:t> is a </a:t>
            </a:r>
            <a:r>
              <a:rPr lang="en-US" sz="1800" dirty="0" smtClean="0">
                <a:latin typeface="+mn-lt"/>
                <a:hlinkClick r:id="rId2" action="ppaction://hlinkfile" tooltip="Boycott"/>
              </a:rPr>
              <a:t>boycott</a:t>
            </a:r>
            <a:r>
              <a:rPr lang="en-US" sz="1800" dirty="0" smtClean="0">
                <a:latin typeface="+mn-lt"/>
              </a:rPr>
              <a:t> launched on </a:t>
            </a:r>
            <a:r>
              <a:rPr lang="en-US" sz="1800" dirty="0" smtClean="0">
                <a:latin typeface="+mn-lt"/>
                <a:hlinkClick r:id="rId3" action="ppaction://hlinkfile" tooltip="July 4"/>
              </a:rPr>
              <a:t>July 4</a:t>
            </a:r>
            <a:r>
              <a:rPr lang="en-US" sz="1800" dirty="0" smtClean="0">
                <a:latin typeface="+mn-lt"/>
              </a:rPr>
              <a:t>, </a:t>
            </a:r>
            <a:r>
              <a:rPr lang="en-US" sz="1800" dirty="0" smtClean="0">
                <a:latin typeface="+mn-lt"/>
                <a:hlinkClick r:id="rId4" action="ppaction://hlinkfile" tooltip="1977"/>
              </a:rPr>
              <a:t>1977</a:t>
            </a:r>
            <a:r>
              <a:rPr lang="en-US" sz="1800" dirty="0" smtClean="0">
                <a:latin typeface="+mn-lt"/>
              </a:rPr>
              <a:t> in the </a:t>
            </a:r>
            <a:r>
              <a:rPr lang="en-US" sz="1800" dirty="0" smtClean="0">
                <a:latin typeface="+mn-lt"/>
                <a:hlinkClick r:id="rId5" action="ppaction://hlinkfile" tooltip="United States"/>
              </a:rPr>
              <a:t>United States</a:t>
            </a:r>
            <a:r>
              <a:rPr lang="en-US" sz="1800" dirty="0" smtClean="0">
                <a:latin typeface="+mn-lt"/>
              </a:rPr>
              <a:t> against the Swiss based </a:t>
            </a:r>
            <a:r>
              <a:rPr lang="en-US" sz="1800" dirty="0" smtClean="0">
                <a:latin typeface="+mn-lt"/>
                <a:hlinkClick r:id="rId6" action="ppaction://hlinkfile" tooltip="Nestlé"/>
              </a:rPr>
              <a:t>Nestlé</a:t>
            </a:r>
            <a:r>
              <a:rPr lang="en-US" sz="1800" dirty="0" smtClean="0">
                <a:latin typeface="+mn-lt"/>
              </a:rPr>
              <a:t> corporation. It soon spread rapidly outside the United States, particularly in </a:t>
            </a:r>
            <a:r>
              <a:rPr lang="en-US" sz="1800" dirty="0" smtClean="0">
                <a:latin typeface="+mn-lt"/>
                <a:hlinkClick r:id="rId7" action="ppaction://hlinkfile" tooltip="Europe"/>
              </a:rPr>
              <a:t>Europe</a:t>
            </a:r>
            <a:r>
              <a:rPr lang="en-US" sz="1800" dirty="0" smtClean="0">
                <a:latin typeface="+mn-lt"/>
              </a:rPr>
              <a:t>. </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It was prompted by concern about the company's marketing of </a:t>
            </a:r>
            <a:r>
              <a:rPr lang="en-US" sz="1800" dirty="0" smtClean="0">
                <a:latin typeface="+mn-lt"/>
                <a:hlinkClick r:id="rId8" action="ppaction://hlinkfile" tooltip="Breast milk"/>
              </a:rPr>
              <a:t>breast milk</a:t>
            </a:r>
            <a:r>
              <a:rPr lang="en-US" sz="1800" dirty="0" smtClean="0">
                <a:latin typeface="+mn-lt"/>
              </a:rPr>
              <a:t> substitutes (</a:t>
            </a:r>
            <a:r>
              <a:rPr lang="en-US" sz="1800" dirty="0" smtClean="0">
                <a:latin typeface="+mn-lt"/>
                <a:hlinkClick r:id="rId9" action="ppaction://hlinkfile" tooltip="Infant formula"/>
              </a:rPr>
              <a:t>infant formula</a:t>
            </a:r>
            <a:r>
              <a:rPr lang="en-US" sz="1800" dirty="0" smtClean="0">
                <a:latin typeface="+mn-lt"/>
              </a:rPr>
              <a:t>), particularly in less economically developed countries (</a:t>
            </a:r>
            <a:r>
              <a:rPr lang="en-US" sz="1800" dirty="0" smtClean="0">
                <a:latin typeface="+mn-lt"/>
                <a:hlinkClick r:id="rId10" action="ppaction://hlinkfile" tooltip="LEDC"/>
              </a:rPr>
              <a:t>LEDCs</a:t>
            </a:r>
            <a:r>
              <a:rPr lang="en-US" sz="1800" dirty="0" smtClean="0">
                <a:latin typeface="+mn-lt"/>
              </a:rPr>
              <a:t>), which campaigners claim contributes to the unnecessary death and suffering of babies, largely among the poor.</a:t>
            </a:r>
            <a:r>
              <a:rPr lang="en-US" sz="1800" baseline="30000" dirty="0" smtClean="0">
                <a:latin typeface="+mn-lt"/>
              </a:rPr>
              <a:t>[</a:t>
            </a:r>
            <a:r>
              <a:rPr lang="en-US" baseline="30000" dirty="0" smtClean="0"/>
              <a:t/>
            </a:r>
            <a:br>
              <a:rPr lang="en-US" baseline="30000" dirty="0" smtClean="0"/>
            </a:br>
            <a:endParaRPr lang="en-GB" dirty="0"/>
          </a:p>
        </p:txBody>
      </p:sp>
      <p:sp>
        <p:nvSpPr>
          <p:cNvPr id="3" name="Subtitle 2"/>
          <p:cNvSpPr>
            <a:spLocks noGrp="1"/>
          </p:cNvSpPr>
          <p:nvPr>
            <p:ph type="subTitle" idx="1"/>
          </p:nvPr>
        </p:nvSpPr>
        <p:spPr/>
        <p:txBody>
          <a:bodyPr>
            <a:normAutofit fontScale="85000" lnSpcReduction="10000"/>
          </a:bodyPr>
          <a:lstStyle/>
          <a:p>
            <a:pPr algn="l"/>
            <a:r>
              <a:rPr lang="en-US" sz="1800" dirty="0" smtClean="0"/>
              <a:t>The </a:t>
            </a:r>
            <a:r>
              <a:rPr lang="en-US" sz="1800" dirty="0" smtClean="0">
                <a:hlinkClick r:id="rId11" action="ppaction://hlinkfile" tooltip="World Health Organization"/>
              </a:rPr>
              <a:t>World Health Organization</a:t>
            </a:r>
            <a:r>
              <a:rPr lang="en-US" sz="1800" dirty="0" smtClean="0"/>
              <a:t> recommends that, in the majority of cases, babies should be exclusively breast fed for the first six months.</a:t>
            </a:r>
            <a:r>
              <a:rPr lang="en-US" sz="1800" baseline="30000" dirty="0" smtClean="0"/>
              <a:t> </a:t>
            </a:r>
            <a:r>
              <a:rPr lang="en-US" sz="1800" dirty="0" smtClean="0"/>
              <a:t>According to UNICEF, if every baby were exclusively breastfed from birth to six months, an estimated 1.3 million additional lives would be saved each year.</a:t>
            </a:r>
            <a:endParaRPr lang="en-GB" sz="1800" dirty="0"/>
          </a:p>
        </p:txBody>
      </p:sp>
      <p:pic>
        <p:nvPicPr>
          <p:cNvPr id="4" name="Picture 4" descr="http://www.babymilkaction.org/pics/update35/nestlemonstersm.jpg"/>
          <p:cNvPicPr>
            <a:picLocks noChangeAspect="1" noChangeArrowheads="1"/>
          </p:cNvPicPr>
          <p:nvPr/>
        </p:nvPicPr>
        <p:blipFill>
          <a:blip r:embed="rId12"/>
          <a:srcRect/>
          <a:stretch>
            <a:fillRect/>
          </a:stretch>
        </p:blipFill>
        <p:spPr bwMode="auto">
          <a:xfrm>
            <a:off x="5643570" y="4643446"/>
            <a:ext cx="2857520" cy="17859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a:xfrm>
            <a:off x="500034" y="2714620"/>
            <a:ext cx="8186766" cy="2003684"/>
          </a:xfrm>
        </p:spPr>
        <p:txBody>
          <a:bodyPr>
            <a:normAutofit fontScale="92500"/>
          </a:bodyPr>
          <a:lstStyle/>
          <a:p>
            <a:r>
              <a:rPr lang="en-GB" dirty="0" smtClean="0"/>
              <a:t>...local people’s perception of their own culture is being challenged and modified in a way that encourages another foreign culture to emerge in a more dominant position. </a:t>
            </a:r>
            <a:endParaRPr lang="en-GB" dirty="0"/>
          </a:p>
        </p:txBody>
      </p:sp>
      <p:sp>
        <p:nvSpPr>
          <p:cNvPr id="4" name="Rectangle 3"/>
          <p:cNvSpPr/>
          <p:nvPr/>
        </p:nvSpPr>
        <p:spPr>
          <a:xfrm>
            <a:off x="785786" y="1428737"/>
            <a:ext cx="7429552" cy="954107"/>
          </a:xfrm>
          <a:prstGeom prst="rect">
            <a:avLst/>
          </a:prstGeom>
        </p:spPr>
        <p:txBody>
          <a:bodyPr wrap="square">
            <a:spAutoFit/>
          </a:bodyPr>
          <a:lstStyle/>
          <a:p>
            <a:r>
              <a:rPr lang="en-GB" sz="2800" b="1" dirty="0" smtClean="0">
                <a:solidFill>
                  <a:srgbClr val="FF8D3E"/>
                </a:solidFill>
              </a:rPr>
              <a:t>When either of the two aims of advertising is followed:</a:t>
            </a:r>
            <a:endParaRPr lang="en-GB" sz="2800" b="1" dirty="0">
              <a:solidFill>
                <a:srgbClr val="FF8D3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428736"/>
            <a:ext cx="7772400" cy="1828800"/>
          </a:xfrm>
        </p:spPr>
        <p:txBody>
          <a:bodyPr>
            <a:noAutofit/>
          </a:bodyPr>
          <a:lstStyle/>
          <a:p>
            <a:pPr algn="ctr"/>
            <a:r>
              <a:rPr lang="en-GB" sz="3200" dirty="0" smtClean="0">
                <a:solidFill>
                  <a:srgbClr val="FF8D3E"/>
                </a:solidFill>
              </a:rPr>
              <a:t>THREATS</a:t>
            </a:r>
            <a:r>
              <a:rPr lang="en-GB" sz="3200" dirty="0" smtClean="0"/>
              <a:t> TO CULTURE DIVERSITY AND SOVEREIGNTY</a:t>
            </a:r>
            <a:endParaRPr lang="en-GB" sz="3200"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dirty="0" smtClean="0"/>
              <a:t>Things that are becoming more similar:</a:t>
            </a:r>
            <a:endParaRPr lang="en-GB" sz="3600" dirty="0"/>
          </a:p>
        </p:txBody>
      </p:sp>
      <p:sp>
        <p:nvSpPr>
          <p:cNvPr id="3" name="Subtitle 2"/>
          <p:cNvSpPr>
            <a:spLocks noGrp="1"/>
          </p:cNvSpPr>
          <p:nvPr>
            <p:ph type="subTitle" idx="1"/>
          </p:nvPr>
        </p:nvSpPr>
        <p:spPr/>
        <p:txBody>
          <a:bodyPr>
            <a:noAutofit/>
          </a:bodyPr>
          <a:lstStyle/>
          <a:p>
            <a:pPr>
              <a:buFont typeface="Arial" pitchFamily="34" charset="0"/>
              <a:buChar char="•"/>
            </a:pPr>
            <a:r>
              <a:rPr lang="en-GB" sz="1600" dirty="0"/>
              <a:t> </a:t>
            </a:r>
            <a:r>
              <a:rPr lang="en-GB" sz="1600" dirty="0" smtClean="0"/>
              <a:t>landscapes</a:t>
            </a:r>
          </a:p>
          <a:p>
            <a:pPr>
              <a:buFont typeface="Arial" pitchFamily="34" charset="0"/>
              <a:buChar char="•"/>
            </a:pPr>
            <a:endParaRPr lang="en-GB" sz="1600" dirty="0" smtClean="0"/>
          </a:p>
          <a:p>
            <a:pPr>
              <a:buFont typeface="Arial" pitchFamily="34" charset="0"/>
              <a:buChar char="•"/>
            </a:pPr>
            <a:r>
              <a:rPr lang="en-GB" sz="1600" dirty="0" smtClean="0"/>
              <a:t> economies</a:t>
            </a:r>
          </a:p>
          <a:p>
            <a:pPr>
              <a:buFont typeface="Arial" pitchFamily="34" charset="0"/>
              <a:buChar char="•"/>
            </a:pPr>
            <a:endParaRPr lang="en-GB" sz="1600" dirty="0" smtClean="0"/>
          </a:p>
          <a:p>
            <a:pPr>
              <a:buFont typeface="Arial" pitchFamily="34" charset="0"/>
              <a:buChar char="•"/>
            </a:pPr>
            <a:r>
              <a:rPr lang="en-GB" sz="1600" dirty="0" smtClean="0"/>
              <a:t> cultures</a:t>
            </a:r>
          </a:p>
          <a:p>
            <a:pPr>
              <a:buFont typeface="Arial" pitchFamily="34" charset="0"/>
              <a:buChar char="•"/>
            </a:pPr>
            <a:endParaRPr lang="en-GB" sz="1600" dirty="0" smtClean="0"/>
          </a:p>
          <a:p>
            <a:pPr>
              <a:buFont typeface="Arial" pitchFamily="34" charset="0"/>
              <a:buChar char="•"/>
            </a:pPr>
            <a:r>
              <a:rPr lang="en-GB" sz="1600" dirty="0" smtClean="0"/>
              <a:t> attitudes</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heel(4)">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GB" sz="2800" dirty="0" smtClean="0"/>
              <a:t>In some countries, traditional cultures are sustained mainly through the economic value of</a:t>
            </a:r>
            <a:endParaRPr lang="en-GB" sz="2800" dirty="0"/>
          </a:p>
        </p:txBody>
      </p:sp>
      <p:sp>
        <p:nvSpPr>
          <p:cNvPr id="3" name="Subtitle 2"/>
          <p:cNvSpPr>
            <a:spLocks noGrp="1"/>
          </p:cNvSpPr>
          <p:nvPr>
            <p:ph type="subTitle" idx="1"/>
          </p:nvPr>
        </p:nvSpPr>
        <p:spPr/>
        <p:txBody>
          <a:bodyPr>
            <a:normAutofit/>
          </a:bodyPr>
          <a:lstStyle/>
          <a:p>
            <a:r>
              <a:rPr lang="en-GB" sz="3200" dirty="0" smtClean="0"/>
              <a:t>...</a:t>
            </a:r>
            <a:r>
              <a:rPr lang="en-GB" sz="3200" dirty="0"/>
              <a:t> tourism</a:t>
            </a:r>
          </a:p>
        </p:txBody>
      </p:sp>
      <p:pic>
        <p:nvPicPr>
          <p:cNvPr id="22532" name="Picture 4" descr="http://media3.picsearch.com/is?Rto87zkqHFLMrmQr4zZArdxQUzoI_dd898e6HAQ7OGA"/>
          <p:cNvPicPr>
            <a:picLocks noChangeAspect="1" noChangeArrowheads="1"/>
          </p:cNvPicPr>
          <p:nvPr/>
        </p:nvPicPr>
        <p:blipFill>
          <a:blip r:embed="rId2"/>
          <a:srcRect/>
          <a:stretch>
            <a:fillRect/>
          </a:stretch>
        </p:blipFill>
        <p:spPr bwMode="auto">
          <a:xfrm>
            <a:off x="3428992" y="4214818"/>
            <a:ext cx="809625" cy="1219201"/>
          </a:xfrm>
          <a:prstGeom prst="rect">
            <a:avLst/>
          </a:prstGeom>
          <a:noFill/>
        </p:spPr>
      </p:pic>
      <p:pic>
        <p:nvPicPr>
          <p:cNvPr id="22534" name="Picture 6" descr="http://www.jagtours.org/images/cofan.jpg"/>
          <p:cNvPicPr>
            <a:picLocks noChangeAspect="1" noChangeArrowheads="1"/>
          </p:cNvPicPr>
          <p:nvPr/>
        </p:nvPicPr>
        <p:blipFill>
          <a:blip r:embed="rId3"/>
          <a:srcRect/>
          <a:stretch>
            <a:fillRect/>
          </a:stretch>
        </p:blipFill>
        <p:spPr bwMode="auto">
          <a:xfrm>
            <a:off x="571472" y="3786190"/>
            <a:ext cx="2222484" cy="23312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box(in)">
                                      <p:cBhvr>
                                        <p:cTn id="12" dur="500"/>
                                        <p:tgtEl>
                                          <p:spTgt spid="225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blinds(horizontal)">
                                      <p:cBhvr>
                                        <p:cTn id="1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00108"/>
            <a:ext cx="7780428" cy="1714512"/>
          </a:xfrm>
        </p:spPr>
        <p:txBody>
          <a:bodyPr>
            <a:normAutofit/>
          </a:bodyPr>
          <a:lstStyle/>
          <a:p>
            <a:pPr algn="l"/>
            <a:r>
              <a:rPr lang="en-GB" sz="3200" dirty="0" smtClean="0"/>
              <a:t>One aspect of culture that is becoming more uniform as a result of globalisation is</a:t>
            </a:r>
            <a:endParaRPr lang="en-GB" sz="3200" dirty="0"/>
          </a:p>
        </p:txBody>
      </p:sp>
      <p:sp>
        <p:nvSpPr>
          <p:cNvPr id="3" name="Subtitle 2"/>
          <p:cNvSpPr>
            <a:spLocks noGrp="1"/>
          </p:cNvSpPr>
          <p:nvPr>
            <p:ph type="subTitle" idx="1"/>
          </p:nvPr>
        </p:nvSpPr>
        <p:spPr>
          <a:xfrm>
            <a:off x="642910" y="3571876"/>
            <a:ext cx="7772400" cy="914400"/>
          </a:xfrm>
        </p:spPr>
        <p:txBody>
          <a:bodyPr>
            <a:normAutofit/>
          </a:bodyPr>
          <a:lstStyle/>
          <a:p>
            <a:r>
              <a:rPr lang="en-GB" sz="2800" dirty="0" smtClean="0"/>
              <a:t>...music</a:t>
            </a:r>
            <a:endParaRPr lang="en-GB" sz="2800" dirty="0"/>
          </a:p>
        </p:txBody>
      </p:sp>
      <p:pic>
        <p:nvPicPr>
          <p:cNvPr id="28676" name="Picture 4" descr="http://zibus.free.fr/caricatures/images/elvis.jpg"/>
          <p:cNvPicPr>
            <a:picLocks noChangeAspect="1" noChangeArrowheads="1"/>
          </p:cNvPicPr>
          <p:nvPr/>
        </p:nvPicPr>
        <p:blipFill>
          <a:blip r:embed="rId2"/>
          <a:srcRect/>
          <a:stretch>
            <a:fillRect/>
          </a:stretch>
        </p:blipFill>
        <p:spPr bwMode="auto">
          <a:xfrm>
            <a:off x="4643438" y="4357694"/>
            <a:ext cx="1357322" cy="1948686"/>
          </a:xfrm>
          <a:prstGeom prst="rect">
            <a:avLst/>
          </a:prstGeom>
          <a:noFill/>
        </p:spPr>
      </p:pic>
      <p:pic>
        <p:nvPicPr>
          <p:cNvPr id="28678" name="Picture 6" descr="http://www.steeoui.de/images/EP/elvis.jpg"/>
          <p:cNvPicPr>
            <a:picLocks noChangeAspect="1" noChangeArrowheads="1"/>
          </p:cNvPicPr>
          <p:nvPr/>
        </p:nvPicPr>
        <p:blipFill>
          <a:blip r:embed="rId3"/>
          <a:srcRect/>
          <a:stretch>
            <a:fillRect/>
          </a:stretch>
        </p:blipFill>
        <p:spPr bwMode="auto">
          <a:xfrm>
            <a:off x="500034" y="3714752"/>
            <a:ext cx="3500430" cy="2552132"/>
          </a:xfrm>
          <a:prstGeom prst="rect">
            <a:avLst/>
          </a:prstGeom>
          <a:noFill/>
        </p:spPr>
      </p:pic>
      <p:pic>
        <p:nvPicPr>
          <p:cNvPr id="28680" name="Picture 8" descr="http://www.wikimusicguide.com/images/0/0d/Eminem.jpg"/>
          <p:cNvPicPr>
            <a:picLocks noChangeAspect="1" noChangeArrowheads="1"/>
          </p:cNvPicPr>
          <p:nvPr/>
        </p:nvPicPr>
        <p:blipFill>
          <a:blip r:embed="rId4"/>
          <a:srcRect/>
          <a:stretch>
            <a:fillRect/>
          </a:stretch>
        </p:blipFill>
        <p:spPr bwMode="auto">
          <a:xfrm>
            <a:off x="6738966" y="4071942"/>
            <a:ext cx="1905000" cy="2324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8"/>
                                        </p:tgtEl>
                                        <p:attrNameLst>
                                          <p:attrName>style.visibility</p:attrName>
                                        </p:attrNameLst>
                                      </p:cBhvr>
                                      <p:to>
                                        <p:strVal val="visible"/>
                                      </p:to>
                                    </p:set>
                                    <p:animEffect transition="in" filter="dissolve">
                                      <p:cBhvr>
                                        <p:cTn id="12" dur="500"/>
                                        <p:tgtEl>
                                          <p:spTgt spid="2867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wheel(4)">
                                      <p:cBhvr>
                                        <p:cTn id="17" dur="20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680"/>
                                        </p:tgtEl>
                                        <p:attrNameLst>
                                          <p:attrName>style.visibility</p:attrName>
                                        </p:attrNameLst>
                                      </p:cBhvr>
                                      <p:to>
                                        <p:strVal val="visible"/>
                                      </p:to>
                                    </p:set>
                                    <p:animEffect transition="in" filter="wipe(down)">
                                      <p:cBhvr>
                                        <p:cTn id="2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142984"/>
            <a:ext cx="7772400" cy="1828800"/>
          </a:xfrm>
        </p:spPr>
        <p:txBody>
          <a:bodyPr>
            <a:noAutofit/>
          </a:bodyPr>
          <a:lstStyle/>
          <a:p>
            <a:pPr algn="l"/>
            <a:r>
              <a:rPr lang="en-GB" sz="2800" dirty="0" smtClean="0"/>
              <a:t>Where powerful </a:t>
            </a:r>
            <a:r>
              <a:rPr lang="en-GB" sz="2800" dirty="0" err="1" smtClean="0"/>
              <a:t>transnationals</a:t>
            </a:r>
            <a:r>
              <a:rPr lang="en-GB" sz="2800" dirty="0" smtClean="0"/>
              <a:t> corporations operate in a country, </a:t>
            </a:r>
            <a:br>
              <a:rPr lang="en-GB" sz="2800" dirty="0" smtClean="0"/>
            </a:br>
            <a:r>
              <a:rPr lang="en-GB" sz="2800" dirty="0" smtClean="0"/>
              <a:t>a nation may find itself dealing with </a:t>
            </a:r>
            <a:r>
              <a:rPr lang="en-GB" sz="2800" dirty="0" smtClean="0"/>
              <a:t> a </a:t>
            </a:r>
            <a:r>
              <a:rPr lang="en-GB" sz="2800" dirty="0" smtClean="0"/>
              <a:t>company that is financially larger than the country itself. </a:t>
            </a:r>
            <a:endParaRPr lang="en-GB" sz="2800" dirty="0"/>
          </a:p>
        </p:txBody>
      </p:sp>
      <p:sp>
        <p:nvSpPr>
          <p:cNvPr id="3" name="Subtitle 2"/>
          <p:cNvSpPr>
            <a:spLocks noGrp="1"/>
          </p:cNvSpPr>
          <p:nvPr>
            <p:ph type="subTitle" idx="1"/>
          </p:nvPr>
        </p:nvSpPr>
        <p:spPr/>
        <p:txBody>
          <a:bodyPr>
            <a:noAutofit/>
          </a:bodyPr>
          <a:lstStyle/>
          <a:p>
            <a:r>
              <a:rPr lang="en-GB" dirty="0" smtClean="0"/>
              <a:t>In such cases, countries are vulnerable to the wishes of companies who can threaten to sack local workers or even withdraw operations from a country completely if they do not get what they want.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hlinkClick r:id="rId2"/>
              </a:rPr>
              <a:t>Story of stuff</a:t>
            </a: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00108"/>
            <a:ext cx="7772400" cy="1828800"/>
          </a:xfrm>
        </p:spPr>
        <p:txBody>
          <a:bodyPr>
            <a:normAutofit/>
          </a:bodyPr>
          <a:lstStyle/>
          <a:p>
            <a:pPr algn="ctr"/>
            <a:r>
              <a:rPr lang="en-GB" sz="4000" dirty="0" smtClean="0"/>
              <a:t> </a:t>
            </a:r>
            <a:r>
              <a:rPr lang="en-GB" sz="4000" dirty="0" smtClean="0"/>
              <a:t>David </a:t>
            </a:r>
            <a:r>
              <a:rPr lang="en-GB" sz="4000" dirty="0" smtClean="0"/>
              <a:t>Harvey</a:t>
            </a:r>
            <a:br>
              <a:rPr lang="en-GB" sz="4000" dirty="0" smtClean="0"/>
            </a:br>
            <a:r>
              <a:rPr lang="en-GB" sz="4000" dirty="0" smtClean="0"/>
              <a:t/>
            </a:r>
            <a:br>
              <a:rPr lang="en-GB" sz="4000" dirty="0" smtClean="0"/>
            </a:br>
            <a:r>
              <a:rPr lang="en-GB" sz="1600" dirty="0" smtClean="0"/>
              <a:t>(The most cited geographer)</a:t>
            </a:r>
            <a:endParaRPr lang="en-GB" sz="1600" dirty="0"/>
          </a:p>
        </p:txBody>
      </p:sp>
      <p:sp>
        <p:nvSpPr>
          <p:cNvPr id="3" name="Subtitle 2"/>
          <p:cNvSpPr>
            <a:spLocks noGrp="1"/>
          </p:cNvSpPr>
          <p:nvPr>
            <p:ph type="subTitle" idx="1"/>
          </p:nvPr>
        </p:nvSpPr>
        <p:spPr/>
        <p:txBody>
          <a:bodyPr/>
          <a:lstStyle/>
          <a:p>
            <a:endParaRPr lang="en-GB" dirty="0"/>
          </a:p>
        </p:txBody>
      </p:sp>
      <p:pic>
        <p:nvPicPr>
          <p:cNvPr id="29701" name="Picture 5"/>
          <p:cNvPicPr>
            <a:picLocks noChangeAspect="1" noChangeArrowheads="1"/>
          </p:cNvPicPr>
          <p:nvPr/>
        </p:nvPicPr>
        <p:blipFill>
          <a:blip r:embed="rId2"/>
          <a:srcRect/>
          <a:stretch>
            <a:fillRect/>
          </a:stretch>
        </p:blipFill>
        <p:spPr bwMode="auto">
          <a:xfrm>
            <a:off x="2357422" y="3857628"/>
            <a:ext cx="4524375"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3200" dirty="0" smtClean="0"/>
              <a:t>Homogenisation of landscapes</a:t>
            </a:r>
            <a:endParaRPr lang="en-GB" sz="3200" dirty="0"/>
          </a:p>
        </p:txBody>
      </p:sp>
      <p:sp>
        <p:nvSpPr>
          <p:cNvPr id="3" name="Subtitle 2"/>
          <p:cNvSpPr>
            <a:spLocks noGrp="1"/>
          </p:cNvSpPr>
          <p:nvPr>
            <p:ph type="subTitle" idx="1"/>
          </p:nvPr>
        </p:nvSpPr>
        <p:spPr/>
        <p:txBody>
          <a:bodyPr>
            <a:normAutofit/>
          </a:bodyPr>
          <a:lstStyle/>
          <a:p>
            <a:pPr algn="l"/>
            <a:endParaRPr lang="en-GB" sz="1800" dirty="0" smtClean="0"/>
          </a:p>
          <a:p>
            <a:pPr algn="l"/>
            <a:r>
              <a:rPr lang="en-GB" sz="1800" dirty="0" smtClean="0"/>
              <a:t>The trend towards uniformity in the character of different places</a:t>
            </a:r>
            <a:endParaRPr lang="en-GB"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71546"/>
            <a:ext cx="7772400" cy="1828800"/>
          </a:xfrm>
        </p:spPr>
        <p:txBody>
          <a:bodyPr/>
          <a:lstStyle/>
          <a:p>
            <a:r>
              <a:rPr lang="en-GB" dirty="0" smtClean="0"/>
              <a:t>turnover time of capital</a:t>
            </a:r>
            <a:endParaRPr lang="en-GB" dirty="0"/>
          </a:p>
        </p:txBody>
      </p:sp>
      <p:sp>
        <p:nvSpPr>
          <p:cNvPr id="3" name="Subtitle 2"/>
          <p:cNvSpPr>
            <a:spLocks noGrp="1"/>
          </p:cNvSpPr>
          <p:nvPr>
            <p:ph type="subTitle" idx="1"/>
          </p:nvPr>
        </p:nvSpPr>
        <p:spPr/>
        <p:txBody>
          <a:bodyPr>
            <a:normAutofit/>
          </a:bodyPr>
          <a:lstStyle/>
          <a:p>
            <a:pPr algn="ctr"/>
            <a:r>
              <a:rPr lang="en-GB" dirty="0" smtClean="0"/>
              <a:t>Investors are constantly searching of new place where a profit can be made more rapidly than elsewhere.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71546"/>
            <a:ext cx="7772400" cy="1828800"/>
          </a:xfrm>
        </p:spPr>
        <p:txBody>
          <a:bodyPr>
            <a:normAutofit/>
          </a:bodyPr>
          <a:lstStyle/>
          <a:p>
            <a:pPr algn="ctr"/>
            <a:r>
              <a:rPr lang="en-GB" sz="4000" dirty="0"/>
              <a:t>t</a:t>
            </a:r>
            <a:r>
              <a:rPr lang="en-GB" sz="4000" dirty="0" smtClean="0"/>
              <a:t>ime-space compression</a:t>
            </a:r>
            <a:endParaRPr lang="en-GB" sz="4000" dirty="0"/>
          </a:p>
        </p:txBody>
      </p:sp>
      <p:sp>
        <p:nvSpPr>
          <p:cNvPr id="3" name="Subtitle 2"/>
          <p:cNvSpPr>
            <a:spLocks noGrp="1"/>
          </p:cNvSpPr>
          <p:nvPr>
            <p:ph type="subTitle" idx="1"/>
          </p:nvPr>
        </p:nvSpPr>
        <p:spPr/>
        <p:txBody>
          <a:bodyPr>
            <a:noAutofit/>
          </a:bodyPr>
          <a:lstStyle/>
          <a:p>
            <a:r>
              <a:rPr lang="en-GB" dirty="0" smtClean="0"/>
              <a:t>Harvey argued that the search for shorter and shorter turnover times of capital </a:t>
            </a:r>
          </a:p>
          <a:p>
            <a:r>
              <a:rPr lang="en-GB" dirty="0" smtClean="0"/>
              <a:t>is the real cause of </a:t>
            </a:r>
          </a:p>
          <a:p>
            <a:r>
              <a:rPr lang="en-GB" dirty="0" smtClean="0"/>
              <a:t>the shrinkage of time-space </a:t>
            </a:r>
          </a:p>
          <a:p>
            <a:r>
              <a:rPr lang="en-GB" dirty="0" smtClean="0"/>
              <a:t>(time-space compression)</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928670"/>
            <a:ext cx="7772400" cy="1828800"/>
          </a:xfrm>
        </p:spPr>
        <p:txBody>
          <a:bodyPr>
            <a:normAutofit/>
          </a:bodyPr>
          <a:lstStyle/>
          <a:p>
            <a:pPr algn="ctr"/>
            <a:r>
              <a:rPr lang="en-GB" sz="2800" dirty="0" smtClean="0"/>
              <a:t>Change is moving at Internet speed!</a:t>
            </a:r>
            <a:endParaRPr lang="en-GB" sz="2800" dirty="0"/>
          </a:p>
        </p:txBody>
      </p:sp>
      <p:sp>
        <p:nvSpPr>
          <p:cNvPr id="3" name="Subtitle 2"/>
          <p:cNvSpPr>
            <a:spLocks noGrp="1"/>
          </p:cNvSpPr>
          <p:nvPr>
            <p:ph type="subTitle" idx="1"/>
          </p:nvPr>
        </p:nvSpPr>
        <p:spPr/>
        <p:txBody>
          <a:bodyPr/>
          <a:lstStyle/>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142984"/>
            <a:ext cx="7772400" cy="1828800"/>
          </a:xfrm>
        </p:spPr>
        <p:txBody>
          <a:bodyPr>
            <a:noAutofit/>
          </a:bodyPr>
          <a:lstStyle/>
          <a:p>
            <a:pPr algn="l"/>
            <a:r>
              <a:rPr lang="en-GB" sz="2800" dirty="0" smtClean="0"/>
              <a:t>Harvey points out that many of the transportation and communication technologies advanced by capitalist corporations have had the effect of shrinking space. </a:t>
            </a:r>
            <a:endParaRPr lang="en-GB" sz="2800" dirty="0"/>
          </a:p>
        </p:txBody>
      </p:sp>
      <p:sp>
        <p:nvSpPr>
          <p:cNvPr id="3" name="Subtitle 2"/>
          <p:cNvSpPr>
            <a:spLocks noGrp="1"/>
          </p:cNvSpPr>
          <p:nvPr>
            <p:ph type="subTitle" idx="1"/>
          </p:nvPr>
        </p:nvSpPr>
        <p:spPr/>
        <p:txBody>
          <a:bodyPr>
            <a:normAutofit lnSpcReduction="10000"/>
          </a:bodyPr>
          <a:lstStyle/>
          <a:p>
            <a:r>
              <a:rPr lang="en-GB" dirty="0" smtClean="0"/>
              <a:t>Spatial barriers have become overcome largely through increases in the speed of sending </a:t>
            </a:r>
          </a:p>
          <a:p>
            <a:r>
              <a:rPr lang="en-GB" dirty="0" smtClean="0"/>
              <a:t>goods, information, and people.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4)">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285860"/>
            <a:ext cx="7772400" cy="1828800"/>
          </a:xfrm>
        </p:spPr>
        <p:txBody>
          <a:bodyPr>
            <a:normAutofit/>
          </a:bodyPr>
          <a:lstStyle/>
          <a:p>
            <a:pPr algn="l"/>
            <a:r>
              <a:rPr lang="en-GB" sz="3200" dirty="0" smtClean="0"/>
              <a:t>As distance has been overcome, time too </a:t>
            </a:r>
            <a:br>
              <a:rPr lang="en-GB" sz="3200" dirty="0" smtClean="0"/>
            </a:br>
            <a:r>
              <a:rPr lang="en-GB" sz="3200" dirty="0" smtClean="0"/>
              <a:t>becomes compressed. </a:t>
            </a:r>
            <a:endParaRPr lang="en-GB" sz="3200" dirty="0"/>
          </a:p>
        </p:txBody>
      </p:sp>
      <p:sp>
        <p:nvSpPr>
          <p:cNvPr id="3" name="Subtitle 2"/>
          <p:cNvSpPr>
            <a:spLocks noGrp="1"/>
          </p:cNvSpPr>
          <p:nvPr>
            <p:ph type="subTitle" idx="1"/>
          </p:nvPr>
        </p:nvSpPr>
        <p:spPr/>
        <p:txBody>
          <a:bodyPr/>
          <a:lstStyle/>
          <a:p>
            <a:r>
              <a:rPr lang="en-GB" dirty="0" smtClean="0"/>
              <a:t>The best-known instance of this is “jet lag” when we travel too rapidly across time zones.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928670"/>
            <a:ext cx="7772400" cy="1828800"/>
          </a:xfrm>
        </p:spPr>
        <p:txBody>
          <a:bodyPr/>
          <a:lstStyle/>
          <a:p>
            <a:pPr algn="ctr"/>
            <a:r>
              <a:rPr lang="en-GB" dirty="0" smtClean="0"/>
              <a:t>Marshall McLuhan</a:t>
            </a:r>
            <a:endParaRPr lang="en-GB" dirty="0"/>
          </a:p>
        </p:txBody>
      </p:sp>
      <p:sp>
        <p:nvSpPr>
          <p:cNvPr id="3" name="Subtitle 2"/>
          <p:cNvSpPr>
            <a:spLocks noGrp="1"/>
          </p:cNvSpPr>
          <p:nvPr>
            <p:ph type="subTitle" idx="1"/>
          </p:nvPr>
        </p:nvSpPr>
        <p:spPr/>
        <p:txBody>
          <a:bodyPr>
            <a:normAutofit/>
          </a:bodyPr>
          <a:lstStyle/>
          <a:p>
            <a:pPr algn="ctr"/>
            <a:r>
              <a:rPr lang="en-GB" dirty="0" smtClean="0"/>
              <a:t>Defined changes in cultures as </a:t>
            </a:r>
            <a:r>
              <a:rPr lang="en-GB" dirty="0" err="1" smtClean="0"/>
              <a:t>detraditionalisation</a:t>
            </a:r>
            <a:r>
              <a:rPr lang="en-GB" dirty="0" smtClean="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928670"/>
            <a:ext cx="7780428" cy="1828800"/>
          </a:xfrm>
        </p:spPr>
        <p:txBody>
          <a:bodyPr>
            <a:normAutofit/>
          </a:bodyPr>
          <a:lstStyle/>
          <a:p>
            <a:pPr algn="ctr"/>
            <a:r>
              <a:rPr lang="en-GB" sz="4000" dirty="0" smtClean="0"/>
              <a:t>Followers of David Harvey:</a:t>
            </a:r>
            <a:endParaRPr lang="en-GB" sz="4000" dirty="0"/>
          </a:p>
        </p:txBody>
      </p:sp>
      <p:sp>
        <p:nvSpPr>
          <p:cNvPr id="3" name="Subtitle 2"/>
          <p:cNvSpPr>
            <a:spLocks noGrp="1"/>
          </p:cNvSpPr>
          <p:nvPr>
            <p:ph type="subTitle" idx="1"/>
          </p:nvPr>
        </p:nvSpPr>
        <p:spPr/>
        <p:txBody>
          <a:bodyPr>
            <a:normAutofit/>
          </a:bodyPr>
          <a:lstStyle/>
          <a:p>
            <a:pPr algn="ctr"/>
            <a:r>
              <a:rPr lang="en-GB" dirty="0" err="1" smtClean="0"/>
              <a:t>Detraditionalisation</a:t>
            </a:r>
            <a:r>
              <a:rPr lang="en-GB" dirty="0" smtClean="0"/>
              <a:t> is the result of social practices being overwhelmed by foreign business and economic interests.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142984"/>
            <a:ext cx="7772400" cy="1828800"/>
          </a:xfrm>
        </p:spPr>
        <p:txBody>
          <a:bodyPr>
            <a:noAutofit/>
          </a:bodyPr>
          <a:lstStyle/>
          <a:p>
            <a:pPr algn="ctr"/>
            <a:r>
              <a:rPr lang="en-GB" sz="3600" dirty="0" smtClean="0"/>
              <a:t>Other geographers would argue that culture contact is not all one-sided. </a:t>
            </a:r>
            <a:endParaRPr lang="en-GB" sz="3600" dirty="0"/>
          </a:p>
        </p:txBody>
      </p:sp>
      <p:sp>
        <p:nvSpPr>
          <p:cNvPr id="3" name="Subtitle 2"/>
          <p:cNvSpPr>
            <a:spLocks noGrp="1"/>
          </p:cNvSpPr>
          <p:nvPr>
            <p:ph type="subTitle" idx="1"/>
          </p:nvPr>
        </p:nvSpPr>
        <p:spPr/>
        <p:txBody>
          <a:bodyPr>
            <a:normAutofit lnSpcReduction="10000"/>
          </a:bodyPr>
          <a:lstStyle/>
          <a:p>
            <a:r>
              <a:rPr lang="en-GB" dirty="0" smtClean="0"/>
              <a:t>People from the dominant western culture </a:t>
            </a:r>
          </a:p>
          <a:p>
            <a:r>
              <a:rPr lang="en-GB" dirty="0" smtClean="0"/>
              <a:t>are also being influenced </a:t>
            </a:r>
          </a:p>
          <a:p>
            <a:r>
              <a:rPr lang="en-GB" dirty="0" smtClean="0"/>
              <a:t>by other cultures.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285860"/>
            <a:ext cx="7780428" cy="1828800"/>
          </a:xfrm>
        </p:spPr>
        <p:txBody>
          <a:bodyPr>
            <a:normAutofit/>
          </a:bodyPr>
          <a:lstStyle/>
          <a:p>
            <a:pPr algn="l"/>
            <a:r>
              <a:rPr lang="en-GB" sz="3600" dirty="0" smtClean="0"/>
              <a:t>Cat Stevens          Yusuf Islam</a:t>
            </a:r>
            <a:endParaRPr lang="en-GB" sz="3600" dirty="0"/>
          </a:p>
        </p:txBody>
      </p:sp>
      <p:sp>
        <p:nvSpPr>
          <p:cNvPr id="3" name="Subtitle 2"/>
          <p:cNvSpPr>
            <a:spLocks noGrp="1"/>
          </p:cNvSpPr>
          <p:nvPr>
            <p:ph type="subTitle" idx="1"/>
          </p:nvPr>
        </p:nvSpPr>
        <p:spPr/>
        <p:txBody>
          <a:bodyPr/>
          <a:lstStyle/>
          <a:p>
            <a:endParaRPr lang="en-GB" dirty="0"/>
          </a:p>
        </p:txBody>
      </p:sp>
      <p:sp>
        <p:nvSpPr>
          <p:cNvPr id="4" name="Right Arrow 3"/>
          <p:cNvSpPr/>
          <p:nvPr/>
        </p:nvSpPr>
        <p:spPr>
          <a:xfrm>
            <a:off x="4071934" y="26431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746" name="Picture 2"/>
          <p:cNvPicPr>
            <a:picLocks noChangeAspect="1" noChangeArrowheads="1"/>
          </p:cNvPicPr>
          <p:nvPr/>
        </p:nvPicPr>
        <p:blipFill>
          <a:blip r:embed="rId2"/>
          <a:srcRect/>
          <a:stretch>
            <a:fillRect/>
          </a:stretch>
        </p:blipFill>
        <p:spPr bwMode="auto">
          <a:xfrm>
            <a:off x="3486159" y="3500438"/>
            <a:ext cx="2371725" cy="1581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“westernisation”</a:t>
            </a:r>
            <a:endParaRPr lang="en-GB" dirty="0"/>
          </a:p>
        </p:txBody>
      </p:sp>
      <p:sp>
        <p:nvSpPr>
          <p:cNvPr id="3" name="Subtitle 2"/>
          <p:cNvSpPr>
            <a:spLocks noGrp="1"/>
          </p:cNvSpPr>
          <p:nvPr>
            <p:ph type="subTitle" idx="1"/>
          </p:nvPr>
        </p:nvSpPr>
        <p:spPr/>
        <p:txBody>
          <a:bodyPr>
            <a:normAutofit lnSpcReduction="10000"/>
          </a:bodyPr>
          <a:lstStyle/>
          <a:p>
            <a:r>
              <a:rPr lang="en-GB" dirty="0"/>
              <a:t>b</a:t>
            </a:r>
            <a:r>
              <a:rPr lang="en-GB" dirty="0" smtClean="0"/>
              <a:t>uildings </a:t>
            </a:r>
          </a:p>
          <a:p>
            <a:r>
              <a:rPr lang="en-GB" dirty="0" smtClean="0"/>
              <a:t>shops </a:t>
            </a:r>
          </a:p>
          <a:p>
            <a:r>
              <a:rPr lang="en-GB" dirty="0" smtClean="0"/>
              <a:t>services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sz="half" idx="1"/>
          </p:nvPr>
        </p:nvPicPr>
        <p:blipFill>
          <a:blip r:embed="rId2"/>
          <a:stretch>
            <a:fillRect/>
          </a:stretch>
        </p:blipFill>
        <p:spPr bwMode="auto">
          <a:xfrm>
            <a:off x="514350" y="1419790"/>
            <a:ext cx="3932238" cy="2610308"/>
          </a:xfrm>
          <a:prstGeom prst="rect">
            <a:avLst/>
          </a:prstGeom>
          <a:noFill/>
          <a:ln w="9525">
            <a:noFill/>
            <a:miter lim="800000"/>
            <a:headEnd/>
            <a:tailEnd/>
          </a:ln>
          <a:effectLst/>
        </p:spPr>
      </p:pic>
      <p:pic>
        <p:nvPicPr>
          <p:cNvPr id="1029" name="Picture 5"/>
          <p:cNvPicPr>
            <a:picLocks noGrp="1" noChangeAspect="1" noChangeArrowheads="1"/>
          </p:cNvPicPr>
          <p:nvPr>
            <p:ph sz="half" idx="2"/>
          </p:nvPr>
        </p:nvPicPr>
        <p:blipFill>
          <a:blip r:embed="rId3"/>
          <a:stretch>
            <a:fillRect/>
          </a:stretch>
        </p:blipFill>
        <p:spPr bwMode="auto">
          <a:xfrm>
            <a:off x="4643438" y="1428736"/>
            <a:ext cx="3876783" cy="2628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428736"/>
            <a:ext cx="7772400" cy="1828800"/>
          </a:xfrm>
        </p:spPr>
        <p:txBody>
          <a:bodyPr>
            <a:noAutofit/>
          </a:bodyPr>
          <a:lstStyle/>
          <a:p>
            <a:r>
              <a:rPr lang="en-GB" sz="3200" dirty="0" smtClean="0"/>
              <a:t>Most cultures in the world today are open to change (</a:t>
            </a:r>
            <a:r>
              <a:rPr lang="en-GB" sz="1400" dirty="0" smtClean="0"/>
              <a:t>willingly or otherwise</a:t>
            </a:r>
            <a:r>
              <a:rPr lang="en-GB" sz="3200" dirty="0" smtClean="0"/>
              <a:t>), leading to hybridisation and homogenisation </a:t>
            </a:r>
            <a:endParaRPr lang="en-GB" sz="3200"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dirty="0" smtClean="0"/>
              <a:t>ECONOMIC DOMINANCE AND DEPENDENCE</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GB" sz="3200" dirty="0" smtClean="0"/>
              <a:t>When culture contacts occur, they are often caused by the actions of powerful international corporations or media interest. </a:t>
            </a:r>
            <a:endParaRPr lang="en-GB" sz="3200" dirty="0"/>
          </a:p>
        </p:txBody>
      </p:sp>
      <p:sp>
        <p:nvSpPr>
          <p:cNvPr id="3" name="Subtitle 2"/>
          <p:cNvSpPr>
            <a:spLocks noGrp="1"/>
          </p:cNvSpPr>
          <p:nvPr>
            <p:ph type="subTitle" idx="1"/>
          </p:nvPr>
        </p:nvSpPr>
        <p:spPr>
          <a:xfrm>
            <a:off x="714348" y="3929066"/>
            <a:ext cx="7772400" cy="914400"/>
          </a:xfrm>
        </p:spPr>
        <p:txBody>
          <a:bodyPr>
            <a:normAutofit/>
          </a:bodyPr>
          <a:lstStyle/>
          <a:p>
            <a:pPr algn="l"/>
            <a:r>
              <a:rPr lang="en-GB" dirty="0" smtClean="0"/>
              <a:t>...resulting in the developing countries becoming more dependent on the developed world.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GB" sz="3600" dirty="0" smtClean="0">
                <a:solidFill>
                  <a:schemeClr val="bg1"/>
                </a:solidFill>
              </a:rPr>
              <a:t>For instance: </a:t>
            </a:r>
            <a:r>
              <a:rPr lang="en-GB" sz="3600" dirty="0" smtClean="0"/>
              <a:t>Because the American culture is perceived as the road to wealth and affluence in many countries</a:t>
            </a:r>
            <a:r>
              <a:rPr lang="en-GB" dirty="0" smtClean="0"/>
              <a:t>,</a:t>
            </a:r>
            <a:endParaRPr lang="en-GB" dirty="0"/>
          </a:p>
        </p:txBody>
      </p:sp>
      <p:sp>
        <p:nvSpPr>
          <p:cNvPr id="3" name="Subtitle 2"/>
          <p:cNvSpPr>
            <a:spLocks noGrp="1"/>
          </p:cNvSpPr>
          <p:nvPr>
            <p:ph type="subTitle" idx="1"/>
          </p:nvPr>
        </p:nvSpPr>
        <p:spPr>
          <a:xfrm>
            <a:off x="714348" y="3857628"/>
            <a:ext cx="7772400" cy="914400"/>
          </a:xfrm>
        </p:spPr>
        <p:txBody>
          <a:bodyPr>
            <a:normAutofit/>
          </a:bodyPr>
          <a:lstStyle/>
          <a:p>
            <a:r>
              <a:rPr lang="en-GB" dirty="0" smtClean="0"/>
              <a:t>...these values can sometimes be accepted somewhat uncritically in other countries. </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GB" sz="2800" dirty="0" smtClean="0"/>
              <a:t>This is often enforced through advertising which supports foreign investment and economic activity </a:t>
            </a:r>
            <a:endParaRPr lang="en-GB" sz="2800" dirty="0"/>
          </a:p>
        </p:txBody>
      </p:sp>
      <p:sp>
        <p:nvSpPr>
          <p:cNvPr id="3" name="Subtitle 2"/>
          <p:cNvSpPr>
            <a:spLocks noGrp="1"/>
          </p:cNvSpPr>
          <p:nvPr>
            <p:ph type="subTitle" idx="1"/>
          </p:nvPr>
        </p:nvSpPr>
        <p:spPr>
          <a:xfrm>
            <a:off x="642910" y="4000504"/>
            <a:ext cx="7851866" cy="598928"/>
          </a:xfrm>
        </p:spPr>
        <p:txBody>
          <a:bodyPr>
            <a:noAutofit/>
          </a:bodyPr>
          <a:lstStyle/>
          <a:p>
            <a:pPr marL="514350" indent="-514350" algn="l">
              <a:buFont typeface="+mj-lt"/>
              <a:buAutoNum type="arabicPeriod"/>
            </a:pPr>
            <a:r>
              <a:rPr lang="en-GB" sz="1800" dirty="0" smtClean="0"/>
              <a:t>By portraying a foreign product as part of the local culture</a:t>
            </a:r>
          </a:p>
          <a:p>
            <a:pPr marL="514350" indent="-514350" algn="l">
              <a:buFont typeface="+mj-lt"/>
              <a:buAutoNum type="arabicPeriod"/>
            </a:pPr>
            <a:endParaRPr lang="en-GB" sz="1800" dirty="0" smtClean="0"/>
          </a:p>
          <a:p>
            <a:pPr marL="514350" indent="-514350" algn="l">
              <a:buFont typeface="+mj-lt"/>
              <a:buAutoNum type="arabicPeriod"/>
            </a:pPr>
            <a:r>
              <a:rPr lang="en-GB" sz="1800" dirty="0" smtClean="0"/>
              <a:t>By doing the opposite</a:t>
            </a:r>
            <a:endParaRPr lang="en-GB"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181</TotalTime>
  <Words>552</Words>
  <Application>Microsoft Office PowerPoint</Application>
  <PresentationFormat>On-screen Show (4:3)</PresentationFormat>
  <Paragraphs>62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Aspect</vt:lpstr>
      <vt:lpstr>EFFECTS OF  CULTURAL INTEGRATION</vt:lpstr>
      <vt:lpstr>Homogenisation of landscapes</vt:lpstr>
      <vt:lpstr>“westernisation”</vt:lpstr>
      <vt:lpstr>Slide 4</vt:lpstr>
      <vt:lpstr>Most cultures in the world today are open to change (willingly or otherwise), leading to hybridisation and homogenisation </vt:lpstr>
      <vt:lpstr>ECONOMIC DOMINANCE AND DEPENDENCE</vt:lpstr>
      <vt:lpstr>When culture contacts occur, they are often caused by the actions of powerful international corporations or media interest. </vt:lpstr>
      <vt:lpstr>For instance: Because the American culture is perceived as the road to wealth and affluence in many countries,</vt:lpstr>
      <vt:lpstr>This is often enforced through advertising which supports foreign investment and economic activity </vt:lpstr>
      <vt:lpstr>Slide 10</vt:lpstr>
      <vt:lpstr>   The Nestlé boycott is a boycott launched on July 4, 1977 in the United States against the Swiss based Nestlé corporation. It soon spread rapidly outside the United States, particularly in Europe.   It was prompted by concern about the company's marketing of breast milk substitutes (infant formula), particularly in less economically developed countries (LEDCs), which campaigners claim contributes to the unnecessary death and suffering of babies, largely among the poor.[ </vt:lpstr>
      <vt:lpstr>Slide 12</vt:lpstr>
      <vt:lpstr>THREATS TO CULTURE DIVERSITY AND SOVEREIGNTY</vt:lpstr>
      <vt:lpstr>Things that are becoming more similar:</vt:lpstr>
      <vt:lpstr>In some countries, traditional cultures are sustained mainly through the economic value of</vt:lpstr>
      <vt:lpstr>One aspect of culture that is becoming more uniform as a result of globalisation is</vt:lpstr>
      <vt:lpstr>Where powerful transnationals corporations operate in a country,  a nation may find itself dealing with  a company that is financially larger than the country itself. </vt:lpstr>
      <vt:lpstr>Story of stuff </vt:lpstr>
      <vt:lpstr> David Harvey  (The most cited geographer)</vt:lpstr>
      <vt:lpstr>turnover time of capital</vt:lpstr>
      <vt:lpstr>time-space compression</vt:lpstr>
      <vt:lpstr>Change is moving at Internet speed!</vt:lpstr>
      <vt:lpstr>Harvey points out that many of the transportation and communication technologies advanced by capitalist corporations have had the effect of shrinking space. </vt:lpstr>
      <vt:lpstr>As distance has been overcome, time too  becomes compressed. </vt:lpstr>
      <vt:lpstr>Marshall McLuhan</vt:lpstr>
      <vt:lpstr>Followers of David Harvey:</vt:lpstr>
      <vt:lpstr>Other geographers would argue that culture contact is not all one-sided. </vt:lpstr>
      <vt:lpstr>Cat Stevens          Yusuf Islam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Cultural Integration</dc:title>
  <dc:creator>christine.evensen</dc:creator>
  <cp:lastModifiedBy>christine.evensen</cp:lastModifiedBy>
  <cp:revision>13</cp:revision>
  <dcterms:created xsi:type="dcterms:W3CDTF">2008-09-29T15:52:06Z</dcterms:created>
  <dcterms:modified xsi:type="dcterms:W3CDTF">2008-09-30T09:48:57Z</dcterms:modified>
</cp:coreProperties>
</file>