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09EB-27F7-4F0D-8A0A-CCD2AD9A0682}" type="datetimeFigureOut">
              <a:rPr lang="en-US" smtClean="0"/>
              <a:pPr/>
              <a:t>11/13/2008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06BC-B00E-49F8-97BF-B18A9AFAB8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09EB-27F7-4F0D-8A0A-CCD2AD9A0682}" type="datetimeFigureOut">
              <a:rPr lang="en-US" smtClean="0"/>
              <a:pPr/>
              <a:t>11/13/2008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06BC-B00E-49F8-97BF-B18A9AFAB8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09EB-27F7-4F0D-8A0A-CCD2AD9A0682}" type="datetimeFigureOut">
              <a:rPr lang="en-US" smtClean="0"/>
              <a:pPr/>
              <a:t>11/13/2008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06BC-B00E-49F8-97BF-B18A9AFAB8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09EB-27F7-4F0D-8A0A-CCD2AD9A0682}" type="datetimeFigureOut">
              <a:rPr lang="en-US" smtClean="0"/>
              <a:pPr/>
              <a:t>11/13/2008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06BC-B00E-49F8-97BF-B18A9AFAB8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09EB-27F7-4F0D-8A0A-CCD2AD9A0682}" type="datetimeFigureOut">
              <a:rPr lang="en-US" smtClean="0"/>
              <a:pPr/>
              <a:t>11/13/2008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06BC-B00E-49F8-97BF-B18A9AFAB8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09EB-27F7-4F0D-8A0A-CCD2AD9A0682}" type="datetimeFigureOut">
              <a:rPr lang="en-US" smtClean="0"/>
              <a:pPr/>
              <a:t>11/13/2008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06BC-B00E-49F8-97BF-B18A9AFAB8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09EB-27F7-4F0D-8A0A-CCD2AD9A0682}" type="datetimeFigureOut">
              <a:rPr lang="en-US" smtClean="0"/>
              <a:pPr/>
              <a:t>11/13/2008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06BC-B00E-49F8-97BF-B18A9AFAB8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09EB-27F7-4F0D-8A0A-CCD2AD9A0682}" type="datetimeFigureOut">
              <a:rPr lang="en-US" smtClean="0"/>
              <a:pPr/>
              <a:t>11/13/2008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06BC-B00E-49F8-97BF-B18A9AFAB8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09EB-27F7-4F0D-8A0A-CCD2AD9A0682}" type="datetimeFigureOut">
              <a:rPr lang="en-US" smtClean="0"/>
              <a:pPr/>
              <a:t>11/13/2008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06BC-B00E-49F8-97BF-B18A9AFAB8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09EB-27F7-4F0D-8A0A-CCD2AD9A0682}" type="datetimeFigureOut">
              <a:rPr lang="en-US" smtClean="0"/>
              <a:pPr/>
              <a:t>11/13/2008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06BC-B00E-49F8-97BF-B18A9AFAB8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09EB-27F7-4F0D-8A0A-CCD2AD9A0682}" type="datetimeFigureOut">
              <a:rPr lang="en-US" smtClean="0"/>
              <a:pPr/>
              <a:t>11/13/2008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0006BC-B00E-49F8-97BF-B18A9AFAB8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B109EB-27F7-4F0D-8A0A-CCD2AD9A0682}" type="datetimeFigureOut">
              <a:rPr lang="en-US" smtClean="0"/>
              <a:pPr/>
              <a:t>11/13/2008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0006BC-B00E-49F8-97BF-B18A9AFAB8D9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f/Poor_coastal_housing_at_Hanuabada_in_Port_Moresby1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/>
              <a:t>Population Issues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2428868"/>
            <a:ext cx="7854696" cy="1752600"/>
          </a:xfrm>
        </p:spPr>
        <p:txBody>
          <a:bodyPr/>
          <a:lstStyle/>
          <a:p>
            <a:pPr algn="ctr"/>
            <a:r>
              <a:rPr lang="en-GB" dirty="0" smtClean="0"/>
              <a:t>The example of Papua New Guinea</a:t>
            </a:r>
            <a:endParaRPr lang="en-GB" dirty="0"/>
          </a:p>
        </p:txBody>
      </p:sp>
      <p:pic>
        <p:nvPicPr>
          <p:cNvPr id="29698" name="Picture 2" descr="http://www.strive4impact.com/callingadvice_files/flags/cheap-calling-to-papua-new-guinea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928670"/>
            <a:ext cx="1316010" cy="987008"/>
          </a:xfrm>
          <a:prstGeom prst="rect">
            <a:avLst/>
          </a:prstGeom>
          <a:noFill/>
        </p:spPr>
      </p:pic>
      <p:pic>
        <p:nvPicPr>
          <p:cNvPr id="29700" name="Picture 4" descr="http://www.auroraexpeditions.com.au/images/img_papua_new_guin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188152"/>
            <a:ext cx="2286016" cy="3526996"/>
          </a:xfrm>
          <a:prstGeom prst="rect">
            <a:avLst/>
          </a:prstGeom>
          <a:noFill/>
        </p:spPr>
      </p:pic>
      <p:pic>
        <p:nvPicPr>
          <p:cNvPr id="29702" name="Picture 6" descr="http://www.coffeehousemystery.com/UserFiles/Image/Papua-New-Guinea-Nativ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505223"/>
            <a:ext cx="3419475" cy="320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copper mining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00240"/>
            <a:ext cx="3444875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least density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6182" y="3071810"/>
            <a:ext cx="5214974" cy="175260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low-lying swampy </a:t>
            </a:r>
            <a:r>
              <a:rPr lang="en-GB" dirty="0" smtClean="0"/>
              <a:t>coastal areas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76173"/>
            <a:ext cx="4500562" cy="338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Some parts </a:t>
            </a:r>
            <a:r>
              <a:rPr lang="en-GB" dirty="0" err="1" smtClean="0"/>
              <a:t>underpopulated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 smtClean="0"/>
              <a:t>Other parts overpopulated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Migration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 smtClean="0"/>
              <a:t>Any movement of people.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Emigration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When people leave a country.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Immigration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When people enter a country from abroad.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Internal migration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214686"/>
            <a:ext cx="7854696" cy="1752600"/>
          </a:xfrm>
        </p:spPr>
        <p:txBody>
          <a:bodyPr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The movement of people within a country.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Out-migration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When people move away from a particular district or town.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In-migration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Movement of people into a particular town or district.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Spectacular increase in urban population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GB" dirty="0" smtClean="0"/>
              <a:t> natural increase</a:t>
            </a:r>
          </a:p>
          <a:p>
            <a:pPr algn="ctr">
              <a:buFont typeface="Arial" pitchFamily="34" charset="0"/>
              <a:buChar char="•"/>
            </a:pPr>
            <a:r>
              <a:rPr lang="en-GB" dirty="0" smtClean="0"/>
              <a:t> urban boundaries being expanded</a:t>
            </a:r>
          </a:p>
          <a:p>
            <a:pPr algn="ctr">
              <a:buFont typeface="Arial" pitchFamily="34" charset="0"/>
              <a:buChar char="•"/>
            </a:pPr>
            <a:r>
              <a:rPr lang="en-GB" dirty="0" smtClean="0"/>
              <a:t> rural-urban migration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Papua New Guinea’s Economic Background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4" name="Picture 2" descr="http://www.strive4impact.com/callingadvice_files/flags/cheap-calling-to-papua-new-guinea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785794"/>
            <a:ext cx="1316010" cy="987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142984"/>
            <a:ext cx="7851648" cy="1828800"/>
          </a:xfrm>
        </p:spPr>
        <p:txBody>
          <a:bodyPr/>
          <a:lstStyle/>
          <a:p>
            <a:pPr algn="ctr"/>
            <a:r>
              <a:rPr lang="en-GB" dirty="0" smtClean="0"/>
              <a:t>Circular migration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 smtClean="0"/>
              <a:t>The workers returned home after a period of time.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Chain migration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A one-way movement of people in steps, first from villages to small towns, then to larger towns, and finally to cities.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3286124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/>
              <a:t>Overall, there has been a movement from densely populated interior regions (the </a:t>
            </a:r>
            <a:r>
              <a:rPr lang="en-GB" sz="3600" dirty="0" smtClean="0">
                <a:solidFill>
                  <a:srgbClr val="00B050"/>
                </a:solidFill>
              </a:rPr>
              <a:t>Highlands</a:t>
            </a:r>
            <a:r>
              <a:rPr lang="en-GB" sz="3600" dirty="0" smtClean="0"/>
              <a:t>) to the New Guinea </a:t>
            </a:r>
            <a:r>
              <a:rPr lang="en-GB" sz="3600" dirty="0" smtClean="0">
                <a:solidFill>
                  <a:srgbClr val="00B0F0"/>
                </a:solidFill>
              </a:rPr>
              <a:t>Islands</a:t>
            </a:r>
            <a:r>
              <a:rPr lang="en-GB" sz="3600" dirty="0" smtClean="0"/>
              <a:t> (plantations and mining towns) and to some </a:t>
            </a:r>
            <a:r>
              <a:rPr lang="en-GB" sz="3600" dirty="0" smtClean="0">
                <a:solidFill>
                  <a:schemeClr val="bg2">
                    <a:lumMod val="75000"/>
                  </a:schemeClr>
                </a:solidFill>
              </a:rPr>
              <a:t>coastal towns </a:t>
            </a:r>
            <a:r>
              <a:rPr lang="en-GB" sz="3600" dirty="0" smtClean="0"/>
              <a:t>like Port Moresby  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5981700"/>
            <a:ext cx="6400800" cy="175260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428868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50% of rural-urban migrants return home within 5 years of their move 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sz="4000" dirty="0" smtClean="0"/>
              <a:t>circular migration</a:t>
            </a:r>
            <a:r>
              <a:rPr lang="en-GB" dirty="0" smtClean="0"/>
              <a:t>).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4357694"/>
            <a:ext cx="7854696" cy="1752600"/>
          </a:xfrm>
        </p:spPr>
        <p:txBody>
          <a:bodyPr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Young, single, adventurous males.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buFont typeface="Arial" pitchFamily="34" charset="0"/>
              <a:buChar char="•"/>
            </a:pPr>
            <a:endParaRPr lang="en-GB" sz="9600" dirty="0" smtClean="0"/>
          </a:p>
          <a:p>
            <a:pPr algn="ctr"/>
            <a:endParaRPr lang="en-GB" sz="9600" dirty="0" smtClean="0"/>
          </a:p>
          <a:p>
            <a:pPr algn="ctr">
              <a:buFont typeface="Arial" pitchFamily="34" charset="0"/>
              <a:buChar char="•"/>
            </a:pPr>
            <a:r>
              <a:rPr lang="en-GB" sz="9600" dirty="0" smtClean="0"/>
              <a:t> pressure on the land</a:t>
            </a:r>
          </a:p>
          <a:p>
            <a:pPr algn="ctr">
              <a:buFont typeface="Arial" pitchFamily="34" charset="0"/>
              <a:buChar char="•"/>
            </a:pPr>
            <a:r>
              <a:rPr lang="en-GB" sz="9600" dirty="0" smtClean="0"/>
              <a:t> the need to raise fast cash (</a:t>
            </a:r>
            <a:r>
              <a:rPr lang="en-GB" sz="4800" dirty="0" smtClean="0"/>
              <a:t>tax, consumer goods and bride price</a:t>
            </a:r>
            <a:r>
              <a:rPr lang="en-GB" sz="9600" dirty="0" smtClean="0"/>
              <a:t>)</a:t>
            </a:r>
          </a:p>
          <a:p>
            <a:pPr algn="ctr">
              <a:buFont typeface="Arial" pitchFamily="34" charset="0"/>
              <a:buChar char="•"/>
            </a:pPr>
            <a:r>
              <a:rPr lang="en-GB" sz="9600" dirty="0" smtClean="0"/>
              <a:t> desire to avoid traditional obligations and authority</a:t>
            </a:r>
          </a:p>
          <a:p>
            <a:pPr algn="ctr">
              <a:buFont typeface="Arial" pitchFamily="34" charset="0"/>
              <a:buChar char="•"/>
            </a:pPr>
            <a:r>
              <a:rPr lang="en-GB" sz="9600" dirty="0" smtClean="0"/>
              <a:t> an extended adolescence</a:t>
            </a:r>
          </a:p>
          <a:p>
            <a:pPr algn="ctr">
              <a:buFont typeface="Arial" pitchFamily="34" charset="0"/>
              <a:buChar char="•"/>
            </a:pPr>
            <a:r>
              <a:rPr lang="en-GB" sz="9600" dirty="0" smtClean="0"/>
              <a:t> personal factors</a:t>
            </a:r>
          </a:p>
          <a:p>
            <a:pPr algn="ctr">
              <a:buFont typeface="Arial" pitchFamily="34" charset="0"/>
              <a:buChar char="•"/>
            </a:pPr>
            <a:r>
              <a:rPr lang="en-GB" sz="9600" dirty="0" smtClean="0"/>
              <a:t> boredom with village life</a:t>
            </a:r>
          </a:p>
          <a:p>
            <a:pPr algn="ctr">
              <a:buFont typeface="Arial" pitchFamily="34" charset="0"/>
              <a:buChar char="•"/>
            </a:pPr>
            <a:endParaRPr lang="en-GB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000108"/>
            <a:ext cx="3571900" cy="254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3857628"/>
            <a:ext cx="7854696" cy="1752600"/>
          </a:xfrm>
        </p:spPr>
        <p:txBody>
          <a:bodyPr>
            <a:normAutofit fontScale="25000" lnSpcReduction="20000"/>
          </a:bodyPr>
          <a:lstStyle/>
          <a:p>
            <a:pPr algn="ctr">
              <a:buFont typeface="Arial" pitchFamily="34" charset="0"/>
              <a:buChar char="•"/>
            </a:pPr>
            <a:r>
              <a:rPr lang="en-GB" sz="11200" dirty="0" smtClean="0"/>
              <a:t> </a:t>
            </a:r>
            <a:r>
              <a:rPr lang="en-GB" sz="11200" dirty="0" smtClean="0">
                <a:latin typeface="+mj-lt"/>
              </a:rPr>
              <a:t>Wish to acquire skills or education</a:t>
            </a:r>
          </a:p>
          <a:p>
            <a:pPr algn="ctr">
              <a:buFont typeface="Arial" pitchFamily="34" charset="0"/>
              <a:buChar char="•"/>
            </a:pPr>
            <a:r>
              <a:rPr lang="en-GB" sz="11200" dirty="0" smtClean="0">
                <a:latin typeface="+mj-lt"/>
              </a:rPr>
              <a:t> easy access to towns (roads, air, shipping)</a:t>
            </a:r>
          </a:p>
          <a:p>
            <a:pPr algn="ctr">
              <a:buFont typeface="Arial" pitchFamily="34" charset="0"/>
              <a:buChar char="•"/>
            </a:pPr>
            <a:r>
              <a:rPr lang="en-GB" sz="11200" dirty="0" smtClean="0">
                <a:latin typeface="+mj-lt"/>
              </a:rPr>
              <a:t> more services </a:t>
            </a:r>
          </a:p>
          <a:p>
            <a:pPr algn="ctr">
              <a:buFont typeface="Arial" pitchFamily="34" charset="0"/>
              <a:buChar char="•"/>
            </a:pPr>
            <a:r>
              <a:rPr lang="en-GB" sz="11200" dirty="0" smtClean="0">
                <a:latin typeface="+mj-lt"/>
              </a:rPr>
              <a:t> migration as a rite of passage into manhood</a:t>
            </a:r>
          </a:p>
          <a:p>
            <a:pPr algn="ctr">
              <a:buFont typeface="Arial" pitchFamily="34" charset="0"/>
              <a:buChar char="•"/>
            </a:pPr>
            <a:r>
              <a:rPr lang="en-GB" sz="11200" dirty="0" smtClean="0">
                <a:latin typeface="+mj-lt"/>
              </a:rPr>
              <a:t> bright lights</a:t>
            </a:r>
          </a:p>
          <a:p>
            <a:pPr algn="ctr"/>
            <a:r>
              <a:rPr lang="en-GB" sz="9600" i="1" dirty="0" smtClean="0">
                <a:solidFill>
                  <a:srgbClr val="FF0000"/>
                </a:solidFill>
                <a:latin typeface="+mj-lt"/>
              </a:rPr>
              <a:t>    perception the important thing = psychic motives</a:t>
            </a:r>
          </a:p>
          <a:p>
            <a:pPr algn="ctr"/>
            <a:endParaRPr lang="en-GB" sz="112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endParaRPr lang="en-GB" sz="11200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928670"/>
            <a:ext cx="3857652" cy="271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Result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057984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GB" i="1" dirty="0" smtClean="0"/>
          </a:p>
          <a:p>
            <a:pPr algn="ctr"/>
            <a:r>
              <a:rPr lang="en-GB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often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unemployment</a:t>
            </a:r>
          </a:p>
          <a:p>
            <a:pPr algn="ctr"/>
            <a:r>
              <a:rPr lang="en-GB" dirty="0" smtClean="0"/>
              <a:t>poverty</a:t>
            </a:r>
          </a:p>
          <a:p>
            <a:pPr algn="ctr"/>
            <a:r>
              <a:rPr lang="en-GB" dirty="0" smtClean="0"/>
              <a:t>poor accommodation </a:t>
            </a:r>
          </a:p>
          <a:p>
            <a:pPr algn="ctr"/>
            <a:r>
              <a:rPr lang="en-GB" dirty="0" smtClean="0"/>
              <a:t>misery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 smtClean="0"/>
              <a:t>Men are relatively free to migrate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Because most subsistence cultivation (and other things) </a:t>
            </a:r>
          </a:p>
          <a:p>
            <a:pPr algn="ctr"/>
            <a:r>
              <a:rPr lang="en-GB" sz="2400" dirty="0" smtClean="0"/>
              <a:t>are done by women</a:t>
            </a:r>
            <a:endParaRPr lang="en-GB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1071546"/>
            <a:ext cx="12382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428868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/>
              <a:t>Consequences in the rural areas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929066"/>
            <a:ext cx="7854696" cy="2643206"/>
          </a:xfrm>
        </p:spPr>
        <p:txBody>
          <a:bodyPr>
            <a:normAutofit fontScale="92500" lnSpcReduction="20000"/>
          </a:bodyPr>
          <a:lstStyle/>
          <a:p>
            <a:pPr algn="ctr">
              <a:buFont typeface="Arial" pitchFamily="34" charset="0"/>
              <a:buChar char="•"/>
            </a:pPr>
            <a:r>
              <a:rPr lang="en-GB" dirty="0" smtClean="0"/>
              <a:t> unbalanced population structure</a:t>
            </a:r>
          </a:p>
          <a:p>
            <a:pPr algn="ctr">
              <a:buFont typeface="Arial" pitchFamily="34" charset="0"/>
              <a:buChar char="•"/>
            </a:pPr>
            <a:r>
              <a:rPr lang="en-GB" dirty="0" smtClean="0"/>
              <a:t> excess of children, old people and women</a:t>
            </a:r>
          </a:p>
          <a:p>
            <a:pPr algn="ctr">
              <a:buFont typeface="Arial" pitchFamily="34" charset="0"/>
              <a:buChar char="•"/>
            </a:pPr>
            <a:r>
              <a:rPr lang="en-GB" dirty="0" smtClean="0"/>
              <a:t> does not usually affect food production</a:t>
            </a:r>
          </a:p>
          <a:p>
            <a:pPr algn="ctr">
              <a:buFont typeface="Arial" pitchFamily="34" charset="0"/>
              <a:buChar char="•"/>
            </a:pPr>
            <a:r>
              <a:rPr lang="en-GB" dirty="0" smtClean="0"/>
              <a:t> seldom a major economic problem</a:t>
            </a:r>
          </a:p>
          <a:p>
            <a:pPr algn="ctr">
              <a:buFont typeface="Arial" pitchFamily="34" charset="0"/>
              <a:buChar char="•"/>
            </a:pPr>
            <a:r>
              <a:rPr lang="en-GB" dirty="0" smtClean="0"/>
              <a:t> has not led to great differences in attitudes</a:t>
            </a:r>
          </a:p>
          <a:p>
            <a:pPr algn="ctr">
              <a:buFont typeface="Arial" pitchFamily="34" charset="0"/>
              <a:buChar char="•"/>
            </a:pPr>
            <a:r>
              <a:rPr lang="en-GB" dirty="0" smtClean="0"/>
              <a:t> traditional ceremonies are beginning to die away</a:t>
            </a:r>
          </a:p>
          <a:p>
            <a:pPr algn="ctr">
              <a:buFont typeface="Arial" pitchFamily="34" charset="0"/>
              <a:buChar char="•"/>
            </a:pPr>
            <a:r>
              <a:rPr lang="en-GB" dirty="0" smtClean="0"/>
              <a:t> gardening has stopped in some places</a:t>
            </a:r>
          </a:p>
        </p:txBody>
      </p:sp>
      <p:pic>
        <p:nvPicPr>
          <p:cNvPr id="6146" name="Picture 2" descr="http://upload.wikimedia.org/wikipedia/commons/1/18/Traditional_leg_ceremony_in_Papua_New_Guin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4799270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14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>                                                           </a:t>
            </a:r>
            <a:br>
              <a:rPr lang="en-GB" sz="4400" dirty="0" smtClean="0"/>
            </a:br>
            <a:r>
              <a:rPr lang="en-GB" sz="4400" dirty="0" smtClean="0"/>
              <a:t>                   </a:t>
            </a:r>
            <a:br>
              <a:rPr lang="en-GB" sz="4400" dirty="0" smtClean="0"/>
            </a:br>
            <a:r>
              <a:rPr lang="en-GB" sz="4400" dirty="0" smtClean="0"/>
              <a:t> </a:t>
            </a:r>
            <a:br>
              <a:rPr lang="en-GB" sz="4400" dirty="0" smtClean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1600" dirty="0" smtClean="0"/>
              <a:t>Port Moresby 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>Consequences in the urban areas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571612"/>
            <a:ext cx="7786742" cy="478634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                                                                                          </a:t>
            </a:r>
            <a:endParaRPr lang="en-GB" sz="1100" dirty="0" smtClean="0"/>
          </a:p>
          <a:p>
            <a:pPr algn="ctr">
              <a:buFont typeface="Arial" pitchFamily="34" charset="0"/>
              <a:buChar char="•"/>
            </a:pPr>
            <a:endParaRPr lang="en-GB" dirty="0" smtClean="0"/>
          </a:p>
          <a:p>
            <a:pPr algn="ctr">
              <a:buFont typeface="Arial" pitchFamily="34" charset="0"/>
              <a:buChar char="•"/>
            </a:pPr>
            <a:r>
              <a:rPr lang="en-GB" dirty="0" smtClean="0"/>
              <a:t> 1.38 males to every woman                                         </a:t>
            </a:r>
          </a:p>
          <a:p>
            <a:pPr algn="ctr">
              <a:buFont typeface="Arial" pitchFamily="34" charset="0"/>
              <a:buChar char="•"/>
            </a:pPr>
            <a:r>
              <a:rPr lang="en-GB" dirty="0" smtClean="0"/>
              <a:t> abundance of young people of working age</a:t>
            </a:r>
          </a:p>
          <a:p>
            <a:pPr algn="ctr">
              <a:buFont typeface="Arial" pitchFamily="34" charset="0"/>
              <a:buChar char="•"/>
            </a:pPr>
            <a:r>
              <a:rPr lang="en-GB" dirty="0" smtClean="0"/>
              <a:t> no formal job training          houseboys, cleaners, unemployed</a:t>
            </a:r>
          </a:p>
          <a:p>
            <a:pPr algn="ctr"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dirty="0" err="1" smtClean="0"/>
              <a:t>raskals</a:t>
            </a:r>
            <a:endParaRPr lang="en-GB" dirty="0" smtClean="0"/>
          </a:p>
          <a:p>
            <a:pPr algn="ctr">
              <a:buFont typeface="Arial" pitchFamily="34" charset="0"/>
              <a:buChar char="•"/>
            </a:pPr>
            <a:r>
              <a:rPr lang="en-GB" dirty="0" smtClean="0"/>
              <a:t> street bashings</a:t>
            </a:r>
          </a:p>
          <a:p>
            <a:pPr algn="ctr">
              <a:buFont typeface="Arial" pitchFamily="34" charset="0"/>
              <a:buChar char="•"/>
            </a:pPr>
            <a:r>
              <a:rPr lang="en-GB" dirty="0" smtClean="0"/>
              <a:t> barbed wire fences</a:t>
            </a:r>
          </a:p>
          <a:p>
            <a:pPr algn="ctr">
              <a:buFont typeface="Arial" pitchFamily="34" charset="0"/>
              <a:buChar char="•"/>
            </a:pPr>
            <a:r>
              <a:rPr lang="en-GB" dirty="0" smtClean="0"/>
              <a:t> unemployment</a:t>
            </a:r>
          </a:p>
          <a:p>
            <a:pPr algn="ctr">
              <a:buFont typeface="Arial" pitchFamily="34" charset="0"/>
              <a:buChar char="•"/>
            </a:pPr>
            <a:r>
              <a:rPr lang="en-GB" dirty="0" smtClean="0"/>
              <a:t> some engaged in subsistence activities or just visiting</a:t>
            </a:r>
          </a:p>
          <a:p>
            <a:pPr algn="ctr">
              <a:buFont typeface="Arial" pitchFamily="34" charset="0"/>
              <a:buChar char="•"/>
            </a:pPr>
            <a:r>
              <a:rPr lang="en-GB" dirty="0" smtClean="0"/>
              <a:t> ethnic conflict in the towns</a:t>
            </a:r>
          </a:p>
          <a:p>
            <a:pPr algn="ctr">
              <a:buFont typeface="Arial" pitchFamily="34" charset="0"/>
              <a:buChar char="•"/>
            </a:pPr>
            <a:r>
              <a:rPr lang="en-GB" dirty="0" smtClean="0"/>
              <a:t> squatter settlements </a:t>
            </a:r>
          </a:p>
          <a:p>
            <a:pPr algn="ctr">
              <a:buFont typeface="Arial" pitchFamily="34" charset="0"/>
              <a:buChar char="•"/>
            </a:pPr>
            <a:r>
              <a:rPr lang="en-GB" dirty="0" smtClean="0"/>
              <a:t> overcrowding</a:t>
            </a:r>
          </a:p>
          <a:p>
            <a:pPr algn="ctr">
              <a:buFont typeface="Arial" pitchFamily="34" charset="0"/>
              <a:buChar char="•"/>
            </a:pPr>
            <a:r>
              <a:rPr lang="en-GB" dirty="0" smtClean="0"/>
              <a:t> traditional social systems tend to break down (no “big man”)</a:t>
            </a:r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3714744" y="3000372"/>
            <a:ext cx="357190" cy="270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010" name="Picture 2" descr="Image:Poor coastal housing at Hanuabada in Port Moresby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0"/>
            <a:ext cx="1857356" cy="1216471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7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77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Lack of development compared with Australia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2428844"/>
            <a:ext cx="9001156" cy="4429156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dirty="0" smtClean="0"/>
              <a:t>Other </a:t>
            </a:r>
            <a:r>
              <a:rPr lang="en-GB" dirty="0" smtClean="0"/>
              <a:t>side of the world from Europe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/>
              <a:t> Did not have many spices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/>
              <a:t> High rainfall, rainforest and pests, diseases and </a:t>
            </a:r>
            <a:r>
              <a:rPr lang="en-GB" dirty="0" smtClean="0"/>
              <a:t>parasites</a:t>
            </a:r>
            <a:endParaRPr lang="en-GB" dirty="0" smtClean="0"/>
          </a:p>
          <a:p>
            <a:pPr algn="l">
              <a:buFont typeface="Arial" pitchFamily="34" charset="0"/>
              <a:buChar char="•"/>
            </a:pPr>
            <a:r>
              <a:rPr lang="en-GB" dirty="0" smtClean="0"/>
              <a:t> Does not produce an agricultural surplus of food </a:t>
            </a:r>
            <a:r>
              <a:rPr lang="en-GB" dirty="0" smtClean="0"/>
              <a:t>staples for export</a:t>
            </a:r>
            <a:endParaRPr lang="en-GB" dirty="0" smtClean="0"/>
          </a:p>
          <a:p>
            <a:pPr algn="l">
              <a:buFont typeface="Arial" pitchFamily="34" charset="0"/>
              <a:buChar char="•"/>
            </a:pPr>
            <a:r>
              <a:rPr lang="en-GB" dirty="0" smtClean="0"/>
              <a:t> Importing huge quantities of food</a:t>
            </a:r>
          </a:p>
          <a:p>
            <a:pPr algn="l"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Steep terrain, many islands, coastal swamps</a:t>
            </a:r>
          </a:p>
          <a:p>
            <a:pPr algn="l"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Development suited the needs of the colonial </a:t>
            </a:r>
          </a:p>
          <a:p>
            <a:pPr algn="l"/>
            <a:r>
              <a:rPr lang="en-GB" dirty="0"/>
              <a:t> </a:t>
            </a:r>
            <a:r>
              <a:rPr lang="en-GB" dirty="0" smtClean="0"/>
              <a:t> powers instead</a:t>
            </a:r>
          </a:p>
          <a:p>
            <a:pPr algn="l"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Exporting mainly primary products (agriculture and </a:t>
            </a:r>
            <a:r>
              <a:rPr lang="en-GB" dirty="0" smtClean="0"/>
              <a:t>mining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Highest population density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+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Mountain valleys of the Highlands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www.tgt.ru/maps/countries/big/papuan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3116"/>
            <a:ext cx="674101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375374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 descr="http://www.verticalthought.org/issues/ym04/images/weap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479176"/>
            <a:ext cx="2500330" cy="3378824"/>
          </a:xfrm>
          <a:prstGeom prst="rect">
            <a:avLst/>
          </a:prstGeom>
          <a:noFill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71942"/>
            <a:ext cx="28575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 descr="http://pic.kurami.com/d/1088-2/drain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1714488"/>
            <a:ext cx="2571750" cy="2857500"/>
          </a:xfrm>
          <a:prstGeom prst="rect">
            <a:avLst/>
          </a:prstGeom>
          <a:noFill/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1714488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470025"/>
          </a:xfrm>
        </p:spPr>
        <p:txBody>
          <a:bodyPr>
            <a:normAutofit/>
          </a:bodyPr>
          <a:lstStyle/>
          <a:p>
            <a:r>
              <a:rPr lang="en-GB" sz="3600" dirty="0" smtClean="0"/>
              <a:t>Northern end of New Britain Island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500174"/>
            <a:ext cx="7854696" cy="1752600"/>
          </a:xfrm>
        </p:spPr>
        <p:txBody>
          <a:bodyPr/>
          <a:lstStyle/>
          <a:p>
            <a:endParaRPr lang="en-GB" baseline="0" dirty="0" smtClean="0"/>
          </a:p>
          <a:p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7338" y="3994380"/>
            <a:ext cx="3690942" cy="257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 descr="http://www.un.org/special-rep/ohrlls/sid/SIDS-states/papua_n_guine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06624"/>
            <a:ext cx="3500462" cy="3765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785926"/>
            <a:ext cx="2214578" cy="147002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plantations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3071810"/>
            <a:ext cx="7854696" cy="17526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298091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357562"/>
            <a:ext cx="5000660" cy="332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357686" y="10001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offee, cocoa, coconut (copra), oil palm and kernels. Other export commodities include tea, cardamom, rubber, </a:t>
            </a:r>
            <a:r>
              <a:rPr lang="en-US" dirty="0" err="1" smtClean="0"/>
              <a:t>chillies</a:t>
            </a:r>
            <a:r>
              <a:rPr lang="en-US" dirty="0" smtClean="0"/>
              <a:t> and pyrethrum as well as the great number of varieties of tropical fruits and vegetables.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1470025"/>
          </a:xfrm>
        </p:spPr>
        <p:txBody>
          <a:bodyPr/>
          <a:lstStyle/>
          <a:p>
            <a:r>
              <a:rPr lang="en-GB" dirty="0" smtClean="0"/>
              <a:t>North Solomon Islands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3219" y="2905149"/>
            <a:ext cx="2547937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ttp://www.un.org/special-rep/ohrlls/sid/SIDS-states/papua_n_guine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500306"/>
            <a:ext cx="3929090" cy="4226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249</TotalTime>
  <Words>557</Words>
  <Application>Microsoft Office PowerPoint</Application>
  <PresentationFormat>On-screen Show (4:3)</PresentationFormat>
  <Paragraphs>105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Population Issues</vt:lpstr>
      <vt:lpstr>Papua New Guinea’s Economic Background</vt:lpstr>
      <vt:lpstr>Lack of development compared with Australia</vt:lpstr>
      <vt:lpstr>Highest population density</vt:lpstr>
      <vt:lpstr> + Mountain valleys of the Highlands</vt:lpstr>
      <vt:lpstr> </vt:lpstr>
      <vt:lpstr>Northern end of New Britain Island</vt:lpstr>
      <vt:lpstr>plantations</vt:lpstr>
      <vt:lpstr>North Solomon Islands</vt:lpstr>
      <vt:lpstr>Slide 10</vt:lpstr>
      <vt:lpstr>least density</vt:lpstr>
      <vt:lpstr>Some parts underpopulated </vt:lpstr>
      <vt:lpstr> Migration </vt:lpstr>
      <vt:lpstr>Emigration</vt:lpstr>
      <vt:lpstr>Immigration</vt:lpstr>
      <vt:lpstr>Internal migration</vt:lpstr>
      <vt:lpstr>Out-migration</vt:lpstr>
      <vt:lpstr>In-migration</vt:lpstr>
      <vt:lpstr>Spectacular increase in urban population</vt:lpstr>
      <vt:lpstr>Circular migration</vt:lpstr>
      <vt:lpstr>Chain migration</vt:lpstr>
      <vt:lpstr>Overall, there has been a movement from densely populated interior regions (the Highlands) to the New Guinea Islands (plantations and mining towns) and to some coastal towns like Port Moresby  </vt:lpstr>
      <vt:lpstr>50% of rural-urban migrants return home within 5 years of their move  (circular migration).</vt:lpstr>
      <vt:lpstr>Slide 24</vt:lpstr>
      <vt:lpstr>Slide 25</vt:lpstr>
      <vt:lpstr>Result</vt:lpstr>
      <vt:lpstr>Men are relatively free to migrate</vt:lpstr>
      <vt:lpstr>Consequences in the rural areas</vt:lpstr>
      <vt:lpstr>                                                                                      Port Moresby  Consequences in the urban areas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Issues</dc:title>
  <dc:creator>christine.evensen</dc:creator>
  <cp:lastModifiedBy>christine.evensen</cp:lastModifiedBy>
  <cp:revision>36</cp:revision>
  <dcterms:created xsi:type="dcterms:W3CDTF">2008-11-12T17:45:37Z</dcterms:created>
  <dcterms:modified xsi:type="dcterms:W3CDTF">2008-11-13T16:25:58Z</dcterms:modified>
</cp:coreProperties>
</file>