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12" y="-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5BCBB-F25D-40A7-ACC1-89B0C4EEBA23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1409-9617-49E3-9672-1055456BC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F6BE-6182-49FC-815C-6341D9CB8DE9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82F-0CAB-4AA5-8FE1-2CA686C2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D82F-0CAB-4AA5-8FE1-2CA686C2EC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87E5-981B-41B1-8D4D-26383A605000}" type="datetimeFigureOut">
              <a:rPr lang="en-US" smtClean="0"/>
              <a:pPr/>
              <a:t>3/13/10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7ECF-53D9-4750-89F9-8A2610919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401080" cy="5626121"/>
          </a:xfrm>
        </p:spPr>
        <p:txBody>
          <a:bodyPr/>
          <a:lstStyle/>
          <a:p>
            <a:pPr>
              <a:buNone/>
            </a:pPr>
            <a:r>
              <a:rPr lang="nb-NO" sz="6000" dirty="0" smtClean="0"/>
              <a:t>             North Korea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/>
              <a:t> </a:t>
            </a:r>
            <a:r>
              <a:rPr lang="nb-NO" dirty="0" smtClean="0"/>
              <a:t>                                                            Seunghee Woo</a:t>
            </a:r>
            <a:endParaRPr lang="en-US" dirty="0"/>
          </a:p>
        </p:txBody>
      </p:sp>
      <p:pic>
        <p:nvPicPr>
          <p:cNvPr id="5" name="Content Placeholder 4" descr="adfadf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5429288" cy="364194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Reasons tourists travel to 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X appeal to tourists </a:t>
            </a:r>
            <a:r>
              <a:rPr lang="nb-NO" dirty="0" smtClean="0"/>
              <a:t>seeking beach reorts, theme parks,self exploring or time to relax.</a:t>
            </a:r>
          </a:p>
          <a:p>
            <a:r>
              <a:rPr lang="nb-NO" dirty="0" smtClean="0"/>
              <a:t>All tourists are ruquired to travel as part of an </a:t>
            </a:r>
            <a:r>
              <a:rPr lang="nb-NO" dirty="0" smtClean="0">
                <a:solidFill>
                  <a:srgbClr val="FF0000"/>
                </a:solidFill>
              </a:rPr>
              <a:t>all-inclusive group tour </a:t>
            </a:r>
            <a:r>
              <a:rPr lang="nb-NO" dirty="0" smtClean="0"/>
              <a:t>which is accompanied by 2guides and a driver.</a:t>
            </a:r>
            <a:endParaRPr lang="en-US" dirty="0"/>
          </a:p>
        </p:txBody>
      </p:sp>
      <p:pic>
        <p:nvPicPr>
          <p:cNvPr id="29698" name="Picture 2" descr="http://adrianbye.com/wp-content/uploads/421948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14050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altLang="ko-KR" dirty="0" smtClean="0"/>
          </a:p>
          <a:p>
            <a:r>
              <a:rPr lang="nb-NO" altLang="ko-KR" dirty="0" smtClean="0"/>
              <a:t>Not allowed to leave their hotel compounds without permission, only if accompanied by a guide and usually </a:t>
            </a:r>
            <a:r>
              <a:rPr lang="nb-NO" altLang="ko-KR" dirty="0" smtClean="0">
                <a:solidFill>
                  <a:srgbClr val="FF0000"/>
                </a:solidFill>
              </a:rPr>
              <a:t>without their camera.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62466" name="Picture 2" descr="http://nl.dreamstime.com/no-camera-thumb8265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Normally </a:t>
            </a:r>
            <a:r>
              <a:rPr lang="nb-NO" dirty="0" smtClean="0">
                <a:solidFill>
                  <a:srgbClr val="FF0000"/>
                </a:solidFill>
              </a:rPr>
              <a:t>X permitted to talk to local people </a:t>
            </a:r>
          </a:p>
          <a:p>
            <a:r>
              <a:rPr lang="nb-NO" dirty="0" smtClean="0"/>
              <a:t>Photographs allowed only with the permission of their guides</a:t>
            </a:r>
          </a:p>
          <a:p>
            <a:r>
              <a:rPr lang="nb-NO" dirty="0" smtClean="0"/>
              <a:t>X allowed for </a:t>
            </a:r>
            <a:r>
              <a:rPr lang="nb-NO" dirty="0" smtClean="0">
                <a:solidFill>
                  <a:srgbClr val="FF0000"/>
                </a:solidFill>
              </a:rPr>
              <a:t>photographing military or strategic objects, soldiers,poverty </a:t>
            </a:r>
          </a:p>
          <a:p>
            <a:r>
              <a:rPr lang="nb-NO" dirty="0" smtClean="0"/>
              <a:t>-&gt;report incident to the police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27650" name="Picture 2" descr="http://upload.wikimedia.org/wikipedia/commons/thumb/b/ba/Red_x.svg/600px-Red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Regulations on photography may be explained in part by the country’s </a:t>
            </a:r>
            <a:r>
              <a:rPr lang="nb-NO" dirty="0" smtClean="0">
                <a:solidFill>
                  <a:srgbClr val="FF0000"/>
                </a:solidFill>
              </a:rPr>
              <a:t>turbulent history.</a:t>
            </a:r>
          </a:p>
          <a:p>
            <a:r>
              <a:rPr lang="nb-NO" dirty="0" smtClean="0"/>
              <a:t>1950~1953 Korean peninsula was devastated by a brutal war. Ended with an </a:t>
            </a:r>
            <a:r>
              <a:rPr lang="nb-NO" dirty="0" smtClean="0">
                <a:solidFill>
                  <a:srgbClr val="FF0000"/>
                </a:solidFill>
              </a:rPr>
              <a:t>armistice</a:t>
            </a:r>
            <a:r>
              <a:rPr lang="nb-NO" dirty="0" smtClean="0"/>
              <a:t> signed on 27th July 1953.</a:t>
            </a:r>
            <a:endParaRPr lang="en-US" dirty="0"/>
          </a:p>
        </p:txBody>
      </p:sp>
      <p:pic>
        <p:nvPicPr>
          <p:cNvPr id="25602" name="Picture 2" descr="http://www.shutterpoint.com/photos/A/20081210_220152_Korean%20War%20Memorial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786214" cy="484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Piece treaty </a:t>
            </a:r>
            <a:r>
              <a:rPr lang="nb-NO" dirty="0" smtClean="0"/>
              <a:t>never been signed.</a:t>
            </a:r>
          </a:p>
          <a:p>
            <a:endParaRPr lang="nb-NO" dirty="0" smtClean="0"/>
          </a:p>
          <a:p>
            <a:r>
              <a:rPr lang="nb-NO" dirty="0" smtClean="0"/>
              <a:t>Technically, North Korea is still at war with South Korea-accomodate large numbers of US combat soldiers in its territory.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1500174"/>
            <a:ext cx="378187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43758" cy="4525963"/>
          </a:xfrm>
        </p:spPr>
        <p:txBody>
          <a:bodyPr/>
          <a:lstStyle/>
          <a:p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Paradoxically, it is the distinctive characteristics of the country that emerged from that </a:t>
            </a:r>
            <a:r>
              <a:rPr lang="nb-NO" dirty="0" smtClean="0">
                <a:solidFill>
                  <a:srgbClr val="FF0000"/>
                </a:solidFill>
              </a:rPr>
              <a:t>turbulent history </a:t>
            </a:r>
            <a:r>
              <a:rPr lang="nb-NO" dirty="0" smtClean="0"/>
              <a:t>that are the main attractions to tourist who visit North Korea.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Major tourist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Have a strong </a:t>
            </a:r>
            <a:r>
              <a:rPr lang="nb-NO" dirty="0" smtClean="0">
                <a:solidFill>
                  <a:srgbClr val="FF0000"/>
                </a:solidFill>
              </a:rPr>
              <a:t>political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FF0000"/>
                </a:solidFill>
              </a:rPr>
              <a:t>ideological flavour.</a:t>
            </a:r>
          </a:p>
          <a:p>
            <a:endParaRPr lang="nb-NO" dirty="0" smtClean="0"/>
          </a:p>
          <a:p>
            <a:r>
              <a:rPr lang="nb-NO" dirty="0" smtClean="0"/>
              <a:t>Ex) the museum in the country’s capital city, Pyougyang,that is devoted to the </a:t>
            </a:r>
            <a:r>
              <a:rPr lang="nb-NO" dirty="0" smtClean="0">
                <a:solidFill>
                  <a:srgbClr val="FF0000"/>
                </a:solidFill>
              </a:rPr>
              <a:t>Korean war.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cache.virtualtourist.com/4180711-Travel_Picture-Pyongy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20metre high bronze statue of Kim Il  Sung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/>
          <a:lstStyle/>
          <a:p>
            <a:r>
              <a:rPr lang="nb-NO" dirty="0" smtClean="0"/>
              <a:t>Tourists are taken to </a:t>
            </a:r>
            <a:r>
              <a:rPr lang="nb-NO" dirty="0" smtClean="0">
                <a:solidFill>
                  <a:srgbClr val="FF0000"/>
                </a:solidFill>
              </a:rPr>
              <a:t>innumerable socialist monuments </a:t>
            </a:r>
            <a:r>
              <a:rPr lang="nb-NO" dirty="0" smtClean="0"/>
              <a:t>&amp;</a:t>
            </a:r>
            <a:r>
              <a:rPr lang="nb-NO" dirty="0" smtClean="0">
                <a:solidFill>
                  <a:srgbClr val="FF0000"/>
                </a:solidFill>
              </a:rPr>
              <a:t>memorials</a:t>
            </a:r>
            <a:r>
              <a:rPr lang="nb-NO" dirty="0" smtClean="0"/>
              <a:t> to the grilliance of the country’s founder, the </a:t>
            </a:r>
            <a:r>
              <a:rPr lang="nb-NO" dirty="0" smtClean="0">
                <a:solidFill>
                  <a:srgbClr val="FF0000"/>
                </a:solidFill>
              </a:rPr>
              <a:t>Great Leader Kim Il Sung, and his son.</a:t>
            </a:r>
          </a:p>
          <a:p>
            <a:r>
              <a:rPr lang="nb-NO" dirty="0" smtClean="0"/>
              <a:t> Kim Il Sung still serves as president.</a:t>
            </a:r>
            <a:endParaRPr lang="en-US" dirty="0"/>
          </a:p>
        </p:txBody>
      </p:sp>
      <p:pic>
        <p:nvPicPr>
          <p:cNvPr id="26626" name="Picture 2" descr="http://basta-news.org/Gallery/albums/album08/63052713_naMOCew7_KimIlSungStatueMansudaeHillPyongyangNorthKo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founding of the Korean Workers Parry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monument to the </a:t>
            </a:r>
            <a:r>
              <a:rPr lang="nb-NO" dirty="0" smtClean="0">
                <a:solidFill>
                  <a:srgbClr val="FF0000"/>
                </a:solidFill>
              </a:rPr>
              <a:t>founding of the Korean Workers Parry </a:t>
            </a:r>
            <a:r>
              <a:rPr lang="nb-NO" dirty="0" smtClean="0"/>
              <a:t>In Pyongyang.</a:t>
            </a:r>
          </a:p>
          <a:p>
            <a:r>
              <a:rPr lang="nb-NO" dirty="0" smtClean="0"/>
              <a:t>Hammer= worker</a:t>
            </a:r>
          </a:p>
          <a:p>
            <a:r>
              <a:rPr lang="nb-NO" dirty="0" smtClean="0"/>
              <a:t>Sickle=farmers</a:t>
            </a:r>
          </a:p>
          <a:p>
            <a:r>
              <a:rPr lang="nb-NO" dirty="0" smtClean="0"/>
              <a:t>Writing brush=Intellectuals</a:t>
            </a:r>
            <a:endParaRPr lang="en-US" dirty="0"/>
          </a:p>
        </p:txBody>
      </p:sp>
      <p:pic>
        <p:nvPicPr>
          <p:cNvPr id="2050" name="Picture 2" descr="http://quezi.com/wp-content/uploads/2009/04/1025262570_80b6abba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18330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War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A display of captured and destroyed American planes and equipment in the </a:t>
            </a:r>
            <a:r>
              <a:rPr lang="nb-NO" dirty="0" smtClean="0">
                <a:solidFill>
                  <a:srgbClr val="FF0000"/>
                </a:solidFill>
              </a:rPr>
              <a:t>War Museum</a:t>
            </a:r>
            <a:r>
              <a:rPr lang="nb-NO" dirty="0" smtClean="0"/>
              <a:t>, Pyongyang</a:t>
            </a:r>
            <a:endParaRPr lang="en-US" dirty="0"/>
          </a:p>
        </p:txBody>
      </p:sp>
      <p:pic>
        <p:nvPicPr>
          <p:cNvPr id="50178" name="Picture 2" descr="http://cdn-www.airliners.net/aviation-photos/photos/5/8/5/087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365624" cy="304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3900486" cy="528641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The Democratic people Republic of Korea</a:t>
            </a:r>
          </a:p>
          <a:p>
            <a:r>
              <a:rPr lang="nb-NO" dirty="0" smtClean="0"/>
              <a:t>One of the worlds last example of a centrally planned government tourism industry.</a:t>
            </a:r>
          </a:p>
          <a:p>
            <a:r>
              <a:rPr lang="nb-NO" dirty="0" smtClean="0"/>
              <a:t>KITC( Korea international travel Company) controls every aspect of tourism.</a:t>
            </a:r>
          </a:p>
        </p:txBody>
      </p:sp>
      <p:pic>
        <p:nvPicPr>
          <p:cNvPr id="11266" name="Picture 2" descr="http://www.theodora.com/maps/new9/north_kore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4504211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The</a:t>
            </a:r>
            <a:r>
              <a:rPr lang="nb-NO" sz="3200" dirty="0" smtClean="0">
                <a:solidFill>
                  <a:srgbClr val="FF0000"/>
                </a:solidFill>
              </a:rPr>
              <a:t> border </a:t>
            </a:r>
            <a:r>
              <a:rPr lang="nb-NO" sz="3200" dirty="0" smtClean="0"/>
              <a:t>between North and South Korea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</a:t>
            </a:r>
            <a:r>
              <a:rPr lang="nb-NO" dirty="0" smtClean="0">
                <a:solidFill>
                  <a:srgbClr val="FF0000"/>
                </a:solidFill>
              </a:rPr>
              <a:t> border </a:t>
            </a:r>
            <a:r>
              <a:rPr lang="nb-NO" dirty="0" smtClean="0"/>
              <a:t>between North and South Korea at Panmunjom</a:t>
            </a:r>
          </a:p>
          <a:p>
            <a:endParaRPr lang="nb-NO" dirty="0" smtClean="0"/>
          </a:p>
          <a:p>
            <a:r>
              <a:rPr lang="nb-NO" dirty="0" smtClean="0"/>
              <a:t>Marked by the </a:t>
            </a:r>
            <a:r>
              <a:rPr lang="nb-NO" dirty="0" smtClean="0">
                <a:solidFill>
                  <a:srgbClr val="FF0000"/>
                </a:solidFill>
              </a:rPr>
              <a:t>thin concrete strip</a:t>
            </a:r>
            <a:r>
              <a:rPr lang="nb-NO" dirty="0" smtClean="0"/>
              <a:t> through the middle of each blue hut</a:t>
            </a:r>
            <a:endParaRPr lang="en-US" dirty="0"/>
          </a:p>
        </p:txBody>
      </p:sp>
      <p:pic>
        <p:nvPicPr>
          <p:cNvPr id="52226" name="Picture 2" descr="http://www.footloosemoose.com/sam_wp/wp-content/uploads/2006/10/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048125" cy="2500330"/>
          </a:xfrm>
          <a:prstGeom prst="rect">
            <a:avLst/>
          </a:prstGeom>
          <a:noFill/>
        </p:spPr>
      </p:pic>
      <p:pic>
        <p:nvPicPr>
          <p:cNvPr id="52228" name="Picture 4" descr="http://c0170351.cdn.cloudfiles.rackspacecloud.com/23545_6062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4000528" cy="273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Grand People Study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The </a:t>
            </a:r>
            <a:r>
              <a:rPr lang="nb-NO" dirty="0" smtClean="0">
                <a:solidFill>
                  <a:srgbClr val="FF0000"/>
                </a:solidFill>
              </a:rPr>
              <a:t>Grand People Study House</a:t>
            </a:r>
            <a:r>
              <a:rPr lang="nb-NO" dirty="0" smtClean="0"/>
              <a:t>, which overlooks Kim Il Sung Square in the city centre.</a:t>
            </a:r>
          </a:p>
        </p:txBody>
      </p:sp>
      <p:pic>
        <p:nvPicPr>
          <p:cNvPr id="9220" name="Picture 4" descr="http://farm1.static.flickr.com/44/180734835_6ced551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26243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Major tourist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>
                <a:solidFill>
                  <a:srgbClr val="C00000"/>
                </a:solidFill>
              </a:rPr>
              <a:t>Buddhist monasteries </a:t>
            </a:r>
            <a:r>
              <a:rPr lang="nb-NO" dirty="0" smtClean="0"/>
              <a:t>in North Korea, although neither is functioning as a place of worship.</a:t>
            </a:r>
            <a:endParaRPr lang="en-US" dirty="0"/>
          </a:p>
        </p:txBody>
      </p:sp>
      <p:pic>
        <p:nvPicPr>
          <p:cNvPr id="7172" name="Picture 4" descr="http://danielleandaj.files.wordpress.com/2008/10/bulguks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28625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ko-KR" dirty="0" smtClean="0"/>
              <a:t>Mass gymnastics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829180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Unlike sports competitions, where athletes compete for prizes or awards, the mass gymnastics are designed to represent a </a:t>
            </a:r>
            <a:r>
              <a:rPr lang="en-US" altLang="ko-KR" dirty="0" smtClean="0">
                <a:solidFill>
                  <a:srgbClr val="FF0000"/>
                </a:solidFill>
              </a:rPr>
              <a:t>pure model of communism </a:t>
            </a:r>
            <a:r>
              <a:rPr lang="en-US" altLang="ko-KR" dirty="0" smtClean="0"/>
              <a:t>where each individual </a:t>
            </a:r>
            <a:r>
              <a:rPr lang="en-US" altLang="ko-KR" dirty="0" smtClean="0">
                <a:solidFill>
                  <a:srgbClr val="FF0000"/>
                </a:solidFill>
              </a:rPr>
              <a:t>sacrifices his or her individuality </a:t>
            </a:r>
            <a:r>
              <a:rPr lang="en-US" altLang="ko-KR" dirty="0" smtClean="0"/>
              <a:t>for the greater common good of the  excellence of the collective performance.</a:t>
            </a:r>
            <a:endParaRPr lang="ko-KR" altLang="en-US" dirty="0"/>
          </a:p>
        </p:txBody>
      </p:sp>
      <p:pic>
        <p:nvPicPr>
          <p:cNvPr id="5122" name="Picture 2" descr="http://blog.cleveland.com/pdopinion/2008/09/large_arirang-north-ko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929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/>
              <a:t>All the performers are </a:t>
            </a:r>
            <a:r>
              <a:rPr lang="en-US" altLang="ko-KR" dirty="0" smtClean="0">
                <a:solidFill>
                  <a:srgbClr val="FF0000"/>
                </a:solidFill>
              </a:rPr>
              <a:t>volunteers</a:t>
            </a:r>
          </a:p>
          <a:p>
            <a:r>
              <a:rPr lang="en-US" altLang="ko-KR" dirty="0" smtClean="0"/>
              <a:t>Tens of thousands of school children who participate, practice takes several hours every day after school for about 6months.</a:t>
            </a:r>
            <a:endParaRPr lang="ko-KR" altLang="en-US" dirty="0"/>
          </a:p>
        </p:txBody>
      </p:sp>
      <p:pic>
        <p:nvPicPr>
          <p:cNvPr id="4098" name="Picture 2" descr="http://image.ohmynews.com/down/images/1/todd_242717_1%5B346987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571612"/>
            <a:ext cx="447678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Not all tourism in North Korea is undertaken by foreigners. There is a </a:t>
            </a:r>
            <a:r>
              <a:rPr lang="en-US" altLang="ko-KR" dirty="0" smtClean="0">
                <a:solidFill>
                  <a:srgbClr val="FF0000"/>
                </a:solidFill>
              </a:rPr>
              <a:t>domestic tourist industry</a:t>
            </a:r>
            <a:r>
              <a:rPr lang="en-US" altLang="ko-KR" dirty="0" smtClean="0"/>
              <a:t> and although no statistics are available.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Also the </a:t>
            </a:r>
            <a:r>
              <a:rPr lang="en-US" altLang="ko-KR" dirty="0" smtClean="0">
                <a:solidFill>
                  <a:srgbClr val="FF0000"/>
                </a:solidFill>
              </a:rPr>
              <a:t>scale is extremely small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8186766" cy="4686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North Koreans require </a:t>
            </a:r>
            <a:r>
              <a:rPr lang="en-US" altLang="ko-KR" dirty="0" smtClean="0">
                <a:solidFill>
                  <a:srgbClr val="FF0000"/>
                </a:solidFill>
              </a:rPr>
              <a:t>special permission </a:t>
            </a:r>
            <a:r>
              <a:rPr lang="en-US" altLang="ko-KR" dirty="0" smtClean="0"/>
              <a:t>to travel beyond the limits of their home town, and </a:t>
            </a:r>
            <a:r>
              <a:rPr lang="en-US" altLang="ko-KR" dirty="0" smtClean="0">
                <a:solidFill>
                  <a:srgbClr val="FF0000"/>
                </a:solidFill>
              </a:rPr>
              <a:t>frequent road blocks</a:t>
            </a:r>
            <a:r>
              <a:rPr lang="en-US" altLang="ko-KR" dirty="0" smtClean="0"/>
              <a:t> check the papers and documents of all travelers. 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Access to </a:t>
            </a:r>
            <a:r>
              <a:rPr lang="en-US" altLang="ko-KR" dirty="0" smtClean="0">
                <a:solidFill>
                  <a:srgbClr val="FF0000"/>
                </a:solidFill>
              </a:rPr>
              <a:t>some parts of the country are completely forbidden</a:t>
            </a:r>
            <a:r>
              <a:rPr lang="en-US" altLang="ko-KR" dirty="0" smtClean="0"/>
              <a:t> to domestic and foreign travelers alike.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Domestic travel is usually organized by a </a:t>
            </a:r>
            <a:r>
              <a:rPr lang="en-US" altLang="ko-KR" dirty="0" smtClean="0">
                <a:solidFill>
                  <a:srgbClr val="FF0000"/>
                </a:solidFill>
              </a:rPr>
              <a:t>person's work unit</a:t>
            </a:r>
            <a:r>
              <a:rPr lang="en-US" altLang="ko-KR" dirty="0" smtClean="0"/>
              <a:t>, and members of </a:t>
            </a:r>
            <a:r>
              <a:rPr lang="en-US" altLang="ko-KR" dirty="0" smtClean="0">
                <a:solidFill>
                  <a:srgbClr val="FF0000"/>
                </a:solidFill>
              </a:rPr>
              <a:t>the same work unit usually travel together.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Usual travel destinations for North Koreans</a:t>
            </a:r>
            <a:r>
              <a:rPr lang="ko-KR" altLang="en-US" dirty="0" smtClean="0"/>
              <a:t> </a:t>
            </a:r>
            <a:r>
              <a:rPr lang="en-US" altLang="ko-KR" dirty="0" smtClean="0"/>
              <a:t>are </a:t>
            </a:r>
            <a:r>
              <a:rPr lang="en-US" altLang="ko-KR" dirty="0" smtClean="0">
                <a:solidFill>
                  <a:srgbClr val="FF0000"/>
                </a:solidFill>
              </a:rPr>
              <a:t>revolutionary sites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-Mount </a:t>
            </a:r>
            <a:r>
              <a:rPr lang="en-US" altLang="ko-KR" dirty="0" err="1" smtClean="0"/>
              <a:t>Paektu</a:t>
            </a:r>
            <a:r>
              <a:rPr lang="en-US" altLang="ko-KR" dirty="0" smtClean="0"/>
              <a:t> or the birthplace of Kim Il Sung in Pyongyang.</a:t>
            </a:r>
          </a:p>
        </p:txBody>
      </p:sp>
      <p:pic>
        <p:nvPicPr>
          <p:cNvPr id="1026" name="Picture 2" descr="http://www.korea-is-one.org/IMG/Paektu-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071966" cy="2286016"/>
          </a:xfrm>
          <a:prstGeom prst="rect">
            <a:avLst/>
          </a:prstGeom>
          <a:noFill/>
        </p:spPr>
      </p:pic>
      <p:pic>
        <p:nvPicPr>
          <p:cNvPr id="1028" name="Picture 4" descr="http://www.1stopkorea.com/images/nk-mangyongd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143380"/>
            <a:ext cx="4214842" cy="223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One of the worlds </a:t>
            </a:r>
            <a:r>
              <a:rPr lang="nb-NO" dirty="0" smtClean="0">
                <a:solidFill>
                  <a:srgbClr val="FF0000"/>
                </a:solidFill>
              </a:rPr>
              <a:t>smallest</a:t>
            </a:r>
            <a:r>
              <a:rPr lang="nb-NO" dirty="0" smtClean="0"/>
              <a:t> tourism industries.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Fewer than </a:t>
            </a:r>
            <a:r>
              <a:rPr lang="nb-NO" dirty="0" smtClean="0">
                <a:solidFill>
                  <a:srgbClr val="FF0000"/>
                </a:solidFill>
              </a:rPr>
              <a:t>2,000 foreign tourists </a:t>
            </a:r>
            <a:r>
              <a:rPr lang="nb-NO" dirty="0" smtClean="0"/>
              <a:t>are allowed to enter North Korea each year.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Today, operates just</a:t>
            </a:r>
            <a:r>
              <a:rPr lang="nb-NO" dirty="0" smtClean="0">
                <a:solidFill>
                  <a:srgbClr val="FF0000"/>
                </a:solidFill>
              </a:rPr>
              <a:t> 3 regular international flights.</a:t>
            </a:r>
          </a:p>
          <a:p>
            <a:pPr>
              <a:buNone/>
            </a:pPr>
            <a:r>
              <a:rPr lang="nb-NO" dirty="0"/>
              <a:t> </a:t>
            </a:r>
            <a:r>
              <a:rPr lang="nb-NO" dirty="0" smtClean="0"/>
              <a:t> Beijing</a:t>
            </a:r>
            <a:r>
              <a:rPr lang="nb-NO" dirty="0" smtClean="0"/>
              <a:t>, </a:t>
            </a:r>
            <a:r>
              <a:rPr lang="nb-NO" dirty="0" err="1" smtClean="0"/>
              <a:t>Shenyang</a:t>
            </a:r>
            <a:r>
              <a:rPr lang="nb-NO" dirty="0" err="1" smtClean="0"/>
              <a:t>(China</a:t>
            </a:r>
            <a:r>
              <a:rPr lang="nb-NO" dirty="0" smtClean="0"/>
              <a:t>), Vladivostok(Russia)</a:t>
            </a:r>
          </a:p>
          <a:p>
            <a:pPr>
              <a:buNone/>
            </a:pPr>
            <a:endParaRPr lang="nb-NO" dirty="0"/>
          </a:p>
          <a:p>
            <a:r>
              <a:rPr lang="nb-NO" dirty="0" smtClean="0"/>
              <a:t>The tourists today are so small, the Infrastructure to support tourism is quite underdeveloped.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vsfgsfd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First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Chinese visitors were first permitted to enter North Korea in 1989</a:t>
            </a:r>
          </a:p>
          <a:p>
            <a:r>
              <a:rPr lang="nb-NO" dirty="0" smtClean="0"/>
              <a:t>Restricted to a zone that extended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0000"/>
                </a:solidFill>
              </a:rPr>
              <a:t>40 kilometers </a:t>
            </a:r>
            <a:r>
              <a:rPr lang="nb-NO" dirty="0" smtClean="0">
                <a:solidFill>
                  <a:srgbClr val="FF0000"/>
                </a:solidFill>
              </a:rPr>
              <a:t>in from the Chinese border</a:t>
            </a:r>
          </a:p>
          <a:p>
            <a:pPr>
              <a:buNone/>
            </a:pPr>
            <a:r>
              <a:rPr lang="nb-NO" dirty="0"/>
              <a:t> </a:t>
            </a:r>
            <a:r>
              <a:rPr lang="nb-NO" dirty="0" smtClean="0"/>
              <a:t> -&gt; 1991 permitted to visit Pyongyang, Kaesong and Mount Myohyang</a:t>
            </a:r>
            <a:endParaRPr lang="en-US" dirty="0"/>
          </a:p>
        </p:txBody>
      </p:sp>
      <p:pic>
        <p:nvPicPr>
          <p:cNvPr id="16386" name="Picture 2" descr="Pyongyang in the day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85872"/>
            <a:ext cx="3286148" cy="1971689"/>
          </a:xfrm>
          <a:prstGeom prst="rect">
            <a:avLst/>
          </a:prstGeom>
          <a:noFill/>
        </p:spPr>
      </p:pic>
      <p:pic>
        <p:nvPicPr>
          <p:cNvPr id="16388" name="Picture 4" descr="Downtown Kaes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6390" name="Picture 6" descr="Downtown Kaes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6392" name="Picture 8" descr="Downtown Kaes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6394" name="Picture 10" descr="Downtown Kaes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6396" name="Picture 12" descr="http://cache.virtualtourist.com/4051454-Travel_Picture-Kaes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928935"/>
            <a:ext cx="3286148" cy="1857388"/>
          </a:xfrm>
          <a:prstGeom prst="rect">
            <a:avLst/>
          </a:prstGeom>
          <a:noFill/>
        </p:spPr>
      </p:pic>
      <p:pic>
        <p:nvPicPr>
          <p:cNvPr id="16398" name="Picture 14" descr="http://www.ens-newswire.com/ens/may2009/20090527_myohya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714884"/>
            <a:ext cx="3286148" cy="1747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nb-NO" dirty="0" smtClean="0"/>
              <a:t>The issuing of visas for all nationalities is </a:t>
            </a:r>
            <a:r>
              <a:rPr lang="nb-NO" dirty="0" smtClean="0">
                <a:solidFill>
                  <a:srgbClr val="FF0000"/>
                </a:solidFill>
              </a:rPr>
              <a:t>strictly controlled </a:t>
            </a:r>
          </a:p>
          <a:p>
            <a:pPr>
              <a:buFont typeface="Wingdings" pitchFamily="2" charset="2"/>
              <a:buChar char="§"/>
            </a:pPr>
            <a:r>
              <a:rPr lang="nb-NO" dirty="0" smtClean="0"/>
              <a:t>achieved by requiring </a:t>
            </a:r>
            <a:r>
              <a:rPr lang="nb-NO" dirty="0" smtClean="0">
                <a:solidFill>
                  <a:srgbClr val="FF0000"/>
                </a:solidFill>
              </a:rPr>
              <a:t>formal letters of invitation </a:t>
            </a:r>
            <a:r>
              <a:rPr lang="nb-NO" dirty="0" smtClean="0"/>
              <a:t>from an official organiation withing North Korea.</a:t>
            </a:r>
          </a:p>
          <a:p>
            <a:pPr>
              <a:buFont typeface="Wingdings" pitchFamily="2" charset="2"/>
              <a:buChar char="§"/>
            </a:pPr>
            <a:r>
              <a:rPr lang="nb-NO" dirty="0" smtClean="0"/>
              <a:t>Air tickets are usually issued only the </a:t>
            </a:r>
            <a:r>
              <a:rPr lang="nb-NO" dirty="0" smtClean="0">
                <a:solidFill>
                  <a:srgbClr val="FF0000"/>
                </a:solidFill>
              </a:rPr>
              <a:t>day before departure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37890" name="Picture 2" descr="http://blog.tmcnet.com/beyond-voip/vis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11730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Restrictions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42928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Mobile phones </a:t>
            </a:r>
            <a:r>
              <a:rPr lang="nb-NO" dirty="0" smtClean="0"/>
              <a:t>may not be taken into the country.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Binoculars</a:t>
            </a:r>
            <a:r>
              <a:rPr lang="nb-NO" dirty="0" smtClean="0"/>
              <a:t> are banned </a:t>
            </a:r>
          </a:p>
          <a:p>
            <a:r>
              <a:rPr lang="nb-NO" dirty="0" smtClean="0"/>
              <a:t>Males required to conform to the </a:t>
            </a:r>
            <a:r>
              <a:rPr lang="nb-NO" dirty="0" smtClean="0">
                <a:solidFill>
                  <a:srgbClr val="FF0000"/>
                </a:solidFill>
              </a:rPr>
              <a:t>hair regulations</a:t>
            </a:r>
            <a:r>
              <a:rPr lang="nb-NO" dirty="0" smtClean="0"/>
              <a:t> (2~5cm)</a:t>
            </a:r>
          </a:p>
          <a:p>
            <a:pPr>
              <a:buNone/>
            </a:pPr>
            <a:r>
              <a:rPr lang="nb-NO" dirty="0" smtClean="0"/>
              <a:t>  (over 50, allowed up to 7cm to hide their emerging baldness)</a:t>
            </a:r>
          </a:p>
          <a:p>
            <a:r>
              <a:rPr lang="nb-NO" dirty="0" smtClean="0"/>
              <a:t>Forbidden from holding any </a:t>
            </a:r>
            <a:r>
              <a:rPr lang="nb-NO" dirty="0" err="1" smtClean="0">
                <a:solidFill>
                  <a:srgbClr val="FF0000"/>
                </a:solidFill>
              </a:rPr>
              <a:t>local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currency</a:t>
            </a:r>
            <a:r>
              <a:rPr lang="nb-NO" dirty="0" smtClean="0">
                <a:solidFill>
                  <a:srgbClr val="FF0000"/>
                </a:solidFill>
              </a:rPr>
              <a:t> (</a:t>
            </a:r>
            <a:r>
              <a:rPr lang="nb-NO" dirty="0" smtClean="0">
                <a:solidFill>
                  <a:srgbClr val="FF0000"/>
                </a:solidFill>
              </a:rPr>
              <a:t>won)</a:t>
            </a:r>
          </a:p>
          <a:p>
            <a:r>
              <a:rPr lang="nb-NO" dirty="0" smtClean="0"/>
              <a:t>All purchases must be made using foreign currency.</a:t>
            </a:r>
            <a:endParaRPr lang="en-US" dirty="0" smtClean="0"/>
          </a:p>
          <a:p>
            <a:endParaRPr lang="nb-NO" dirty="0" smtClean="0"/>
          </a:p>
        </p:txBody>
      </p:sp>
      <p:pic>
        <p:nvPicPr>
          <p:cNvPr id="35842" name="Picture 2" descr="http://www.landseaskyco.com/catalog/images/Nikon%2010x42%20Mon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14620"/>
            <a:ext cx="3067040" cy="1783417"/>
          </a:xfrm>
          <a:prstGeom prst="rect">
            <a:avLst/>
          </a:prstGeom>
          <a:noFill/>
        </p:spPr>
      </p:pic>
      <p:pic>
        <p:nvPicPr>
          <p:cNvPr id="35844" name="Picture 4" descr="http://www.dreamstime.com/no-cell-phone-prohibited-forbidden-not-allowed-thumb5026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2857500" cy="1828795"/>
          </a:xfrm>
          <a:prstGeom prst="rect">
            <a:avLst/>
          </a:prstGeom>
          <a:noFill/>
        </p:spPr>
      </p:pic>
      <p:pic>
        <p:nvPicPr>
          <p:cNvPr id="35846" name="Picture 6" descr="http://www.neatorama.com/wp-content/uploads/2009/12/North-Korean-w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11539"/>
            <a:ext cx="2571768" cy="2446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Visitors are required to conform to </a:t>
            </a:r>
            <a:r>
              <a:rPr lang="nb-NO" dirty="0" smtClean="0">
                <a:solidFill>
                  <a:srgbClr val="FF0000"/>
                </a:solidFill>
              </a:rPr>
              <a:t>local laws and regulations.</a:t>
            </a:r>
          </a:p>
          <a:p>
            <a:r>
              <a:rPr lang="nb-NO" dirty="0" smtClean="0"/>
              <a:t>Not criticising the leadership.</a:t>
            </a:r>
          </a:p>
          <a:p>
            <a:pPr>
              <a:buNone/>
            </a:pPr>
            <a:r>
              <a:rPr lang="nb-NO" dirty="0"/>
              <a:t> </a:t>
            </a:r>
            <a:r>
              <a:rPr lang="nb-NO" dirty="0" smtClean="0"/>
              <a:t>In the early 2000s, a </a:t>
            </a:r>
          </a:p>
          <a:p>
            <a:pPr>
              <a:buNone/>
            </a:pPr>
            <a:r>
              <a:rPr lang="nb-NO" dirty="0" smtClean="0"/>
              <a:t>German tourist was detailed </a:t>
            </a:r>
          </a:p>
          <a:p>
            <a:pPr>
              <a:buNone/>
            </a:pPr>
            <a:r>
              <a:rPr lang="nb-NO" dirty="0" smtClean="0"/>
              <a:t>for several months for </a:t>
            </a:r>
          </a:p>
          <a:p>
            <a:pPr>
              <a:buNone/>
            </a:pPr>
            <a:r>
              <a:rPr lang="nb-NO" dirty="0" smtClean="0"/>
              <a:t>asking her interpreter why </a:t>
            </a:r>
          </a:p>
          <a:p>
            <a:pPr>
              <a:buNone/>
            </a:pPr>
            <a:r>
              <a:rPr lang="nb-NO" dirty="0" smtClean="0"/>
              <a:t>Kim Jong Il was the only fat </a:t>
            </a:r>
          </a:p>
          <a:p>
            <a:pPr>
              <a:buNone/>
            </a:pPr>
            <a:r>
              <a:rPr lang="nb-NO" dirty="0" smtClean="0"/>
              <a:t>man in North Korea.</a:t>
            </a:r>
          </a:p>
        </p:txBody>
      </p:sp>
      <p:pic>
        <p:nvPicPr>
          <p:cNvPr id="18434" name="Picture 2" descr="http://blogs.rnw.nl/internetforjournalists/files/2009/06/north-korean-presi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500462" cy="440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One of the Safest destination.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143536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General law and order in North Korea is so effective.</a:t>
            </a:r>
          </a:p>
          <a:p>
            <a:r>
              <a:rPr lang="nb-NO" dirty="0" smtClean="0"/>
              <a:t> with </a:t>
            </a:r>
            <a:r>
              <a:rPr lang="nb-NO" dirty="0" smtClean="0">
                <a:solidFill>
                  <a:srgbClr val="FF0000"/>
                </a:solidFill>
              </a:rPr>
              <a:t>almost 0 crime rates</a:t>
            </a:r>
            <a:r>
              <a:rPr lang="nb-NO" dirty="0" smtClean="0"/>
              <a:t>+the fact that foreigners are under the care of their guides during almost every waking moment</a:t>
            </a:r>
          </a:p>
          <a:p>
            <a:r>
              <a:rPr lang="nb-NO" dirty="0" smtClean="0"/>
              <a:t>X foreigner has ever been reported being attacked,robbed threatened or mugged</a:t>
            </a:r>
            <a:endParaRPr lang="en-US" dirty="0"/>
          </a:p>
        </p:txBody>
      </p:sp>
      <p:pic>
        <p:nvPicPr>
          <p:cNvPr id="31746" name="Picture 2" descr="http://www.rivcoda.org/Images/no_cr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59057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949</Words>
  <Application>Microsoft Macintosh PowerPoint</Application>
  <PresentationFormat>On-screen Show (4:3)</PresentationFormat>
  <Paragraphs>130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First visit</vt:lpstr>
      <vt:lpstr>Slide 6</vt:lpstr>
      <vt:lpstr>Restrictions </vt:lpstr>
      <vt:lpstr>Slide 8</vt:lpstr>
      <vt:lpstr>One of the Safest destination.</vt:lpstr>
      <vt:lpstr>Reasons tourists travel to North Korea</vt:lpstr>
      <vt:lpstr>Slide 11</vt:lpstr>
      <vt:lpstr>Restrictions</vt:lpstr>
      <vt:lpstr>Slide 13</vt:lpstr>
      <vt:lpstr>Slide 14</vt:lpstr>
      <vt:lpstr>Slide 15</vt:lpstr>
      <vt:lpstr>Major tourist sights</vt:lpstr>
      <vt:lpstr>20metre high bronze statue of Kim Il  Sung</vt:lpstr>
      <vt:lpstr>founding of the Korean Workers Parry</vt:lpstr>
      <vt:lpstr>War Museum</vt:lpstr>
      <vt:lpstr>The border between North and South Korea</vt:lpstr>
      <vt:lpstr>Grand People Study House</vt:lpstr>
      <vt:lpstr>Major tourist sights</vt:lpstr>
      <vt:lpstr>Mass gymnastics</vt:lpstr>
      <vt:lpstr>Slide 24</vt:lpstr>
      <vt:lpstr>Slide 25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seunghee woo</dc:creator>
  <cp:lastModifiedBy>Christine Evensen</cp:lastModifiedBy>
  <cp:revision>20</cp:revision>
  <dcterms:created xsi:type="dcterms:W3CDTF">2010-03-13T11:00:14Z</dcterms:created>
  <dcterms:modified xsi:type="dcterms:W3CDTF">2010-03-13T11:01:44Z</dcterms:modified>
</cp:coreProperties>
</file>