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5" r:id="rId4"/>
    <p:sldId id="257" r:id="rId5"/>
    <p:sldId id="274" r:id="rId6"/>
    <p:sldId id="262" r:id="rId7"/>
    <p:sldId id="263" r:id="rId8"/>
    <p:sldId id="265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F41E16-3B58-454A-9FCE-6220D0589C34}" type="datetimeFigureOut">
              <a:rPr lang="en-GB" smtClean="0"/>
              <a:t>04/01/2011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41397B-F8FB-4AFE-B95A-4156194C359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canendpoverty.eu/spread-the-word/video-audi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mnSgbfvwiQ&amp;feature=player_embedded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world-1137584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world-11380539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8" y="1484784"/>
            <a:ext cx="917617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- While countries in Sub-Saharan Africa have seen great improvements by abolishing school fees and offering free school lunches, the </a:t>
            </a:r>
            <a:r>
              <a:rPr lang="en-US" sz="3100" b="1" dirty="0" smtClean="0"/>
              <a:t>target is unlikely to be met</a:t>
            </a:r>
            <a:r>
              <a:rPr lang="en-US" dirty="0" smtClean="0"/>
              <a:t>. </a:t>
            </a:r>
          </a:p>
          <a:p>
            <a:pPr algn="ctr"/>
            <a:r>
              <a:rPr lang="en-US" dirty="0" smtClean="0"/>
              <a:t>- The drop-out rate is high, and although there has been some investment in teachers and classrooms, it is not enough. </a:t>
            </a:r>
            <a:endParaRPr lang="en-GB" dirty="0"/>
          </a:p>
        </p:txBody>
      </p:sp>
      <p:pic>
        <p:nvPicPr>
          <p:cNvPr id="23554" name="Picture 2" descr="http://www.bbc.co.uk/nol/shared/bsp/hi/dhtml_slides/10/millennium_goals/img/md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419600" cy="428625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403648" y="5652973"/>
            <a:ext cx="60841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725144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ctr">
              <a:buFontTx/>
              <a:buChar char="-"/>
            </a:pPr>
            <a:r>
              <a:rPr lang="en-US" dirty="0" smtClean="0"/>
              <a:t>- Gender gaps in education have </a:t>
            </a:r>
            <a:r>
              <a:rPr lang="en-US" sz="3400" b="1" dirty="0" smtClean="0"/>
              <a:t>narrowed, but remain high at university (tertiary) level </a:t>
            </a:r>
            <a:r>
              <a:rPr lang="en-US" dirty="0" smtClean="0"/>
              <a:t>in some developing countries because of poverty. </a:t>
            </a:r>
          </a:p>
          <a:p>
            <a:pPr algn="ctr">
              <a:buFontTx/>
              <a:buChar char="-"/>
            </a:pPr>
            <a:r>
              <a:rPr lang="en-US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Employment for women has improved but there are still many more women than men in low-paid jobs. </a:t>
            </a:r>
          </a:p>
          <a:p>
            <a:pPr algn="ctr">
              <a:buFontTx/>
              <a:buChar char="-"/>
            </a:pPr>
            <a:r>
              <a:rPr lang="en-US" dirty="0" smtClean="0"/>
              <a:t>- There have been small gains for women in political power.</a:t>
            </a:r>
            <a:endParaRPr lang="en-GB" dirty="0"/>
          </a:p>
        </p:txBody>
      </p:sp>
      <p:pic>
        <p:nvPicPr>
          <p:cNvPr id="24578" name="Picture 2" descr="http://www.bbc.co.uk/nol/shared/bsp/hi/dhtml_slides/10/millennium_goals/img/mdg3_n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- Child deaths are </a:t>
            </a:r>
            <a:r>
              <a:rPr lang="en-US" sz="3100" b="1" dirty="0" smtClean="0"/>
              <a:t>falling but at the current rate are well short of the two-thirds target</a:t>
            </a:r>
            <a:r>
              <a:rPr lang="en-US" dirty="0" smtClean="0"/>
              <a:t>. They more than halved in Northern Africa, Asia, Latin America and the Caribbean but remain high in parts of Southern Asia. In Sub-Saharan Africa the absolute number of children who have died actually increased.</a:t>
            </a:r>
            <a:endParaRPr lang="en-GB" dirty="0"/>
          </a:p>
        </p:txBody>
      </p:sp>
      <p:pic>
        <p:nvPicPr>
          <p:cNvPr id="26626" name="Picture 2" descr="http://www.bbc.co.uk/nol/shared/bsp/hi/dhtml_slides/10/millennium_goals/img/mdg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Although in all regions there are </a:t>
            </a:r>
            <a:r>
              <a:rPr lang="en-US" sz="3100" b="1" dirty="0" smtClean="0"/>
              <a:t>advances</a:t>
            </a:r>
            <a:r>
              <a:rPr lang="en-US" dirty="0" smtClean="0"/>
              <a:t> in providing pregnant women with antenatal care, the maternal mortality rate is unacceptably high, with </a:t>
            </a:r>
            <a:r>
              <a:rPr lang="en-US" sz="3100" b="1" dirty="0" smtClean="0"/>
              <a:t>progress well short of the decline needed to meet the target</a:t>
            </a:r>
            <a:r>
              <a:rPr lang="en-US" dirty="0" smtClean="0"/>
              <a:t>. Those at most risk are adolescent girls, yet funding on family planning is falling behind.</a:t>
            </a:r>
            <a:endParaRPr lang="en-GB" dirty="0"/>
          </a:p>
        </p:txBody>
      </p:sp>
      <p:pic>
        <p:nvPicPr>
          <p:cNvPr id="27650" name="Picture 2" descr="http://www.bbc.co.uk/nol/shared/bsp/hi/dhtml_slides/10/millennium_goals/img/mdg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632" y="366886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184648"/>
          </a:xfrm>
        </p:spPr>
        <p:txBody>
          <a:bodyPr>
            <a:noAutofit/>
          </a:bodyPr>
          <a:lstStyle/>
          <a:p>
            <a:pPr algn="ctr">
              <a:buFontTx/>
              <a:buChar char="-"/>
            </a:pPr>
            <a:r>
              <a:rPr lang="en-US" sz="1800" dirty="0" smtClean="0"/>
              <a:t>The HIV/AIDS epidemic has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stabilised</a:t>
            </a:r>
            <a:r>
              <a:rPr lang="en-US" sz="2400" b="1" dirty="0" smtClean="0"/>
              <a:t> </a:t>
            </a:r>
            <a:r>
              <a:rPr lang="en-US" sz="1800" dirty="0" smtClean="0"/>
              <a:t>in most regions, but </a:t>
            </a:r>
            <a:r>
              <a:rPr lang="en-US" sz="2400" b="1" dirty="0" smtClean="0"/>
              <a:t>new</a:t>
            </a:r>
            <a:r>
              <a:rPr lang="en-US" sz="1800" dirty="0" smtClean="0"/>
              <a:t> infections are rising in some areas and antiretroviral treatment has mushroomed. </a:t>
            </a:r>
          </a:p>
          <a:p>
            <a:pPr algn="ctr">
              <a:buFontTx/>
              <a:buChar char="-"/>
            </a:pPr>
            <a:endParaRPr lang="en-US" sz="1000" dirty="0" smtClean="0"/>
          </a:p>
          <a:p>
            <a:pPr algn="ctr">
              <a:buFontTx/>
              <a:buChar char="-"/>
            </a:pPr>
            <a:r>
              <a:rPr lang="en-US" sz="1800" dirty="0" smtClean="0"/>
              <a:t>Global funding has helped control malaria but is </a:t>
            </a:r>
            <a:r>
              <a:rPr lang="en-US" sz="2400" b="1" dirty="0" smtClean="0"/>
              <a:t>still far short </a:t>
            </a:r>
            <a:r>
              <a:rPr lang="en-US" sz="1800" dirty="0" smtClean="0"/>
              <a:t>of what is needed.</a:t>
            </a:r>
          </a:p>
          <a:p>
            <a:pPr algn="ctr">
              <a:buFontTx/>
              <a:buChar char="-"/>
            </a:pPr>
            <a:r>
              <a:rPr lang="en-US" sz="1000" dirty="0" smtClean="0"/>
              <a:t> </a:t>
            </a:r>
          </a:p>
          <a:p>
            <a:pPr algn="ctr"/>
            <a:r>
              <a:rPr lang="en-US" sz="1800" dirty="0" smtClean="0"/>
              <a:t>- On current trends tuberculosis </a:t>
            </a:r>
            <a:r>
              <a:rPr lang="en-US" sz="2400" b="1" dirty="0" smtClean="0"/>
              <a:t>will have been halted </a:t>
            </a:r>
            <a:r>
              <a:rPr lang="en-US" sz="1800" dirty="0" smtClean="0"/>
              <a:t>and started to reverse. </a:t>
            </a:r>
          </a:p>
          <a:p>
            <a:pPr algn="ctr"/>
            <a:endParaRPr lang="en-GB" sz="2000" dirty="0"/>
          </a:p>
        </p:txBody>
      </p:sp>
      <p:pic>
        <p:nvPicPr>
          <p:cNvPr id="28674" name="Picture 2" descr="http://www.bbc.co.uk/nol/shared/bsp/hi/dhtml_slides/10/millennium_goals/img/mdg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34888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3800" dirty="0" smtClean="0"/>
              <a:t>- The </a:t>
            </a:r>
            <a:r>
              <a:rPr lang="en-US" sz="3800" b="1" dirty="0" smtClean="0"/>
              <a:t>world </a:t>
            </a:r>
            <a:r>
              <a:rPr lang="en-US" sz="6000" b="1" dirty="0" smtClean="0"/>
              <a:t>will meet the drinking water target </a:t>
            </a:r>
            <a:r>
              <a:rPr lang="en-US" sz="3800" dirty="0" smtClean="0"/>
              <a:t>on current trends but </a:t>
            </a:r>
            <a:r>
              <a:rPr lang="en-US" sz="6000" b="1" dirty="0" smtClean="0"/>
              <a:t>half</a:t>
            </a:r>
            <a:r>
              <a:rPr lang="en-US" sz="6000" dirty="0" smtClean="0"/>
              <a:t> </a:t>
            </a:r>
            <a:r>
              <a:rPr lang="en-US" sz="3800" dirty="0" smtClean="0"/>
              <a:t>the population of developing regions </a:t>
            </a:r>
            <a:r>
              <a:rPr lang="en-US" sz="6000" b="1" dirty="0" smtClean="0"/>
              <a:t>still lacks basic sanitation</a:t>
            </a:r>
            <a:r>
              <a:rPr lang="en-US" dirty="0" smtClean="0"/>
              <a:t>. </a:t>
            </a:r>
          </a:p>
          <a:p>
            <a:pPr algn="ctr">
              <a:buFontTx/>
              <a:buChar char="-"/>
            </a:pPr>
            <a:r>
              <a:rPr lang="en-US" sz="3800" dirty="0" smtClean="0"/>
              <a:t>- The 2010 target to </a:t>
            </a:r>
            <a:r>
              <a:rPr lang="en-US" sz="5100" b="1" dirty="0" smtClean="0"/>
              <a:t>slow decline in biodiversity</a:t>
            </a:r>
            <a:r>
              <a:rPr lang="en-US" sz="5100" dirty="0" smtClean="0"/>
              <a:t> </a:t>
            </a:r>
            <a:r>
              <a:rPr lang="en-US" sz="3800" dirty="0" smtClean="0"/>
              <a:t>has been </a:t>
            </a:r>
            <a:r>
              <a:rPr lang="en-US" sz="5100" b="1" dirty="0" smtClean="0"/>
              <a:t>missed</a:t>
            </a:r>
            <a:r>
              <a:rPr lang="en-US" sz="5100" dirty="0" smtClean="0"/>
              <a:t>. </a:t>
            </a:r>
          </a:p>
          <a:p>
            <a:pPr algn="ctr">
              <a:buFontTx/>
              <a:buChar char="-"/>
            </a:pPr>
            <a:r>
              <a:rPr lang="en-US" dirty="0" smtClean="0"/>
              <a:t>- </a:t>
            </a:r>
            <a:r>
              <a:rPr lang="en-US" sz="5100" b="1" dirty="0" smtClean="0"/>
              <a:t>Improving the lives of 100 million slum dwellers </a:t>
            </a:r>
            <a:r>
              <a:rPr lang="en-US" sz="3800" dirty="0" smtClean="0"/>
              <a:t>has been </a:t>
            </a:r>
            <a:r>
              <a:rPr lang="en-US" sz="5100" b="1" dirty="0" smtClean="0"/>
              <a:t>achieved</a:t>
            </a:r>
            <a:r>
              <a:rPr lang="en-US" dirty="0" smtClean="0"/>
              <a:t> </a:t>
            </a:r>
            <a:r>
              <a:rPr lang="en-US" sz="3800" dirty="0" smtClean="0"/>
              <a:t>but their actual numbers are rising.</a:t>
            </a:r>
            <a:endParaRPr lang="en-GB" sz="3800" dirty="0"/>
          </a:p>
        </p:txBody>
      </p:sp>
      <p:pic>
        <p:nvPicPr>
          <p:cNvPr id="29698" name="Picture 2" descr="http://www.bbc.co.uk/nol/shared/bsp/hi/dhtml_slides/10/millennium_goals/img/mdg7_n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7344816" cy="201622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3300" dirty="0" smtClean="0"/>
              <a:t>- Levels </a:t>
            </a:r>
            <a:r>
              <a:rPr lang="en-US" sz="3400" b="1" dirty="0" smtClean="0"/>
              <a:t>of aid continue to rise</a:t>
            </a:r>
            <a:r>
              <a:rPr lang="en-US" sz="3300" dirty="0" smtClean="0"/>
              <a:t>, but major donors are well </a:t>
            </a:r>
            <a:r>
              <a:rPr lang="en-US" sz="3400" b="1" dirty="0" smtClean="0"/>
              <a:t>below target</a:t>
            </a:r>
            <a:r>
              <a:rPr lang="en-US" dirty="0" smtClean="0"/>
              <a:t>. </a:t>
            </a:r>
            <a:r>
              <a:rPr lang="en-US" sz="3300" dirty="0" smtClean="0"/>
              <a:t>In terms of volume the USA, France, Germany, UK and Japan are the largest donors. </a:t>
            </a:r>
          </a:p>
          <a:p>
            <a:pPr algn="ctr"/>
            <a:r>
              <a:rPr lang="en-US" dirty="0" smtClean="0"/>
              <a:t>- </a:t>
            </a:r>
            <a:r>
              <a:rPr lang="en-US" sz="3300" dirty="0" smtClean="0"/>
              <a:t>G8 countries have </a:t>
            </a:r>
            <a:r>
              <a:rPr lang="en-US" sz="3400" b="1" dirty="0" smtClean="0"/>
              <a:t>failed to deliver on a promise to double aid to Africa</a:t>
            </a:r>
            <a:r>
              <a:rPr lang="en-US" dirty="0" smtClean="0"/>
              <a:t>. </a:t>
            </a:r>
          </a:p>
          <a:p>
            <a:pPr algn="ctr">
              <a:buFontTx/>
              <a:buChar char="-"/>
            </a:pPr>
            <a:r>
              <a:rPr lang="en-US" dirty="0" smtClean="0"/>
              <a:t>-  </a:t>
            </a:r>
            <a:r>
              <a:rPr lang="en-US" sz="3800" b="1" dirty="0" smtClean="0"/>
              <a:t>Debt burdens have been eased </a:t>
            </a:r>
            <a:r>
              <a:rPr lang="en-US" sz="3200" dirty="0" smtClean="0"/>
              <a:t>for developing countries. </a:t>
            </a:r>
          </a:p>
          <a:p>
            <a:endParaRPr lang="en-GB" dirty="0"/>
          </a:p>
        </p:txBody>
      </p:sp>
      <p:pic>
        <p:nvPicPr>
          <p:cNvPr id="30722" name="Picture 2" descr="http://www.bbc.co.uk/nol/shared/bsp/hi/dhtml_slides/10/millennium_goals/img/mdg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7851648" cy="18288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hlinkClick r:id="rId2"/>
              </a:rPr>
              <a:t>Millennium Development Goals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851648" cy="1828800"/>
          </a:xfrm>
        </p:spPr>
        <p:txBody>
          <a:bodyPr/>
          <a:lstStyle/>
          <a:p>
            <a:pPr algn="ctr"/>
            <a:r>
              <a:rPr lang="en-GB" dirty="0" smtClean="0"/>
              <a:t>The syllabus says: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Examine the progress in meeting the Millennium Development Goals (MDGs) in poverty reduction, education and health.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Let's end poverty now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01317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…but focus on </a:t>
            </a:r>
            <a:br>
              <a:rPr lang="en-GB" sz="4000" dirty="0" smtClean="0"/>
            </a:br>
            <a:r>
              <a:rPr lang="en-GB" sz="4000" dirty="0" smtClean="0">
                <a:solidFill>
                  <a:srgbClr val="FF0000"/>
                </a:solidFill>
              </a:rPr>
              <a:t>poverty reduction</a:t>
            </a:r>
            <a:r>
              <a:rPr lang="en-GB" sz="4000" dirty="0" smtClean="0"/>
              <a:t>, </a:t>
            </a:r>
            <a:r>
              <a:rPr lang="en-GB" sz="4000" dirty="0" smtClean="0">
                <a:solidFill>
                  <a:srgbClr val="00B050"/>
                </a:solidFill>
              </a:rPr>
              <a:t>education</a:t>
            </a:r>
            <a:r>
              <a:rPr lang="en-GB" sz="4000" dirty="0" smtClean="0"/>
              <a:t> and </a:t>
            </a:r>
            <a:r>
              <a:rPr lang="en-GB" sz="4000" dirty="0" smtClean="0">
                <a:solidFill>
                  <a:srgbClr val="00B0F0"/>
                </a:solidFill>
              </a:rPr>
              <a:t>health</a:t>
            </a:r>
            <a:endParaRPr lang="en-GB" sz="4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6858000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Goal 1: Eradicate extreme poverty and hun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905000" cy="1905000"/>
          </a:xfrm>
          <a:prstGeom prst="rect">
            <a:avLst/>
          </a:prstGeom>
          <a:noFill/>
        </p:spPr>
      </p:pic>
      <p:pic>
        <p:nvPicPr>
          <p:cNvPr id="1028" name="Picture 4" descr="Goal 2: Achieve universal primary edu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2984" y="404664"/>
            <a:ext cx="1905000" cy="1905000"/>
          </a:xfrm>
          <a:prstGeom prst="rect">
            <a:avLst/>
          </a:prstGeom>
          <a:noFill/>
        </p:spPr>
      </p:pic>
      <p:pic>
        <p:nvPicPr>
          <p:cNvPr id="1030" name="Picture 6" descr="Goal 3: Promote gender equality and empower wom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4664"/>
            <a:ext cx="1905000" cy="1905000"/>
          </a:xfrm>
          <a:prstGeom prst="rect">
            <a:avLst/>
          </a:prstGeom>
          <a:noFill/>
        </p:spPr>
      </p:pic>
      <p:pic>
        <p:nvPicPr>
          <p:cNvPr id="1032" name="Picture 8" descr="Goal 4: Reduce child mortali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04664"/>
            <a:ext cx="1905000" cy="1905000"/>
          </a:xfrm>
          <a:prstGeom prst="rect">
            <a:avLst/>
          </a:prstGeom>
          <a:noFill/>
        </p:spPr>
      </p:pic>
      <p:pic>
        <p:nvPicPr>
          <p:cNvPr id="1034" name="Picture 10" descr="Goal 5: Improve maternal healt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708920"/>
            <a:ext cx="1905000" cy="1905000"/>
          </a:xfrm>
          <a:prstGeom prst="rect">
            <a:avLst/>
          </a:prstGeom>
          <a:noFill/>
        </p:spPr>
      </p:pic>
      <p:pic>
        <p:nvPicPr>
          <p:cNvPr id="1036" name="Picture 12" descr="Goal 6: Combat HIV/AIDS, malaria, and other diseas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2708920"/>
            <a:ext cx="1905000" cy="1905000"/>
          </a:xfrm>
          <a:prstGeom prst="rect">
            <a:avLst/>
          </a:prstGeom>
          <a:noFill/>
        </p:spPr>
      </p:pic>
      <p:pic>
        <p:nvPicPr>
          <p:cNvPr id="1038" name="Picture 14" descr="Goal 7: Ensure environmental sustainabilit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2676128"/>
            <a:ext cx="1905000" cy="1905000"/>
          </a:xfrm>
          <a:prstGeom prst="rect">
            <a:avLst/>
          </a:prstGeom>
          <a:noFill/>
        </p:spPr>
      </p:pic>
      <p:pic>
        <p:nvPicPr>
          <p:cNvPr id="1040" name="Picture 16" descr="Goal 8: Develop a global partnership for developmen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43464" y="267612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Ban </a:t>
            </a:r>
            <a:r>
              <a:rPr lang="en-US" dirty="0" err="1" smtClean="0">
                <a:hlinkClick r:id="rId2"/>
              </a:rPr>
              <a:t>Ki</a:t>
            </a:r>
            <a:r>
              <a:rPr lang="en-US" dirty="0" smtClean="0">
                <a:hlinkClick r:id="rId2"/>
              </a:rPr>
              <a:t>-moon says UN Millennium </a:t>
            </a:r>
            <a:r>
              <a:rPr lang="en-US" dirty="0" smtClean="0">
                <a:hlinkClick r:id="rId2"/>
              </a:rPr>
              <a:t>G</a:t>
            </a:r>
            <a:r>
              <a:rPr lang="en-US" dirty="0" smtClean="0">
                <a:hlinkClick r:id="rId2"/>
              </a:rPr>
              <a:t>oals 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'can be met'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Millennium_development_goals__2005_trends_large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0242"/>
            <a:ext cx="9144000" cy="5815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hlinkClick r:id="rId2"/>
              </a:rPr>
              <a:t>Millennium Development Goals</a:t>
            </a:r>
            <a:r>
              <a:rPr lang="en-GB" sz="2400" dirty="0" smtClean="0">
                <a:hlinkClick r:id="rId2"/>
              </a:rPr>
              <a:t> </a:t>
            </a:r>
            <a:r>
              <a:rPr lang="en-GB" dirty="0" smtClean="0">
                <a:hlinkClick r:id="rId2"/>
              </a:rPr>
              <a:t>Progress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2530" name="Picture 2" descr="http://www.bbc.co.uk/nol/shared/bsp/hi/dhtml_slides/10/millennium_goals/img/mdg0_map_n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688632" cy="551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- Developing nations are </a:t>
            </a:r>
            <a:r>
              <a:rPr lang="en-US" sz="3800" b="1" dirty="0" smtClean="0"/>
              <a:t>on track </a:t>
            </a:r>
            <a:r>
              <a:rPr lang="en-US" dirty="0" smtClean="0"/>
              <a:t>to meet the </a:t>
            </a:r>
            <a:r>
              <a:rPr lang="en-US" sz="3800" b="1" dirty="0" smtClean="0"/>
              <a:t>poverty</a:t>
            </a:r>
            <a:r>
              <a:rPr lang="en-US" dirty="0" smtClean="0"/>
              <a:t> target largely because of progress in China. </a:t>
            </a:r>
          </a:p>
          <a:p>
            <a:pPr algn="ctr"/>
            <a:r>
              <a:rPr lang="en-US" dirty="0" smtClean="0"/>
              <a:t>- But in Sub-Saharan Africa and Western Asia the proportion of hungry people has increased. </a:t>
            </a:r>
          </a:p>
          <a:p>
            <a:pPr marL="514350" indent="-514350" algn="ctr"/>
            <a:r>
              <a:rPr lang="en-US" dirty="0" smtClean="0"/>
              <a:t>- Globally, the </a:t>
            </a:r>
            <a:r>
              <a:rPr lang="en-US" sz="3400" b="1" dirty="0" smtClean="0"/>
              <a:t>number of hungry people rose </a:t>
            </a:r>
            <a:r>
              <a:rPr lang="en-US" dirty="0" smtClean="0"/>
              <a:t>from 842 million in 1990-92 to 1.02 billion people in 2009.</a:t>
            </a:r>
            <a:endParaRPr lang="en-GB" dirty="0"/>
          </a:p>
        </p:txBody>
      </p:sp>
      <p:pic>
        <p:nvPicPr>
          <p:cNvPr id="19458" name="Picture 2" descr="http://www.bbc.co.uk/nol/shared/bsp/hi/dhtml_slides/10/millennium_goals/img/md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8624" y="332656"/>
            <a:ext cx="44196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</TotalTime>
  <Words>482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The syllabus says: </vt:lpstr>
      <vt:lpstr>Let's end poverty now</vt:lpstr>
      <vt:lpstr>…but focus on  poverty reduction, education and health</vt:lpstr>
      <vt:lpstr>  Ban Ki-moon says UN Millennium Goals   'can be met'</vt:lpstr>
      <vt:lpstr>Slide 6</vt:lpstr>
      <vt:lpstr>Millennium Development Goals Progress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Millennium Development Goals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Millennium Development Goals Report 2010</dc:title>
  <dc:creator>christine.evensen</dc:creator>
  <cp:lastModifiedBy>christine.evensen</cp:lastModifiedBy>
  <cp:revision>37</cp:revision>
  <dcterms:created xsi:type="dcterms:W3CDTF">2011-01-04T10:27:27Z</dcterms:created>
  <dcterms:modified xsi:type="dcterms:W3CDTF">2011-01-04T17:42:47Z</dcterms:modified>
</cp:coreProperties>
</file>