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9.xml" ContentType="application/vnd.openxmlformats-officedocument.presentationml.notesSlide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png" ContentType="image/png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Default Extension="rels" ContentType="application/vnd.openxmlformats-package.relationships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6" r:id="rId4"/>
    <p:sldId id="262" r:id="rId5"/>
    <p:sldId id="265" r:id="rId6"/>
    <p:sldId id="257" r:id="rId7"/>
    <p:sldId id="258" r:id="rId8"/>
    <p:sldId id="260" r:id="rId9"/>
    <p:sldId id="261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DFE25-DC03-41A1-B084-30DD5E5D1496}" type="datetimeFigureOut">
              <a:rPr lang="en-US" smtClean="0"/>
              <a:pPr/>
              <a:t>3/13/10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AA581-2121-4CDF-AC2D-BD2E85D7D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AA581-2121-4CDF-AC2D-BD2E85D7DF1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AA581-2121-4CDF-AC2D-BD2E85D7DF1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AA581-2121-4CDF-AC2D-BD2E85D7DF1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AA581-2121-4CDF-AC2D-BD2E85D7DF1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AA581-2121-4CDF-AC2D-BD2E85D7DF1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AA581-2121-4CDF-AC2D-BD2E85D7DF1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AA581-2121-4CDF-AC2D-BD2E85D7DF1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AA581-2121-4CDF-AC2D-BD2E85D7DF1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AA581-2121-4CDF-AC2D-BD2E85D7DF1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AA581-2121-4CDF-AC2D-BD2E85D7DF1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AA581-2121-4CDF-AC2D-BD2E85D7DF1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CAA1-15DA-4474-9972-61522978B613}" type="datetimeFigureOut">
              <a:rPr lang="en-US" smtClean="0"/>
              <a:pPr/>
              <a:t>3/13/10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DB37-E58C-49A1-872B-41DFFC1DF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CAA1-15DA-4474-9972-61522978B613}" type="datetimeFigureOut">
              <a:rPr lang="en-US" smtClean="0"/>
              <a:pPr/>
              <a:t>3/13/10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DB37-E58C-49A1-872B-41DFFC1DF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CAA1-15DA-4474-9972-61522978B613}" type="datetimeFigureOut">
              <a:rPr lang="en-US" smtClean="0"/>
              <a:pPr/>
              <a:t>3/13/10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DB37-E58C-49A1-872B-41DFFC1DF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CAA1-15DA-4474-9972-61522978B613}" type="datetimeFigureOut">
              <a:rPr lang="en-US" smtClean="0"/>
              <a:pPr/>
              <a:t>3/13/10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DB37-E58C-49A1-872B-41DFFC1DF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CAA1-15DA-4474-9972-61522978B613}" type="datetimeFigureOut">
              <a:rPr lang="en-US" smtClean="0"/>
              <a:pPr/>
              <a:t>3/13/10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DB37-E58C-49A1-872B-41DFFC1DF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CAA1-15DA-4474-9972-61522978B613}" type="datetimeFigureOut">
              <a:rPr lang="en-US" smtClean="0"/>
              <a:pPr/>
              <a:t>3/13/10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DB37-E58C-49A1-872B-41DFFC1DF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CAA1-15DA-4474-9972-61522978B613}" type="datetimeFigureOut">
              <a:rPr lang="en-US" smtClean="0"/>
              <a:pPr/>
              <a:t>3/13/10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DB37-E58C-49A1-872B-41DFFC1DF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CAA1-15DA-4474-9972-61522978B613}" type="datetimeFigureOut">
              <a:rPr lang="en-US" smtClean="0"/>
              <a:pPr/>
              <a:t>3/13/10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DB37-E58C-49A1-872B-41DFFC1DF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CAA1-15DA-4474-9972-61522978B613}" type="datetimeFigureOut">
              <a:rPr lang="en-US" smtClean="0"/>
              <a:pPr/>
              <a:t>3/13/10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DB37-E58C-49A1-872B-41DFFC1DF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CAA1-15DA-4474-9972-61522978B613}" type="datetimeFigureOut">
              <a:rPr lang="en-US" smtClean="0"/>
              <a:pPr/>
              <a:t>3/13/10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DB37-E58C-49A1-872B-41DFFC1DF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CAA1-15DA-4474-9972-61522978B613}" type="datetimeFigureOut">
              <a:rPr lang="en-US" smtClean="0"/>
              <a:pPr/>
              <a:t>3/13/10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DB37-E58C-49A1-872B-41DFFC1DF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FCAA1-15DA-4474-9972-61522978B613}" type="datetimeFigureOut">
              <a:rPr lang="en-US" smtClean="0"/>
              <a:pPr/>
              <a:t>3/13/10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DB37-E58C-49A1-872B-41DFFC1DF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upload.wikimedia.org/wikipedia/commons/9/95/Acacia_Bild1086.jp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ucmp.berkeley.edu/exhibits/biomes/grasslands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ile:Acacia Bild1086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32000" contrast="-35000"/>
          </a:blip>
          <a:stretch>
            <a:fillRect/>
          </a:stretch>
        </p:blipFill>
        <p:spPr bwMode="auto">
          <a:xfrm>
            <a:off x="0" y="0"/>
            <a:ext cx="10160000" cy="76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571612"/>
            <a:ext cx="8358246" cy="2028839"/>
          </a:xfrm>
        </p:spPr>
        <p:txBody>
          <a:bodyPr>
            <a:normAutofit/>
          </a:bodyPr>
          <a:lstStyle/>
          <a:p>
            <a:r>
              <a:rPr lang="en-GB" sz="5400" dirty="0" smtClean="0"/>
              <a:t>The savanna (savannah)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3357562"/>
            <a:ext cx="6929486" cy="2281238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</a:rPr>
              <a:t>A medium energy Biome</a:t>
            </a:r>
          </a:p>
          <a:p>
            <a:r>
              <a:rPr lang="en-GB" sz="4000" dirty="0" smtClean="0">
                <a:solidFill>
                  <a:schemeClr val="tx1"/>
                </a:solidFill>
              </a:rPr>
              <a:t>(Grassland Biome)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Foreign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Many foreign plants are categorized as environmental weeds.</a:t>
            </a:r>
          </a:p>
          <a:p>
            <a:pPr lvl="1"/>
            <a:r>
              <a:rPr lang="en-GB" dirty="0" smtClean="0"/>
              <a:t>Damaging and competing with the native species.</a:t>
            </a:r>
          </a:p>
          <a:p>
            <a:r>
              <a:rPr lang="en-GB" dirty="0" smtClean="0"/>
              <a:t>Permanently changes the ecosystem of a savanna.</a:t>
            </a:r>
            <a:endParaRPr lang="en-US" dirty="0"/>
          </a:p>
        </p:txBody>
      </p:sp>
      <p:pic>
        <p:nvPicPr>
          <p:cNvPr id="4" name="Picture 2" descr="http://www.nextleafmedia.com/next_leaf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14290"/>
            <a:ext cx="1214446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http://www.ucmp.berkeley.edu/exhibits/biomes/grasslands.php</a:t>
            </a:r>
            <a:r>
              <a:rPr lang="en-US" dirty="0" smtClean="0"/>
              <a:t> </a:t>
            </a:r>
          </a:p>
          <a:p>
            <a:r>
              <a:rPr lang="en-GB" smtClean="0"/>
              <a:t>wikipaedia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About...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Defined as a Grassland Biome, where trees are spaced enough as to ensure there is no closed canopy. </a:t>
            </a:r>
            <a:endParaRPr lang="en-GB" dirty="0"/>
          </a:p>
          <a:p>
            <a:r>
              <a:rPr lang="en-GB" dirty="0" smtClean="0"/>
              <a:t>The open canopy means a lot of sunlight hits the ground, resulting in thriving grass growth.</a:t>
            </a:r>
          </a:p>
          <a:p>
            <a:pPr lvl="1"/>
            <a:r>
              <a:rPr lang="en-US" dirty="0" smtClean="0"/>
              <a:t>The predominant vegetation consists of grasses and forbs (small broad-leaved plants)</a:t>
            </a:r>
          </a:p>
          <a:p>
            <a:pPr lvl="2"/>
            <a:r>
              <a:rPr lang="en-GB" dirty="0" smtClean="0"/>
              <a:t>Elephant grass</a:t>
            </a:r>
          </a:p>
          <a:p>
            <a:r>
              <a:rPr lang="en-US" dirty="0" smtClean="0"/>
              <a:t>Savannas cover 20% of the globe not including oceans</a:t>
            </a:r>
          </a:p>
          <a:p>
            <a:r>
              <a:rPr lang="en-GB" dirty="0" smtClean="0"/>
              <a:t>Sometimes classified as a forest and can be thought of as an underdeveloped rainforest.</a:t>
            </a:r>
            <a:endParaRPr lang="en-US" dirty="0"/>
          </a:p>
        </p:txBody>
      </p:sp>
      <p:pic>
        <p:nvPicPr>
          <p:cNvPr id="20482" name="Picture 2" descr="http://biomed08.wikispaces.com/file/view/biopact_elephant_grass.jpg/33146599/biopact_elephant_gra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5214950"/>
            <a:ext cx="1428760" cy="14573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000108"/>
            <a:ext cx="8353425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Seasons</a:t>
            </a:r>
          </a:p>
          <a:p>
            <a:pPr lvl="1"/>
            <a:r>
              <a:rPr lang="en-GB" dirty="0" smtClean="0"/>
              <a:t>Hot, wet, high-sun</a:t>
            </a:r>
          </a:p>
          <a:p>
            <a:pPr lvl="1"/>
            <a:r>
              <a:rPr lang="en-GB" dirty="0" smtClean="0"/>
              <a:t>Hot, dry, low-sun</a:t>
            </a:r>
          </a:p>
          <a:p>
            <a:r>
              <a:rPr lang="en-GB" dirty="0" smtClean="0"/>
              <a:t>Allot of sunshine all year round, seasonal fires, and October generally brings a thunderstorm with some wind that signals the beginning of the dry season.</a:t>
            </a:r>
            <a:endParaRPr lang="en-GB" dirty="0"/>
          </a:p>
          <a:p>
            <a:r>
              <a:rPr lang="en-US" dirty="0" smtClean="0"/>
              <a:t>annual rainfall is from about 50.8 to 127 cm per year</a:t>
            </a:r>
          </a:p>
          <a:p>
            <a:r>
              <a:rPr lang="en-US" dirty="0" smtClean="0"/>
              <a:t>If the rain were evenly distributed throughout the year, the grassland would likely become a tropical rainforest.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soil of the savanna is porous, with rapid drainage of water.</a:t>
            </a:r>
          </a:p>
          <a:p>
            <a:r>
              <a:rPr lang="en-GB" dirty="0" smtClean="0"/>
              <a:t>Thin layer of humus (similar to the tropical rainforest)</a:t>
            </a:r>
          </a:p>
          <a:p>
            <a:r>
              <a:rPr lang="en-GB" dirty="0" smtClean="0"/>
              <a:t>Some savannas (such as in Kenya) the soil is so thin that trees only grow on termite mounds. Aka Grouped-tree savannas </a:t>
            </a:r>
            <a:endParaRPr lang="en-US" dirty="0"/>
          </a:p>
        </p:txBody>
      </p:sp>
      <p:pic>
        <p:nvPicPr>
          <p:cNvPr id="14338" name="Picture 2" descr="http://www.zoonar.com/img/www_repository1/ff/65/76/10_0057892d94d081cca1572ce149b72b7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4786322"/>
            <a:ext cx="2928958" cy="19544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Forms of human impact on the savanna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Fire management</a:t>
            </a:r>
          </a:p>
          <a:p>
            <a:r>
              <a:rPr lang="en-GB" dirty="0" smtClean="0"/>
              <a:t>Grazing</a:t>
            </a:r>
          </a:p>
          <a:p>
            <a:r>
              <a:rPr lang="en-GB" dirty="0" smtClean="0"/>
              <a:t>Tree clearing</a:t>
            </a:r>
          </a:p>
          <a:p>
            <a:r>
              <a:rPr lang="en-GB" dirty="0" smtClean="0"/>
              <a:t>Foreign plants</a:t>
            </a:r>
          </a:p>
          <a:p>
            <a:r>
              <a:rPr lang="en-GB" dirty="0" smtClean="0"/>
              <a:t>Climate change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savannas are subjected regularly to human use of fire</a:t>
            </a:r>
          </a:p>
          <a:p>
            <a:pPr lvl="1"/>
            <a:r>
              <a:rPr lang="en-GB" dirty="0" smtClean="0"/>
              <a:t>Creates a dominance of fire resistant trees and plants</a:t>
            </a:r>
          </a:p>
          <a:p>
            <a:pPr lvl="1"/>
            <a:r>
              <a:rPr lang="en-GB" dirty="0" smtClean="0"/>
              <a:t>Older trees generally survive, but saplings don’t</a:t>
            </a:r>
          </a:p>
          <a:p>
            <a:pPr lvl="2"/>
            <a:r>
              <a:rPr lang="en-GB" dirty="0" smtClean="0"/>
              <a:t>Forest will not recover</a:t>
            </a:r>
            <a:endParaRPr lang="en-US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42852"/>
            <a:ext cx="1072331" cy="1233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Open canopy forests are ideal for herbaceous (grass) growth. This makes grasslands a desired location for grazing.</a:t>
            </a:r>
          </a:p>
          <a:p>
            <a:r>
              <a:rPr lang="en-GB" dirty="0" smtClean="0"/>
              <a:t>The removal of grass tends to reduce the competition between grass and trees, resulting in boosted tree growth, and damaging the balance of the savannah.</a:t>
            </a:r>
            <a:endParaRPr lang="en-US" dirty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42852"/>
            <a:ext cx="1404934" cy="1404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Tree clearing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Trees are being cleared for further grazing, also in order to reduce the tree dominance caused by grazing.</a:t>
            </a:r>
          </a:p>
          <a:p>
            <a:pPr lvl="1"/>
            <a:r>
              <a:rPr lang="en-GB" dirty="0" smtClean="0"/>
              <a:t>Improves quality and </a:t>
            </a:r>
            <a:r>
              <a:rPr lang="en-GB" dirty="0"/>
              <a:t>q</a:t>
            </a:r>
            <a:r>
              <a:rPr lang="en-GB" dirty="0" smtClean="0"/>
              <a:t>uantity of feed available for livestock in a short term solution. (then move on to clear more forest)</a:t>
            </a:r>
          </a:p>
          <a:p>
            <a:r>
              <a:rPr lang="en-GB" dirty="0" smtClean="0"/>
              <a:t>Slash and burn is commonly used</a:t>
            </a:r>
            <a:endParaRPr lang="en-US" dirty="0"/>
          </a:p>
        </p:txBody>
      </p:sp>
      <p:pic>
        <p:nvPicPr>
          <p:cNvPr id="6146" name="Picture 2" descr="http://www.nextleafmedia.com/next_leaf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14290"/>
            <a:ext cx="1214446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435</Words>
  <Application>Microsoft Macintosh PowerPoint</Application>
  <PresentationFormat>On-screen Show (4:3)</PresentationFormat>
  <Paragraphs>58</Paragraphs>
  <Slides>11</Slides>
  <Notes>11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savanna (savannah)</vt:lpstr>
      <vt:lpstr>About... </vt:lpstr>
      <vt:lpstr>Where!</vt:lpstr>
      <vt:lpstr>climate</vt:lpstr>
      <vt:lpstr>Soil</vt:lpstr>
      <vt:lpstr>Forms of human impact on the savanna</vt:lpstr>
      <vt:lpstr>Fire management</vt:lpstr>
      <vt:lpstr>Grazing</vt:lpstr>
      <vt:lpstr>Tree clearing</vt:lpstr>
      <vt:lpstr>Foreign plants</vt:lpstr>
      <vt:lpstr>sources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savanna (savannah)</dc:title>
  <dc:creator>Valued Acer Customer</dc:creator>
  <cp:lastModifiedBy>Christine Evensen</cp:lastModifiedBy>
  <cp:revision>20</cp:revision>
  <dcterms:created xsi:type="dcterms:W3CDTF">2010-03-13T11:03:05Z</dcterms:created>
  <dcterms:modified xsi:type="dcterms:W3CDTF">2010-03-13T11:03:34Z</dcterms:modified>
</cp:coreProperties>
</file>