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86" r:id="rId3"/>
    <p:sldId id="287" r:id="rId4"/>
    <p:sldId id="289" r:id="rId5"/>
    <p:sldId id="288" r:id="rId6"/>
    <p:sldId id="295" r:id="rId7"/>
    <p:sldId id="293" r:id="rId8"/>
    <p:sldId id="302" r:id="rId9"/>
    <p:sldId id="294" r:id="rId10"/>
    <p:sldId id="297" r:id="rId11"/>
    <p:sldId id="303" r:id="rId12"/>
    <p:sldId id="298" r:id="rId13"/>
    <p:sldId id="299" r:id="rId14"/>
    <p:sldId id="300" r:id="rId15"/>
    <p:sldId id="301" r:id="rId16"/>
    <p:sldId id="291" r:id="rId17"/>
    <p:sldId id="292" r:id="rId18"/>
    <p:sldId id="304" r:id="rId19"/>
    <p:sldId id="305" r:id="rId20"/>
    <p:sldId id="306" r:id="rId21"/>
    <p:sldId id="307" r:id="rId22"/>
    <p:sldId id="308" r:id="rId23"/>
    <p:sldId id="315" r:id="rId24"/>
    <p:sldId id="309" r:id="rId25"/>
    <p:sldId id="310" r:id="rId26"/>
    <p:sldId id="311" r:id="rId27"/>
    <p:sldId id="312" r:id="rId28"/>
    <p:sldId id="313" r:id="rId29"/>
    <p:sldId id="314" r:id="rId30"/>
    <p:sldId id="316" r:id="rId31"/>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422"/>
    <a:srgbClr val="FFFF75"/>
    <a:srgbClr val="76FAAB"/>
    <a:srgbClr val="05A37D"/>
    <a:srgbClr val="FFF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35" autoAdjust="0"/>
  </p:normalViewPr>
  <p:slideViewPr>
    <p:cSldViewPr>
      <p:cViewPr varScale="1">
        <p:scale>
          <a:sx n="50" d="100"/>
          <a:sy n="50" d="100"/>
        </p:scale>
        <p:origin x="1740"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2492" tIns="46246" rIns="92492" bIns="46246" rtlCol="0"/>
          <a:lstStyle>
            <a:lvl1pPr algn="l">
              <a:defRPr sz="1200"/>
            </a:lvl1pPr>
          </a:lstStyle>
          <a:p>
            <a:endParaRPr lang="en-AU"/>
          </a:p>
        </p:txBody>
      </p:sp>
      <p:sp>
        <p:nvSpPr>
          <p:cNvPr id="3" name="Date Placeholder 2"/>
          <p:cNvSpPr>
            <a:spLocks noGrp="1"/>
          </p:cNvSpPr>
          <p:nvPr>
            <p:ph type="dt" idx="1"/>
          </p:nvPr>
        </p:nvSpPr>
        <p:spPr>
          <a:xfrm>
            <a:off x="3777608" y="0"/>
            <a:ext cx="2889938" cy="496332"/>
          </a:xfrm>
          <a:prstGeom prst="rect">
            <a:avLst/>
          </a:prstGeom>
        </p:spPr>
        <p:txBody>
          <a:bodyPr vert="horz" lIns="92492" tIns="46246" rIns="92492" bIns="46246" rtlCol="0"/>
          <a:lstStyle>
            <a:lvl1pPr algn="r">
              <a:defRPr sz="1200"/>
            </a:lvl1pPr>
          </a:lstStyle>
          <a:p>
            <a:fld id="{1419E278-DDDF-4849-B05E-179065B67646}" type="datetimeFigureOut">
              <a:rPr lang="en-AU" smtClean="0"/>
              <a:t>5/10/2021</a:t>
            </a:fld>
            <a:endParaRPr lang="en-AU"/>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2492" tIns="46246" rIns="92492" bIns="46246" rtlCol="0" anchor="ctr"/>
          <a:lstStyle/>
          <a:p>
            <a:endParaRPr lang="en-AU"/>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889938" cy="496332"/>
          </a:xfrm>
          <a:prstGeom prst="rect">
            <a:avLst/>
          </a:prstGeom>
        </p:spPr>
        <p:txBody>
          <a:bodyPr vert="horz" lIns="92492" tIns="46246" rIns="92492" bIns="46246" rtlCol="0" anchor="b"/>
          <a:lstStyle>
            <a:lvl1pPr algn="l">
              <a:defRPr sz="1200"/>
            </a:lvl1pPr>
          </a:lstStyle>
          <a:p>
            <a:endParaRPr lang="en-AU"/>
          </a:p>
        </p:txBody>
      </p:sp>
      <p:sp>
        <p:nvSpPr>
          <p:cNvPr id="7" name="Slide Number Placeholder 6"/>
          <p:cNvSpPr>
            <a:spLocks noGrp="1"/>
          </p:cNvSpPr>
          <p:nvPr>
            <p:ph type="sldNum" sz="quarter" idx="5"/>
          </p:nvPr>
        </p:nvSpPr>
        <p:spPr>
          <a:xfrm>
            <a:off x="3777608" y="9428583"/>
            <a:ext cx="2889938" cy="496332"/>
          </a:xfrm>
          <a:prstGeom prst="rect">
            <a:avLst/>
          </a:prstGeom>
        </p:spPr>
        <p:txBody>
          <a:bodyPr vert="horz" lIns="92492" tIns="46246" rIns="92492" bIns="46246" rtlCol="0" anchor="b"/>
          <a:lstStyle>
            <a:lvl1pPr algn="r">
              <a:defRPr sz="1200"/>
            </a:lvl1pPr>
          </a:lstStyle>
          <a:p>
            <a:fld id="{C7D9855B-0E80-4D65-95DB-D1CBDB70E631}" type="slidenum">
              <a:rPr lang="en-AU" smtClean="0"/>
              <a:t>‹#›</a:t>
            </a:fld>
            <a:endParaRPr lang="en-AU"/>
          </a:p>
        </p:txBody>
      </p:sp>
    </p:spTree>
    <p:extLst>
      <p:ext uri="{BB962C8B-B14F-4D97-AF65-F5344CB8AC3E}">
        <p14:creationId xmlns:p14="http://schemas.microsoft.com/office/powerpoint/2010/main" val="319423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7D9855B-0E80-4D65-95DB-D1CBDB70E631}" type="slidenum">
              <a:rPr lang="en-AU" smtClean="0"/>
              <a:t>1</a:t>
            </a:fld>
            <a:endParaRPr lang="en-AU"/>
          </a:p>
        </p:txBody>
      </p:sp>
    </p:spTree>
    <p:extLst>
      <p:ext uri="{BB962C8B-B14F-4D97-AF65-F5344CB8AC3E}">
        <p14:creationId xmlns:p14="http://schemas.microsoft.com/office/powerpoint/2010/main" val="3197614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AU" sz="1200" kern="1200" dirty="0">
                <a:solidFill>
                  <a:schemeClr val="tx1"/>
                </a:solidFill>
                <a:effectLst/>
                <a:latin typeface="+mn-lt"/>
                <a:ea typeface="+mn-ea"/>
                <a:cs typeface="+mn-cs"/>
              </a:rPr>
              <a:t>Identify the conclusion. Once this is achieved, much else falls into place.</a:t>
            </a:r>
          </a:p>
          <a:p>
            <a:pPr marL="228600" lvl="0" indent="-228600">
              <a:buFont typeface="+mj-lt"/>
              <a:buAutoNum type="arabicPeriod"/>
            </a:pPr>
            <a:r>
              <a:rPr lang="en-AU" sz="1200" kern="1200" dirty="0">
                <a:solidFill>
                  <a:schemeClr val="tx1"/>
                </a:solidFill>
                <a:effectLst/>
                <a:latin typeface="+mn-lt"/>
                <a:ea typeface="+mn-ea"/>
                <a:cs typeface="+mn-cs"/>
              </a:rPr>
              <a:t>Remove any conclusion indicators and other expressions that are not directly involved in expressing the conclusion.</a:t>
            </a:r>
          </a:p>
          <a:p>
            <a:pPr marL="228600" lvl="0" indent="-228600">
              <a:buFont typeface="+mj-lt"/>
              <a:buAutoNum type="arabicPeriod"/>
            </a:pPr>
            <a:r>
              <a:rPr lang="en-AU" sz="1200" kern="1200" dirty="0">
                <a:solidFill>
                  <a:schemeClr val="tx1"/>
                </a:solidFill>
                <a:effectLst/>
                <a:latin typeface="+mn-lt"/>
                <a:ea typeface="+mn-ea"/>
                <a:cs typeface="+mn-cs"/>
              </a:rPr>
              <a:t>Write down all of the premises, one under the other, and label them P1, P2, etc. Again, remove any premise indicators or other expressions that are not directly involved in expressing the reasons being offered in support of the conclusion. (Note, too, that there may be as few as one premise or in some cases many more.) </a:t>
            </a:r>
          </a:p>
          <a:p>
            <a:pPr marL="228600" lvl="0" indent="-228600">
              <a:buFont typeface="+mj-lt"/>
              <a:buAutoNum type="arabicPeriod"/>
            </a:pPr>
            <a:r>
              <a:rPr lang="en-AU" sz="1200" kern="1200" dirty="0">
                <a:solidFill>
                  <a:schemeClr val="tx1"/>
                </a:solidFill>
                <a:effectLst/>
                <a:latin typeface="+mn-lt"/>
                <a:ea typeface="+mn-ea"/>
                <a:cs typeface="+mn-cs"/>
              </a:rPr>
              <a:t>Insert any </a:t>
            </a:r>
            <a:r>
              <a:rPr lang="en-AU" sz="1200" i="1" kern="1200" dirty="0">
                <a:solidFill>
                  <a:schemeClr val="tx1"/>
                </a:solidFill>
                <a:effectLst/>
                <a:latin typeface="+mn-lt"/>
                <a:ea typeface="+mn-ea"/>
                <a:cs typeface="+mn-cs"/>
              </a:rPr>
              <a:t>unstated</a:t>
            </a:r>
            <a:r>
              <a:rPr lang="en-AU" sz="1200" kern="1200" dirty="0">
                <a:solidFill>
                  <a:schemeClr val="tx1"/>
                </a:solidFill>
                <a:effectLst/>
                <a:latin typeface="+mn-lt"/>
                <a:ea typeface="+mn-ea"/>
                <a:cs typeface="+mn-cs"/>
              </a:rPr>
              <a:t> premises and label them UP1, UP2, etc.  </a:t>
            </a:r>
          </a:p>
          <a:p>
            <a:pPr marL="228600" lvl="0" indent="-228600">
              <a:buFont typeface="+mj-lt"/>
              <a:buAutoNum type="arabicPeriod"/>
            </a:pPr>
            <a:r>
              <a:rPr lang="en-AU" sz="1200" kern="1200" dirty="0">
                <a:solidFill>
                  <a:schemeClr val="tx1"/>
                </a:solidFill>
                <a:effectLst/>
                <a:latin typeface="+mn-lt"/>
                <a:ea typeface="+mn-ea"/>
                <a:cs typeface="+mn-cs"/>
              </a:rPr>
              <a:t>Draw a line (i.e., the ‘inference bar’) underneath the premises and then write the conclusion (labelled “C”) underneath.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10</a:t>
            </a:fld>
            <a:endParaRPr lang="en-AU"/>
          </a:p>
        </p:txBody>
      </p:sp>
    </p:spTree>
    <p:extLst>
      <p:ext uri="{BB962C8B-B14F-4D97-AF65-F5344CB8AC3E}">
        <p14:creationId xmlns:p14="http://schemas.microsoft.com/office/powerpoint/2010/main" val="265946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11</a:t>
            </a:fld>
            <a:endParaRPr lang="en-AU"/>
          </a:p>
        </p:txBody>
      </p:sp>
    </p:spTree>
    <p:extLst>
      <p:ext uri="{BB962C8B-B14F-4D97-AF65-F5344CB8AC3E}">
        <p14:creationId xmlns:p14="http://schemas.microsoft.com/office/powerpoint/2010/main" val="2242696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12</a:t>
            </a:fld>
            <a:endParaRPr lang="en-AU"/>
          </a:p>
        </p:txBody>
      </p:sp>
    </p:spTree>
    <p:extLst>
      <p:ext uri="{BB962C8B-B14F-4D97-AF65-F5344CB8AC3E}">
        <p14:creationId xmlns:p14="http://schemas.microsoft.com/office/powerpoint/2010/main" val="3091177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AU" sz="1200" kern="1200" dirty="0">
                <a:solidFill>
                  <a:schemeClr val="tx1"/>
                </a:solidFill>
                <a:effectLst/>
                <a:latin typeface="+mn-lt"/>
                <a:ea typeface="+mn-ea"/>
                <a:cs typeface="+mn-cs"/>
              </a:rPr>
              <a:t>Identify the conclusion. Once this is achieved, much else falls into place.</a:t>
            </a:r>
          </a:p>
          <a:p>
            <a:pPr marL="228600" lvl="0" indent="-228600">
              <a:buFont typeface="+mj-lt"/>
              <a:buAutoNum type="arabicPeriod"/>
            </a:pPr>
            <a:r>
              <a:rPr lang="en-AU" sz="1200" kern="1200" dirty="0">
                <a:solidFill>
                  <a:schemeClr val="tx1"/>
                </a:solidFill>
                <a:effectLst/>
                <a:latin typeface="+mn-lt"/>
                <a:ea typeface="+mn-ea"/>
                <a:cs typeface="+mn-cs"/>
              </a:rPr>
              <a:t>Remove any conclusion indicators and other expressions that are not directly involved in expressing the conclusion.</a:t>
            </a:r>
          </a:p>
          <a:p>
            <a:pPr marL="228600" lvl="0" indent="-228600">
              <a:buFont typeface="+mj-lt"/>
              <a:buAutoNum type="arabicPeriod"/>
            </a:pPr>
            <a:r>
              <a:rPr lang="en-AU" sz="1200" kern="1200" dirty="0">
                <a:solidFill>
                  <a:schemeClr val="tx1"/>
                </a:solidFill>
                <a:effectLst/>
                <a:latin typeface="+mn-lt"/>
                <a:ea typeface="+mn-ea"/>
                <a:cs typeface="+mn-cs"/>
              </a:rPr>
              <a:t>Write down all of the premises, one under the other, and label them P1, P2, etc. Again, remove any premise indicators or other expressions that are not directly involved in expressing the reasons being offered in support of the conclusion. (Note, too, that there may be as few as one premise or in some cases many more.) </a:t>
            </a:r>
          </a:p>
          <a:p>
            <a:pPr marL="228600" lvl="0" indent="-228600">
              <a:buFont typeface="+mj-lt"/>
              <a:buAutoNum type="arabicPeriod"/>
            </a:pPr>
            <a:r>
              <a:rPr lang="en-AU" sz="1200" kern="1200" dirty="0">
                <a:solidFill>
                  <a:schemeClr val="tx1"/>
                </a:solidFill>
                <a:effectLst/>
                <a:latin typeface="+mn-lt"/>
                <a:ea typeface="+mn-ea"/>
                <a:cs typeface="+mn-cs"/>
              </a:rPr>
              <a:t>Insert any </a:t>
            </a:r>
            <a:r>
              <a:rPr lang="en-AU" sz="1200" i="1" kern="1200" dirty="0">
                <a:solidFill>
                  <a:schemeClr val="tx1"/>
                </a:solidFill>
                <a:effectLst/>
                <a:latin typeface="+mn-lt"/>
                <a:ea typeface="+mn-ea"/>
                <a:cs typeface="+mn-cs"/>
              </a:rPr>
              <a:t>unstated</a:t>
            </a:r>
            <a:r>
              <a:rPr lang="en-AU" sz="1200" kern="1200" dirty="0">
                <a:solidFill>
                  <a:schemeClr val="tx1"/>
                </a:solidFill>
                <a:effectLst/>
                <a:latin typeface="+mn-lt"/>
                <a:ea typeface="+mn-ea"/>
                <a:cs typeface="+mn-cs"/>
              </a:rPr>
              <a:t> premises and label them UP1, UP2, etc.  </a:t>
            </a:r>
          </a:p>
          <a:p>
            <a:pPr marL="228600" lvl="0" indent="-228600">
              <a:buFont typeface="+mj-lt"/>
              <a:buAutoNum type="arabicPeriod"/>
            </a:pPr>
            <a:r>
              <a:rPr lang="en-AU" sz="1200" kern="1200" dirty="0">
                <a:solidFill>
                  <a:schemeClr val="tx1"/>
                </a:solidFill>
                <a:effectLst/>
                <a:latin typeface="+mn-lt"/>
                <a:ea typeface="+mn-ea"/>
                <a:cs typeface="+mn-cs"/>
              </a:rPr>
              <a:t>Draw a line (i.e., the ‘inference bar’) underneath the premises and then write the conclusion (labelled “C”) underneath.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13</a:t>
            </a:fld>
            <a:endParaRPr lang="en-AU"/>
          </a:p>
        </p:txBody>
      </p:sp>
    </p:spTree>
    <p:extLst>
      <p:ext uri="{BB962C8B-B14F-4D97-AF65-F5344CB8AC3E}">
        <p14:creationId xmlns:p14="http://schemas.microsoft.com/office/powerpoint/2010/main" val="269093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Is Baby Theresa a ‘</a:t>
            </a:r>
            <a:r>
              <a:rPr lang="en-AU" b="1" dirty="0"/>
              <a:t>person</a:t>
            </a:r>
            <a:r>
              <a:rPr lang="en-AU" dirty="0"/>
              <a:t>’ with a right to life? </a:t>
            </a:r>
          </a:p>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14</a:t>
            </a:fld>
            <a:endParaRPr lang="en-AU"/>
          </a:p>
        </p:txBody>
      </p:sp>
    </p:spTree>
    <p:extLst>
      <p:ext uri="{BB962C8B-B14F-4D97-AF65-F5344CB8AC3E}">
        <p14:creationId xmlns:p14="http://schemas.microsoft.com/office/powerpoint/2010/main" val="2171117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t>
            </a:r>
          </a:p>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15</a:t>
            </a:fld>
            <a:endParaRPr lang="en-AU"/>
          </a:p>
        </p:txBody>
      </p:sp>
    </p:spTree>
    <p:extLst>
      <p:ext uri="{BB962C8B-B14F-4D97-AF65-F5344CB8AC3E}">
        <p14:creationId xmlns:p14="http://schemas.microsoft.com/office/powerpoint/2010/main" val="183869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16</a:t>
            </a:fld>
            <a:endParaRPr lang="en-AU"/>
          </a:p>
        </p:txBody>
      </p:sp>
    </p:spTree>
    <p:extLst>
      <p:ext uri="{BB962C8B-B14F-4D97-AF65-F5344CB8AC3E}">
        <p14:creationId xmlns:p14="http://schemas.microsoft.com/office/powerpoint/2010/main" val="2712213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17</a:t>
            </a:fld>
            <a:endParaRPr lang="en-AU"/>
          </a:p>
        </p:txBody>
      </p:sp>
    </p:spTree>
    <p:extLst>
      <p:ext uri="{BB962C8B-B14F-4D97-AF65-F5344CB8AC3E}">
        <p14:creationId xmlns:p14="http://schemas.microsoft.com/office/powerpoint/2010/main" val="3566219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JODY &amp; MARY </a:t>
            </a:r>
          </a:p>
          <a:p>
            <a:r>
              <a:rPr lang="en-AU" b="1" dirty="0"/>
              <a:t>The Argument That We Should Save as Many as We Can</a:t>
            </a:r>
          </a:p>
          <a:p>
            <a:r>
              <a:rPr lang="en-AU" dirty="0"/>
              <a:t>P1. We have a choice between acting to save one infant or letting both die</a:t>
            </a:r>
          </a:p>
          <a:p>
            <a:r>
              <a:rPr lang="en-AU" dirty="0"/>
              <a:t>P2. Acting to save one</a:t>
            </a:r>
            <a:r>
              <a:rPr lang="en-AU" baseline="0" dirty="0"/>
              <a:t> infant has the best possible consequences (one lives versus neither lives)</a:t>
            </a:r>
          </a:p>
          <a:p>
            <a:r>
              <a:rPr lang="en-AU" baseline="0" dirty="0"/>
              <a:t>P3. </a:t>
            </a:r>
            <a:r>
              <a:rPr lang="en-AU" b="1" baseline="0" dirty="0"/>
              <a:t>We should always try to act to bring about the best possible consequences</a:t>
            </a:r>
          </a:p>
          <a:p>
            <a:r>
              <a:rPr lang="en-AU" baseline="0" dirty="0"/>
              <a:t>__________________________</a:t>
            </a:r>
          </a:p>
          <a:p>
            <a:r>
              <a:rPr lang="en-AU" baseline="0" dirty="0"/>
              <a:t>C: Therefore, we ought to act to save the one infant </a:t>
            </a:r>
          </a:p>
          <a:p>
            <a:r>
              <a:rPr lang="en-AU" baseline="0" dirty="0"/>
              <a:t>NOTE: Premise 3 is the philosophical framework known as </a:t>
            </a:r>
            <a:r>
              <a:rPr lang="en-AU" b="1" baseline="0" dirty="0"/>
              <a:t>consequentialism</a:t>
            </a:r>
            <a:r>
              <a:rPr lang="en-AU" baseline="0" dirty="0"/>
              <a:t> / </a:t>
            </a:r>
            <a:r>
              <a:rPr lang="en-AU" b="1" baseline="0" dirty="0"/>
              <a:t>utilitarianism</a:t>
            </a:r>
            <a:r>
              <a:rPr lang="en-AU" baseline="0" dirty="0"/>
              <a:t> and is fiercely debated amongst moral philosophers. The idea that we should always act so as to bring about the best consequences is appealing, but many have found it wanting under close scrutiny. </a:t>
            </a:r>
          </a:p>
          <a:p>
            <a:endParaRPr lang="en-AU" baseline="0" dirty="0"/>
          </a:p>
          <a:p>
            <a:r>
              <a:rPr lang="en-AU" b="1" dirty="0"/>
              <a:t>The Sanctity</a:t>
            </a:r>
            <a:r>
              <a:rPr lang="en-AU" b="1" baseline="0" dirty="0"/>
              <a:t> of Human Life Argument </a:t>
            </a:r>
            <a:endParaRPr lang="en-AU" b="1" dirty="0"/>
          </a:p>
          <a:p>
            <a:r>
              <a:rPr lang="en-AU" dirty="0"/>
              <a:t>P1. </a:t>
            </a:r>
            <a:r>
              <a:rPr lang="en-AU" b="1" dirty="0"/>
              <a:t>It is always wrong to kill an innocent human being</a:t>
            </a:r>
          </a:p>
          <a:p>
            <a:r>
              <a:rPr lang="en-AU" dirty="0"/>
              <a:t>P2.</a:t>
            </a:r>
            <a:r>
              <a:rPr lang="en-AU" baseline="0" dirty="0"/>
              <a:t> Mary is an innocent human being </a:t>
            </a:r>
          </a:p>
          <a:p>
            <a:r>
              <a:rPr lang="en-AU" baseline="0" dirty="0"/>
              <a:t>__________________________</a:t>
            </a:r>
          </a:p>
          <a:p>
            <a:r>
              <a:rPr lang="en-AU" baseline="0" dirty="0"/>
              <a:t>C: Therefore, it is wrong to kill Mary </a:t>
            </a:r>
          </a:p>
          <a:p>
            <a:endParaRPr lang="en-AU" baseline="0" dirty="0"/>
          </a:p>
          <a:p>
            <a:pPr marL="171450" indent="-171450">
              <a:buFont typeface="Arial" panose="020B0604020202020204" pitchFamily="34" charset="0"/>
              <a:buChar char="•"/>
            </a:pPr>
            <a:r>
              <a:rPr lang="en-AU" baseline="0" dirty="0"/>
              <a:t>Is there a morally relevant different between </a:t>
            </a:r>
            <a:r>
              <a:rPr lang="en-AU" b="1" u="sng" baseline="0" dirty="0"/>
              <a:t>killing vs. letting </a:t>
            </a:r>
            <a:r>
              <a:rPr lang="en-AU" baseline="0" dirty="0"/>
              <a:t>die? (e.g., euthanasia, sending poisoned food to people in a famine ravaged region of the world, failing to save a drowning person vs. actively pushing their heads under the water). In the long run, Mary’s body would not be able to sustain her life, however, this would not be the cause of her death. The cause of death is that vital parts of her body will have been removed (i.e., heart, lungs). </a:t>
            </a:r>
          </a:p>
          <a:p>
            <a:pPr marL="171450" indent="-171450">
              <a:buFont typeface="Arial" panose="020B0604020202020204" pitchFamily="34" charset="0"/>
              <a:buChar char="•"/>
            </a:pPr>
            <a:r>
              <a:rPr lang="en-AU" baseline="0" dirty="0"/>
              <a:t>Might Mary serve as an exception to the prohibition on killing an innocent human being? </a:t>
            </a:r>
          </a:p>
          <a:p>
            <a:pPr marL="171450" indent="-171450">
              <a:buFont typeface="Arial" panose="020B0604020202020204" pitchFamily="34" charset="0"/>
              <a:buChar char="•"/>
            </a:pPr>
            <a:endParaRPr lang="en-AU" baseline="0" dirty="0"/>
          </a:p>
          <a:p>
            <a:r>
              <a:rPr lang="en-AU" b="1" dirty="0"/>
              <a:t>TRACY</a:t>
            </a:r>
            <a:r>
              <a:rPr lang="en-AU" b="1" baseline="0" dirty="0"/>
              <a:t> LATIMER </a:t>
            </a:r>
            <a:endParaRPr lang="en-AU" b="1" dirty="0"/>
          </a:p>
          <a:p>
            <a:r>
              <a:rPr lang="en-AU" b="1" dirty="0"/>
              <a:t>The Argument from the Wrongness of Discriminating</a:t>
            </a:r>
            <a:r>
              <a:rPr lang="en-AU" b="1" baseline="0" dirty="0"/>
              <a:t> Against the Handicapped </a:t>
            </a:r>
            <a:endParaRPr lang="en-AU" b="1" dirty="0"/>
          </a:p>
          <a:p>
            <a:r>
              <a:rPr lang="en-AU" dirty="0"/>
              <a:t>P1. It is wrong to discriminate</a:t>
            </a:r>
            <a:r>
              <a:rPr lang="en-AU" baseline="0" dirty="0"/>
              <a:t> against the handicapped </a:t>
            </a:r>
            <a:endParaRPr lang="en-AU" dirty="0"/>
          </a:p>
          <a:p>
            <a:r>
              <a:rPr lang="en-AU" dirty="0"/>
              <a:t>P2. </a:t>
            </a:r>
            <a:r>
              <a:rPr lang="en-AU" b="1" dirty="0"/>
              <a:t>Robert Latimer killed Tracy</a:t>
            </a:r>
            <a:r>
              <a:rPr lang="en-AU" b="1" baseline="0" dirty="0"/>
              <a:t> because of her handicap</a:t>
            </a:r>
          </a:p>
          <a:p>
            <a:r>
              <a:rPr lang="en-AU" baseline="0" dirty="0"/>
              <a:t>P3. </a:t>
            </a:r>
            <a:r>
              <a:rPr lang="en-AU" b="1" baseline="0" dirty="0"/>
              <a:t>Therefore, the killing was an act of discrimination against the handicapped</a:t>
            </a:r>
          </a:p>
          <a:p>
            <a:r>
              <a:rPr lang="en-AU" baseline="0" dirty="0"/>
              <a:t>__________________________</a:t>
            </a:r>
          </a:p>
          <a:p>
            <a:r>
              <a:rPr lang="en-AU" baseline="0" dirty="0"/>
              <a:t>C: Therefore, Robert Latimer was wrong to kill Tracy </a:t>
            </a:r>
          </a:p>
          <a:p>
            <a:pPr marL="171450" indent="-171450">
              <a:buFont typeface="Arial" panose="020B0604020202020204" pitchFamily="34" charset="0"/>
              <a:buChar char="•"/>
            </a:pPr>
            <a:r>
              <a:rPr lang="en-AU" baseline="0" dirty="0"/>
              <a:t>Note the difference between discrimination vs. wrongful / unjustified discrimination (e.g., giving an acting role to an indigenous Australian over a white Australian because the person they are representing is indigenous; not wrongful / unjustified discrimination. </a:t>
            </a:r>
          </a:p>
          <a:p>
            <a:pPr marL="171450" indent="-171450">
              <a:buFont typeface="Arial" panose="020B0604020202020204" pitchFamily="34" charset="0"/>
              <a:buChar char="•"/>
            </a:pPr>
            <a:endParaRPr lang="en-AU" baseline="0" dirty="0"/>
          </a:p>
          <a:p>
            <a:r>
              <a:rPr lang="en-AU" b="1" dirty="0"/>
              <a:t>The Slippery Slope Argument </a:t>
            </a:r>
          </a:p>
          <a:p>
            <a:r>
              <a:rPr lang="en-AU" dirty="0"/>
              <a:t>P1. If we allow that the killing</a:t>
            </a:r>
            <a:r>
              <a:rPr lang="en-AU" baseline="0" dirty="0"/>
              <a:t> of Tracy was morally justified, then we will be more inclined to look favourably on other so-called ‘mercy killings’</a:t>
            </a:r>
            <a:endParaRPr lang="en-AU" dirty="0"/>
          </a:p>
          <a:p>
            <a:r>
              <a:rPr lang="en-AU" b="1" dirty="0"/>
              <a:t>P2. Our definition of ‘mercy killing’ is then likely to expand, perhaps to include the elderly,</a:t>
            </a:r>
            <a:r>
              <a:rPr lang="en-AU" b="1" baseline="0" dirty="0"/>
              <a:t> the infirm, and others who are deemed to be ‘useless’ members of society </a:t>
            </a:r>
          </a:p>
          <a:p>
            <a:r>
              <a:rPr lang="en-AU" b="0" baseline="0" dirty="0"/>
              <a:t>P3. Therefore, by approving of Tracy’s killing, we make ourselves more likely to approve of other, wrongful killings </a:t>
            </a:r>
          </a:p>
          <a:p>
            <a:r>
              <a:rPr lang="en-AU" baseline="0" dirty="0"/>
              <a:t>__________________________</a:t>
            </a:r>
          </a:p>
          <a:p>
            <a:r>
              <a:rPr lang="en-AU" baseline="0" dirty="0"/>
              <a:t>C: Therefore, we ought not to approve of Tracy’s killing </a:t>
            </a:r>
          </a:p>
          <a:p>
            <a:pPr marL="0" indent="0">
              <a:buFont typeface="Arial" panose="020B0604020202020204" pitchFamily="34" charset="0"/>
              <a:buNone/>
            </a:pPr>
            <a:endParaRPr lang="en-AU" baseline="0" dirty="0"/>
          </a:p>
          <a:p>
            <a:pPr marL="0"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18</a:t>
            </a:fld>
            <a:endParaRPr lang="en-AU"/>
          </a:p>
        </p:txBody>
      </p:sp>
    </p:spTree>
    <p:extLst>
      <p:ext uri="{BB962C8B-B14F-4D97-AF65-F5344CB8AC3E}">
        <p14:creationId xmlns:p14="http://schemas.microsoft.com/office/powerpoint/2010/main" val="268317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AU" dirty="0"/>
              <a:t>Like the Utilitarians, the great 18</a:t>
            </a:r>
            <a:r>
              <a:rPr lang="en-AU" baseline="30000" dirty="0"/>
              <a:t>th</a:t>
            </a:r>
            <a:r>
              <a:rPr lang="en-AU" dirty="0"/>
              <a:t> century German philosopher </a:t>
            </a:r>
            <a:r>
              <a:rPr lang="en-AU" dirty="0">
                <a:solidFill>
                  <a:srgbClr val="00B050"/>
                </a:solidFill>
              </a:rPr>
              <a:t>Immanuel Kant </a:t>
            </a:r>
            <a:r>
              <a:rPr lang="en-AU" dirty="0"/>
              <a:t>sought to explain ethics without appealing to God or “</a:t>
            </a:r>
            <a:r>
              <a:rPr lang="en-AU" b="1" dirty="0"/>
              <a:t>moral facts</a:t>
            </a:r>
            <a:r>
              <a:rPr lang="en-AU" dirty="0"/>
              <a:t>.”</a:t>
            </a:r>
          </a:p>
          <a:p>
            <a:pPr marL="45720" indent="0">
              <a:buNone/>
            </a:pPr>
            <a:endParaRPr lang="en-AU" sz="800" dirty="0"/>
          </a:p>
          <a:p>
            <a:pPr marL="45720" indent="0">
              <a:buNone/>
            </a:pPr>
            <a:r>
              <a:rPr lang="en-AU" dirty="0"/>
              <a:t>Kant’s solution was to see morality as a product of “</a:t>
            </a:r>
            <a:r>
              <a:rPr lang="en-AU" dirty="0">
                <a:solidFill>
                  <a:schemeClr val="accent2"/>
                </a:solidFill>
              </a:rPr>
              <a:t>pure reason</a:t>
            </a:r>
            <a:r>
              <a:rPr lang="en-AU" dirty="0"/>
              <a:t>.” Just as we must do some things because of our </a:t>
            </a:r>
            <a:r>
              <a:rPr lang="en-AU" i="1" dirty="0"/>
              <a:t>desires</a:t>
            </a:r>
            <a:r>
              <a:rPr lang="en-AU" dirty="0"/>
              <a:t> – for example, because I desire to go to a live performance by Ed Sheeran, I must buy a ticket – similarly, moral law is binding on us because of our </a:t>
            </a:r>
            <a:r>
              <a:rPr lang="en-AU" i="1" dirty="0">
                <a:solidFill>
                  <a:schemeClr val="accent2"/>
                </a:solidFill>
              </a:rPr>
              <a:t>reason</a:t>
            </a:r>
            <a:r>
              <a:rPr lang="en-AU" dirty="0"/>
              <a:t>. </a:t>
            </a:r>
          </a:p>
          <a:p>
            <a:pPr marL="45720" indent="0">
              <a:buNone/>
            </a:pPr>
            <a:endParaRPr lang="en-AU" sz="800" dirty="0"/>
          </a:p>
          <a:p>
            <a:pPr marL="45720" indent="0">
              <a:buNone/>
            </a:pPr>
            <a:r>
              <a:rPr lang="en-AU" dirty="0"/>
              <a:t>Again like the Utilitarians, Kant believed morality could be summed up in one overarching principle from which all our duties and obligations are derived. But his version of the </a:t>
            </a:r>
            <a:r>
              <a:rPr lang="en-AU" dirty="0">
                <a:solidFill>
                  <a:srgbClr val="C00000"/>
                </a:solidFill>
              </a:rPr>
              <a:t>‘ultimate moral principle’</a:t>
            </a:r>
            <a:r>
              <a:rPr lang="en-AU" dirty="0"/>
              <a:t> was very different from the Utilitarians’ </a:t>
            </a:r>
            <a:r>
              <a:rPr lang="en-AU" dirty="0">
                <a:solidFill>
                  <a:srgbClr val="00B050"/>
                </a:solidFill>
              </a:rPr>
              <a:t>‘principle of utility’ </a:t>
            </a:r>
            <a:r>
              <a:rPr lang="en-AU" dirty="0"/>
              <a:t>because Kant did </a:t>
            </a:r>
            <a:r>
              <a:rPr lang="en-AU" i="1" u="sng" dirty="0">
                <a:solidFill>
                  <a:srgbClr val="00B0F0"/>
                </a:solidFill>
              </a:rPr>
              <a:t>not</a:t>
            </a:r>
            <a:r>
              <a:rPr lang="en-AU" dirty="0"/>
              <a:t> emphasise the outcomes or consequences of actions.</a:t>
            </a:r>
          </a:p>
          <a:p>
            <a:pPr marL="45720" indent="0">
              <a:buNone/>
            </a:pPr>
            <a:endParaRPr lang="en-AU" sz="800" dirty="0"/>
          </a:p>
          <a:p>
            <a:pPr marL="45720" indent="0">
              <a:buNone/>
            </a:pPr>
            <a:r>
              <a:rPr lang="en-AU" dirty="0"/>
              <a:t>What was important to him was “</a:t>
            </a:r>
            <a:r>
              <a:rPr lang="en-AU" dirty="0">
                <a:solidFill>
                  <a:srgbClr val="00B050"/>
                </a:solidFill>
              </a:rPr>
              <a:t>doing one’s duty</a:t>
            </a:r>
            <a:r>
              <a:rPr lang="en-AU" dirty="0"/>
              <a:t>” and he held that a person’s duty was not determined by calculating consequences.</a:t>
            </a:r>
          </a:p>
          <a:p>
            <a:pPr marL="717550" indent="0" algn="l">
              <a:buNone/>
            </a:pPr>
            <a:endParaRPr lang="en-AU" dirty="0"/>
          </a:p>
          <a:p>
            <a:pPr marL="717550" indent="0" algn="l">
              <a:buNone/>
            </a:pPr>
            <a:r>
              <a:rPr lang="en-AU" dirty="0"/>
              <a:t>Version 1: </a:t>
            </a:r>
            <a:r>
              <a:rPr lang="en-AU" i="1" dirty="0">
                <a:solidFill>
                  <a:schemeClr val="accent2"/>
                </a:solidFill>
              </a:rPr>
              <a:t>Act only according the that maxim by which you can at the same time will that it should become universal law.</a:t>
            </a:r>
            <a:endParaRPr lang="en-AU" dirty="0"/>
          </a:p>
          <a:p>
            <a:pPr marL="45720" indent="0" algn="ctr">
              <a:buNone/>
            </a:pPr>
            <a:endParaRPr lang="en-AU" dirty="0"/>
          </a:p>
          <a:p>
            <a:pPr marL="45720" indent="0">
              <a:buNone/>
            </a:pPr>
            <a:r>
              <a:rPr lang="en-AU" dirty="0"/>
              <a:t>Stated in this way, Kant’s principle summarises a procedure for deciding whether an act is morally permissible. When you are contemplating a particular action, you are to ask </a:t>
            </a:r>
            <a:r>
              <a:rPr lang="en-AU" i="1" dirty="0">
                <a:solidFill>
                  <a:srgbClr val="00B050"/>
                </a:solidFill>
              </a:rPr>
              <a:t>what rule you would be following</a:t>
            </a:r>
            <a:r>
              <a:rPr lang="en-AU" dirty="0"/>
              <a:t> if you were to do it (this will be the ‘</a:t>
            </a:r>
            <a:r>
              <a:rPr lang="en-AU" dirty="0">
                <a:solidFill>
                  <a:srgbClr val="C00000"/>
                </a:solidFill>
              </a:rPr>
              <a:t>maxim</a:t>
            </a:r>
            <a:r>
              <a:rPr lang="en-AU" dirty="0"/>
              <a:t>’ of the act). </a:t>
            </a:r>
          </a:p>
          <a:p>
            <a:pPr marL="45720" indent="0">
              <a:buNone/>
            </a:pPr>
            <a:endParaRPr lang="en-AU" dirty="0"/>
          </a:p>
          <a:p>
            <a:pPr marL="45720" indent="0">
              <a:buNone/>
            </a:pPr>
            <a:r>
              <a:rPr lang="en-AU" dirty="0"/>
              <a:t>Then you ask whether you would be willing for that rule </a:t>
            </a:r>
            <a:r>
              <a:rPr lang="en-AU" dirty="0">
                <a:solidFill>
                  <a:srgbClr val="00B050"/>
                </a:solidFill>
              </a:rPr>
              <a:t>to be followed by everyone all of the time</a:t>
            </a:r>
            <a:r>
              <a:rPr lang="en-AU" dirty="0"/>
              <a:t> (that would make it a ‘</a:t>
            </a:r>
            <a:r>
              <a:rPr lang="en-AU" dirty="0">
                <a:solidFill>
                  <a:srgbClr val="C00000"/>
                </a:solidFill>
              </a:rPr>
              <a:t>universal law</a:t>
            </a:r>
            <a:r>
              <a:rPr lang="en-AU" dirty="0"/>
              <a:t>’ in the relevant sense). If you would not be willing for everyone to follow the rule, then you may not follow it, and the act is morally impermissible. </a:t>
            </a:r>
          </a:p>
          <a:p>
            <a:pPr marL="45720" indent="0">
              <a:buNone/>
            </a:pPr>
            <a:endParaRPr lang="en-AU" dirty="0"/>
          </a:p>
          <a:p>
            <a:pPr marL="45720" indent="0">
              <a:buNone/>
            </a:pPr>
            <a:r>
              <a:rPr lang="en-AU" dirty="0"/>
              <a:t>There are some significant </a:t>
            </a:r>
            <a:r>
              <a:rPr lang="en-AU" b="1" dirty="0"/>
              <a:t>advantages</a:t>
            </a:r>
            <a:r>
              <a:rPr lang="en-AU" dirty="0"/>
              <a:t> to a Kantian approach to ethics:</a:t>
            </a:r>
          </a:p>
          <a:p>
            <a:pPr marL="45720" indent="0">
              <a:buNone/>
            </a:pPr>
            <a:endParaRPr lang="en-AU" sz="400" dirty="0"/>
          </a:p>
          <a:p>
            <a:r>
              <a:rPr lang="en-AU" dirty="0"/>
              <a:t>It’s very </a:t>
            </a:r>
            <a:r>
              <a:rPr lang="en-AU" b="1" dirty="0">
                <a:solidFill>
                  <a:srgbClr val="00B0F0"/>
                </a:solidFill>
              </a:rPr>
              <a:t>clear</a:t>
            </a:r>
            <a:r>
              <a:rPr lang="en-AU" dirty="0"/>
              <a:t> – so much so that it’s a system we often implicitly teach our children: </a:t>
            </a:r>
            <a:r>
              <a:rPr lang="en-AU" dirty="0">
                <a:solidFill>
                  <a:schemeClr val="accent2"/>
                </a:solidFill>
              </a:rPr>
              <a:t>“Would you like it if someone did that to you? Should </a:t>
            </a:r>
            <a:r>
              <a:rPr lang="en-AU" i="1" dirty="0">
                <a:solidFill>
                  <a:schemeClr val="accent2"/>
                </a:solidFill>
              </a:rPr>
              <a:t>everyone</a:t>
            </a:r>
            <a:r>
              <a:rPr lang="en-AU" dirty="0">
                <a:solidFill>
                  <a:schemeClr val="accent2"/>
                </a:solidFill>
              </a:rPr>
              <a:t> be allowed to do that?”</a:t>
            </a:r>
            <a:r>
              <a:rPr lang="en-AU" dirty="0"/>
              <a:t> </a:t>
            </a:r>
            <a:r>
              <a:rPr lang="en-AU" dirty="0">
                <a:solidFill>
                  <a:schemeClr val="accent3"/>
                </a:solidFill>
              </a:rPr>
              <a:t>“No!” </a:t>
            </a:r>
            <a:r>
              <a:rPr lang="en-AU" dirty="0">
                <a:solidFill>
                  <a:schemeClr val="accent2"/>
                </a:solidFill>
              </a:rPr>
              <a:t>“Then don’t do it!” </a:t>
            </a:r>
          </a:p>
          <a:p>
            <a:endParaRPr lang="en-AU" sz="400" dirty="0">
              <a:solidFill>
                <a:schemeClr val="accent2"/>
              </a:solidFill>
            </a:endParaRPr>
          </a:p>
          <a:p>
            <a:r>
              <a:rPr lang="en-AU" dirty="0"/>
              <a:t>It’s </a:t>
            </a:r>
            <a:r>
              <a:rPr lang="en-AU" b="1" dirty="0">
                <a:solidFill>
                  <a:srgbClr val="00B050"/>
                </a:solidFill>
              </a:rPr>
              <a:t>rational</a:t>
            </a:r>
            <a:r>
              <a:rPr lang="en-AU" dirty="0"/>
              <a:t> – Kant is not swayed by emotion. His theory does not allow us to show favouritism towards friends or family members. It is a purely rational approach. </a:t>
            </a:r>
          </a:p>
          <a:p>
            <a:endParaRPr lang="en-AU" sz="400" dirty="0"/>
          </a:p>
          <a:p>
            <a:r>
              <a:rPr lang="en-AU" dirty="0"/>
              <a:t>It’s </a:t>
            </a:r>
            <a:r>
              <a:rPr lang="en-AU" b="1" dirty="0">
                <a:solidFill>
                  <a:srgbClr val="00B0F0"/>
                </a:solidFill>
              </a:rPr>
              <a:t>reliable</a:t>
            </a:r>
            <a:r>
              <a:rPr lang="en-AU" dirty="0"/>
              <a:t> – a system of rules works and everyone knows what their duties and obligations are and what they can and can’t do. If you allowed people to break the rules (say, because of consequences, or out of love) the whole system would be a mess and no one would know what they ought to do!</a:t>
            </a:r>
          </a:p>
          <a:p>
            <a:endParaRPr lang="en-AU" dirty="0"/>
          </a:p>
          <a:p>
            <a:r>
              <a:rPr lang="en-AU" dirty="0"/>
              <a:t>There have, however, been some </a:t>
            </a:r>
            <a:r>
              <a:rPr lang="en-AU" b="1" dirty="0"/>
              <a:t>objections</a:t>
            </a:r>
            <a:r>
              <a:rPr lang="en-AU" dirty="0"/>
              <a:t> raised against Kant’s unique approach to ethics:</a:t>
            </a:r>
          </a:p>
          <a:p>
            <a:pPr marL="45720" indent="0">
              <a:buNone/>
            </a:pPr>
            <a:endParaRPr lang="en-AU" dirty="0"/>
          </a:p>
          <a:p>
            <a:r>
              <a:rPr lang="en-AU" dirty="0"/>
              <a:t>Kant’s theory fails to recognise that there are some occasions where the consequences are so severe that many think it would be better to break a rule than to allow something awful to happen. </a:t>
            </a:r>
            <a:r>
              <a:rPr lang="en-AU" dirty="0">
                <a:solidFill>
                  <a:srgbClr val="0070C0"/>
                </a:solidFill>
              </a:rPr>
              <a:t>For example, if an escaped inmate is on a killing spree then it may well be appropriate to break the rule </a:t>
            </a:r>
            <a:r>
              <a:rPr lang="en-AU" dirty="0">
                <a:solidFill>
                  <a:schemeClr val="accent2"/>
                </a:solidFill>
              </a:rPr>
              <a:t>“do not kill.” </a:t>
            </a:r>
          </a:p>
          <a:p>
            <a:endParaRPr lang="en-AU" dirty="0">
              <a:solidFill>
                <a:srgbClr val="00B0F0"/>
              </a:solidFill>
            </a:endParaRPr>
          </a:p>
          <a:p>
            <a:r>
              <a:rPr lang="en-AU" dirty="0"/>
              <a:t>Sometimes it is likely to be very difficult to work out what the maxim (rule) you are supposed to follow in a given situation is. </a:t>
            </a:r>
            <a:r>
              <a:rPr lang="en-AU" dirty="0">
                <a:solidFill>
                  <a:srgbClr val="00B050"/>
                </a:solidFill>
              </a:rPr>
              <a:t>If a person during WWII, for instance, was hiding Jewish people in their cellar and Nazis came to the door, which maxim (rule) should they be applying? </a:t>
            </a:r>
            <a:r>
              <a:rPr lang="en-AU" dirty="0">
                <a:solidFill>
                  <a:schemeClr val="accent2"/>
                </a:solidFill>
              </a:rPr>
              <a:t>“Do not tell lies”</a:t>
            </a:r>
            <a:r>
              <a:rPr lang="en-AU" dirty="0">
                <a:solidFill>
                  <a:srgbClr val="00B050"/>
                </a:solidFill>
              </a:rPr>
              <a:t> or </a:t>
            </a:r>
            <a:r>
              <a:rPr lang="en-AU" dirty="0">
                <a:solidFill>
                  <a:schemeClr val="accent2"/>
                </a:solidFill>
              </a:rPr>
              <a:t>“Do not expose innocent people to violence.” </a:t>
            </a:r>
          </a:p>
          <a:p>
            <a:pPr marL="45720" indent="0">
              <a:buNone/>
            </a:pPr>
            <a:endParaRPr lang="en-AU" dirty="0"/>
          </a:p>
          <a:p>
            <a:endParaRPr lang="en-AU" dirty="0"/>
          </a:p>
        </p:txBody>
      </p:sp>
      <p:sp>
        <p:nvSpPr>
          <p:cNvPr id="4" name="Slide Number Placeholder 3"/>
          <p:cNvSpPr>
            <a:spLocks noGrp="1"/>
          </p:cNvSpPr>
          <p:nvPr>
            <p:ph type="sldNum" sz="quarter" idx="5"/>
          </p:nvPr>
        </p:nvSpPr>
        <p:spPr/>
        <p:txBody>
          <a:bodyPr/>
          <a:lstStyle/>
          <a:p>
            <a:fld id="{C7D9855B-0E80-4D65-95DB-D1CBDB70E631}" type="slidenum">
              <a:rPr lang="en-AU" smtClean="0"/>
              <a:t>29</a:t>
            </a:fld>
            <a:endParaRPr lang="en-AU"/>
          </a:p>
        </p:txBody>
      </p:sp>
    </p:spTree>
    <p:extLst>
      <p:ext uri="{BB962C8B-B14F-4D97-AF65-F5344CB8AC3E}">
        <p14:creationId xmlns:p14="http://schemas.microsoft.com/office/powerpoint/2010/main" val="4246307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2</a:t>
            </a:fld>
            <a:endParaRPr lang="en-AU"/>
          </a:p>
        </p:txBody>
      </p:sp>
    </p:spTree>
    <p:extLst>
      <p:ext uri="{BB962C8B-B14F-4D97-AF65-F5344CB8AC3E}">
        <p14:creationId xmlns:p14="http://schemas.microsoft.com/office/powerpoint/2010/main" val="281709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7D9855B-0E80-4D65-95DB-D1CBDB70E631}" type="slidenum">
              <a:rPr lang="en-AU" smtClean="0"/>
              <a:t>30</a:t>
            </a:fld>
            <a:endParaRPr lang="en-AU"/>
          </a:p>
        </p:txBody>
      </p:sp>
    </p:spTree>
    <p:extLst>
      <p:ext uri="{BB962C8B-B14F-4D97-AF65-F5344CB8AC3E}">
        <p14:creationId xmlns:p14="http://schemas.microsoft.com/office/powerpoint/2010/main" val="105163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3</a:t>
            </a:fld>
            <a:endParaRPr lang="en-AU"/>
          </a:p>
        </p:txBody>
      </p:sp>
    </p:spTree>
    <p:extLst>
      <p:ext uri="{BB962C8B-B14F-4D97-AF65-F5344CB8AC3E}">
        <p14:creationId xmlns:p14="http://schemas.microsoft.com/office/powerpoint/2010/main" val="135866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4</a:t>
            </a:fld>
            <a:endParaRPr lang="en-AU"/>
          </a:p>
        </p:txBody>
      </p:sp>
    </p:spTree>
    <p:extLst>
      <p:ext uri="{BB962C8B-B14F-4D97-AF65-F5344CB8AC3E}">
        <p14:creationId xmlns:p14="http://schemas.microsoft.com/office/powerpoint/2010/main" val="3274722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5</a:t>
            </a:fld>
            <a:endParaRPr lang="en-AU"/>
          </a:p>
        </p:txBody>
      </p:sp>
    </p:spTree>
    <p:extLst>
      <p:ext uri="{BB962C8B-B14F-4D97-AF65-F5344CB8AC3E}">
        <p14:creationId xmlns:p14="http://schemas.microsoft.com/office/powerpoint/2010/main" val="257563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6</a:t>
            </a:fld>
            <a:endParaRPr lang="en-AU"/>
          </a:p>
        </p:txBody>
      </p:sp>
    </p:spTree>
    <p:extLst>
      <p:ext uri="{BB962C8B-B14F-4D97-AF65-F5344CB8AC3E}">
        <p14:creationId xmlns:p14="http://schemas.microsoft.com/office/powerpoint/2010/main" val="4003349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AU" sz="1200" kern="1200" dirty="0">
                <a:solidFill>
                  <a:schemeClr val="tx1"/>
                </a:solidFill>
                <a:effectLst/>
                <a:latin typeface="+mn-lt"/>
                <a:ea typeface="+mn-ea"/>
                <a:cs typeface="+mn-cs"/>
              </a:rPr>
              <a:t>Identify the conclusion. Once this is achieved, much else falls into place.</a:t>
            </a:r>
          </a:p>
          <a:p>
            <a:pPr marL="228600" lvl="0" indent="-228600">
              <a:buFont typeface="+mj-lt"/>
              <a:buAutoNum type="arabicPeriod"/>
            </a:pPr>
            <a:r>
              <a:rPr lang="en-AU" sz="1200" kern="1200" dirty="0">
                <a:solidFill>
                  <a:schemeClr val="tx1"/>
                </a:solidFill>
                <a:effectLst/>
                <a:latin typeface="+mn-lt"/>
                <a:ea typeface="+mn-ea"/>
                <a:cs typeface="+mn-cs"/>
              </a:rPr>
              <a:t>Remove any conclusion indicators and other expressions that are not directly involved in expressing the conclusion.</a:t>
            </a:r>
          </a:p>
          <a:p>
            <a:pPr marL="228600" lvl="0" indent="-228600">
              <a:buFont typeface="+mj-lt"/>
              <a:buAutoNum type="arabicPeriod"/>
            </a:pPr>
            <a:r>
              <a:rPr lang="en-AU" sz="1200" kern="1200" dirty="0">
                <a:solidFill>
                  <a:schemeClr val="tx1"/>
                </a:solidFill>
                <a:effectLst/>
                <a:latin typeface="+mn-lt"/>
                <a:ea typeface="+mn-ea"/>
                <a:cs typeface="+mn-cs"/>
              </a:rPr>
              <a:t>Write down all of the premises, one under the other, and label them P1, P2, etc. Again, remove any premise indicators or other expressions that are not directly involved in expressing the reasons being offered in support of the conclusion. (Note, too, that there may be as few as one premise or in some cases many more.) </a:t>
            </a:r>
          </a:p>
          <a:p>
            <a:pPr marL="228600" lvl="0" indent="-228600">
              <a:buFont typeface="+mj-lt"/>
              <a:buAutoNum type="arabicPeriod"/>
            </a:pPr>
            <a:r>
              <a:rPr lang="en-AU" sz="1200" kern="1200" dirty="0">
                <a:solidFill>
                  <a:schemeClr val="tx1"/>
                </a:solidFill>
                <a:effectLst/>
                <a:latin typeface="+mn-lt"/>
                <a:ea typeface="+mn-ea"/>
                <a:cs typeface="+mn-cs"/>
              </a:rPr>
              <a:t>Insert any </a:t>
            </a:r>
            <a:r>
              <a:rPr lang="en-AU" sz="1200" i="1" kern="1200" dirty="0">
                <a:solidFill>
                  <a:schemeClr val="tx1"/>
                </a:solidFill>
                <a:effectLst/>
                <a:latin typeface="+mn-lt"/>
                <a:ea typeface="+mn-ea"/>
                <a:cs typeface="+mn-cs"/>
              </a:rPr>
              <a:t>unstated</a:t>
            </a:r>
            <a:r>
              <a:rPr lang="en-AU" sz="1200" kern="1200" dirty="0">
                <a:solidFill>
                  <a:schemeClr val="tx1"/>
                </a:solidFill>
                <a:effectLst/>
                <a:latin typeface="+mn-lt"/>
                <a:ea typeface="+mn-ea"/>
                <a:cs typeface="+mn-cs"/>
              </a:rPr>
              <a:t> premises and label them UP1, UP2, etc.  </a:t>
            </a:r>
          </a:p>
          <a:p>
            <a:pPr marL="228600" lvl="0" indent="-228600">
              <a:buFont typeface="+mj-lt"/>
              <a:buAutoNum type="arabicPeriod"/>
            </a:pPr>
            <a:r>
              <a:rPr lang="en-AU" sz="1200" kern="1200" dirty="0">
                <a:solidFill>
                  <a:schemeClr val="tx1"/>
                </a:solidFill>
                <a:effectLst/>
                <a:latin typeface="+mn-lt"/>
                <a:ea typeface="+mn-ea"/>
                <a:cs typeface="+mn-cs"/>
              </a:rPr>
              <a:t>Draw a line (i.e., the ‘inference bar’) underneath the premises and then write the conclusion (labelled “C”) underneath.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7</a:t>
            </a:fld>
            <a:endParaRPr lang="en-AU"/>
          </a:p>
        </p:txBody>
      </p:sp>
    </p:spTree>
    <p:extLst>
      <p:ext uri="{BB962C8B-B14F-4D97-AF65-F5344CB8AC3E}">
        <p14:creationId xmlns:p14="http://schemas.microsoft.com/office/powerpoint/2010/main" val="1857692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AU" sz="1200" kern="1200" dirty="0">
                <a:solidFill>
                  <a:schemeClr val="tx1"/>
                </a:solidFill>
                <a:effectLst/>
                <a:latin typeface="+mn-lt"/>
                <a:ea typeface="+mn-ea"/>
                <a:cs typeface="+mn-cs"/>
              </a:rPr>
              <a:t>Identify the conclusion. Once this is achieved, much else falls into place.</a:t>
            </a:r>
          </a:p>
          <a:p>
            <a:pPr marL="228600" lvl="0" indent="-228600">
              <a:buFont typeface="+mj-lt"/>
              <a:buAutoNum type="arabicPeriod"/>
            </a:pPr>
            <a:r>
              <a:rPr lang="en-AU" sz="1200" kern="1200" dirty="0">
                <a:solidFill>
                  <a:schemeClr val="tx1"/>
                </a:solidFill>
                <a:effectLst/>
                <a:latin typeface="+mn-lt"/>
                <a:ea typeface="+mn-ea"/>
                <a:cs typeface="+mn-cs"/>
              </a:rPr>
              <a:t>Remove any conclusion indicators and other expressions that are not directly involved in expressing the conclusion.</a:t>
            </a:r>
          </a:p>
          <a:p>
            <a:pPr marL="228600" lvl="0" indent="-228600">
              <a:buFont typeface="+mj-lt"/>
              <a:buAutoNum type="arabicPeriod"/>
            </a:pPr>
            <a:r>
              <a:rPr lang="en-AU" sz="1200" kern="1200" dirty="0">
                <a:solidFill>
                  <a:schemeClr val="tx1"/>
                </a:solidFill>
                <a:effectLst/>
                <a:latin typeface="+mn-lt"/>
                <a:ea typeface="+mn-ea"/>
                <a:cs typeface="+mn-cs"/>
              </a:rPr>
              <a:t>Write down all of the premises, one under the other, and label them P1, P2, etc. Again, remove any premise indicators or other expressions that are not directly involved in expressing the reasons being offered in support of the conclusion. (Note, too, that there may be as few as one premise or in some cases many more.) </a:t>
            </a:r>
          </a:p>
          <a:p>
            <a:pPr marL="228600" lvl="0" indent="-228600">
              <a:buFont typeface="+mj-lt"/>
              <a:buAutoNum type="arabicPeriod"/>
            </a:pPr>
            <a:r>
              <a:rPr lang="en-AU" sz="1200" kern="1200" dirty="0">
                <a:solidFill>
                  <a:schemeClr val="tx1"/>
                </a:solidFill>
                <a:effectLst/>
                <a:latin typeface="+mn-lt"/>
                <a:ea typeface="+mn-ea"/>
                <a:cs typeface="+mn-cs"/>
              </a:rPr>
              <a:t>Insert any </a:t>
            </a:r>
            <a:r>
              <a:rPr lang="en-AU" sz="1200" i="1" kern="1200" dirty="0">
                <a:solidFill>
                  <a:schemeClr val="tx1"/>
                </a:solidFill>
                <a:effectLst/>
                <a:latin typeface="+mn-lt"/>
                <a:ea typeface="+mn-ea"/>
                <a:cs typeface="+mn-cs"/>
              </a:rPr>
              <a:t>unstated</a:t>
            </a:r>
            <a:r>
              <a:rPr lang="en-AU" sz="1200" kern="1200" dirty="0">
                <a:solidFill>
                  <a:schemeClr val="tx1"/>
                </a:solidFill>
                <a:effectLst/>
                <a:latin typeface="+mn-lt"/>
                <a:ea typeface="+mn-ea"/>
                <a:cs typeface="+mn-cs"/>
              </a:rPr>
              <a:t> premises and label them UP1, UP2, etc.  </a:t>
            </a:r>
          </a:p>
          <a:p>
            <a:pPr marL="228600" lvl="0" indent="-228600">
              <a:buFont typeface="+mj-lt"/>
              <a:buAutoNum type="arabicPeriod"/>
            </a:pPr>
            <a:r>
              <a:rPr lang="en-AU" sz="1200" kern="1200" dirty="0">
                <a:solidFill>
                  <a:schemeClr val="tx1"/>
                </a:solidFill>
                <a:effectLst/>
                <a:latin typeface="+mn-lt"/>
                <a:ea typeface="+mn-ea"/>
                <a:cs typeface="+mn-cs"/>
              </a:rPr>
              <a:t>Draw a line (i.e., the ‘inference bar’) underneath the premises and then write the conclusion (labelled “C”) underneath.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8</a:t>
            </a:fld>
            <a:endParaRPr lang="en-AU"/>
          </a:p>
        </p:txBody>
      </p:sp>
    </p:spTree>
    <p:extLst>
      <p:ext uri="{BB962C8B-B14F-4D97-AF65-F5344CB8AC3E}">
        <p14:creationId xmlns:p14="http://schemas.microsoft.com/office/powerpoint/2010/main" val="157496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D9855B-0E80-4D65-95DB-D1CBDB70E631}" type="slidenum">
              <a:rPr lang="en-AU" smtClean="0"/>
              <a:t>9</a:t>
            </a:fld>
            <a:endParaRPr lang="en-AU"/>
          </a:p>
        </p:txBody>
      </p:sp>
    </p:spTree>
    <p:extLst>
      <p:ext uri="{BB962C8B-B14F-4D97-AF65-F5344CB8AC3E}">
        <p14:creationId xmlns:p14="http://schemas.microsoft.com/office/powerpoint/2010/main" val="394221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B1584B3-E31D-49EB-B771-00CD2F9539E4}" type="datetimeFigureOut">
              <a:rPr lang="en-AU" smtClean="0"/>
              <a:t>5/10/2021</a:t>
            </a:fld>
            <a:endParaRPr lang="en-A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D788E0E-D8EE-4497-A08C-F6F7F108285F}" type="slidenum">
              <a:rPr lang="en-AU" smtClean="0"/>
              <a:t>‹#›</a:t>
            </a:fld>
            <a:endParaRPr lang="en-A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A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1584B3-E31D-49EB-B771-00CD2F9539E4}" type="datetimeFigureOut">
              <a:rPr lang="en-AU" smtClean="0"/>
              <a:t>5/10/2021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788E0E-D8EE-4497-A08C-F6F7F108285F}"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1584B3-E31D-49EB-B771-00CD2F9539E4}" type="datetimeFigureOut">
              <a:rPr lang="en-AU" smtClean="0"/>
              <a:t>5/10/2021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D788E0E-D8EE-4497-A08C-F6F7F108285F}"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1584B3-E31D-49EB-B771-00CD2F9539E4}" type="datetimeFigureOut">
              <a:rPr lang="en-AU" smtClean="0"/>
              <a:t>5/10/2021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788E0E-D8EE-4497-A08C-F6F7F108285F}" type="slidenum">
              <a:rPr lang="en-AU" smtClean="0"/>
              <a:t>‹#›</a:t>
            </a:fld>
            <a:endParaRPr lang="en-AU"/>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B1584B3-E31D-49EB-B771-00CD2F9539E4}" type="datetimeFigureOut">
              <a:rPr lang="en-AU" smtClean="0"/>
              <a:t>5/10/2021</a:t>
            </a:fld>
            <a:endParaRPr lang="en-A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D788E0E-D8EE-4497-A08C-F6F7F108285F}" type="slidenum">
              <a:rPr lang="en-AU" smtClean="0"/>
              <a:t>‹#›</a:t>
            </a:fld>
            <a:endParaRPr lang="en-A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A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1584B3-E31D-49EB-B771-00CD2F9539E4}" type="datetimeFigureOut">
              <a:rPr lang="en-AU" smtClean="0"/>
              <a:t>5/10/2021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788E0E-D8EE-4497-A08C-F6F7F108285F}" type="slidenum">
              <a:rPr lang="en-AU" smtClean="0"/>
              <a:t>‹#›</a:t>
            </a:fld>
            <a:endParaRPr lang="en-AU"/>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1584B3-E31D-49EB-B771-00CD2F9539E4}" type="datetimeFigureOut">
              <a:rPr lang="en-AU" smtClean="0"/>
              <a:t>5/10/2021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D788E0E-D8EE-4497-A08C-F6F7F108285F}" type="slidenum">
              <a:rPr lang="en-AU" smtClean="0"/>
              <a:t>‹#›</a:t>
            </a:fld>
            <a:endParaRPr lang="en-AU"/>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1584B3-E31D-49EB-B771-00CD2F9539E4}" type="datetimeFigureOut">
              <a:rPr lang="en-AU" smtClean="0"/>
              <a:t>5/10/2021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D788E0E-D8EE-4497-A08C-F6F7F108285F}" type="slidenum">
              <a:rPr lang="en-AU" smtClean="0"/>
              <a:t>‹#›</a:t>
            </a:fld>
            <a:endParaRPr lang="en-AU"/>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B1584B3-E31D-49EB-B771-00CD2F9539E4}" type="datetimeFigureOut">
              <a:rPr lang="en-AU" smtClean="0"/>
              <a:t>5/10/2021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D788E0E-D8EE-4497-A08C-F6F7F108285F}"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1584B3-E31D-49EB-B771-00CD2F9539E4}" type="datetimeFigureOut">
              <a:rPr lang="en-AU" smtClean="0"/>
              <a:t>5/10/2021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D788E0E-D8EE-4497-A08C-F6F7F108285F}" type="slidenum">
              <a:rPr lang="en-AU" smtClean="0"/>
              <a:t>‹#›</a:t>
            </a:fld>
            <a:endParaRPr lang="en-A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1584B3-E31D-49EB-B771-00CD2F9539E4}" type="datetimeFigureOut">
              <a:rPr lang="en-AU" smtClean="0"/>
              <a:t>5/10/2021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788E0E-D8EE-4497-A08C-F6F7F108285F}" type="slidenum">
              <a:rPr lang="en-AU" smtClean="0"/>
              <a:t>‹#›</a:t>
            </a:fld>
            <a:endParaRPr lang="en-A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B1584B3-E31D-49EB-B771-00CD2F9539E4}" type="datetimeFigureOut">
              <a:rPr lang="en-AU" smtClean="0"/>
              <a:t>5/10/2021</a:t>
            </a:fld>
            <a:endParaRPr lang="en-A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A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D788E0E-D8EE-4497-A08C-F6F7F108285F}"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57263" y="2492896"/>
            <a:ext cx="1981200" cy="2376264"/>
          </a:xfrm>
        </p:spPr>
        <p:txBody>
          <a:bodyPr>
            <a:normAutofit/>
          </a:bodyPr>
          <a:lstStyle/>
          <a:p>
            <a:pPr algn="ctr"/>
            <a:r>
              <a:rPr lang="en-AU" sz="2400" dirty="0">
                <a:solidFill>
                  <a:schemeClr val="tx1"/>
                </a:solidFill>
              </a:rPr>
              <a:t>What is Morality?</a:t>
            </a:r>
          </a:p>
          <a:p>
            <a:pPr algn="ctr"/>
            <a:endParaRPr lang="en-AU" sz="1200" dirty="0">
              <a:solidFill>
                <a:schemeClr val="tx1"/>
              </a:solidFill>
            </a:endParaRPr>
          </a:p>
          <a:p>
            <a:pPr algn="ctr"/>
            <a:r>
              <a:rPr lang="en-AU" sz="2400" dirty="0">
                <a:solidFill>
                  <a:schemeClr val="tx1"/>
                </a:solidFill>
              </a:rPr>
              <a:t>Approaches to Ethics</a:t>
            </a:r>
            <a:endParaRPr lang="en-AU" sz="2000" dirty="0">
              <a:solidFill>
                <a:schemeClr val="tx1"/>
              </a:solidFill>
            </a:endParaRPr>
          </a:p>
          <a:p>
            <a:pPr algn="ctr"/>
            <a:endParaRPr lang="en-AU" b="1" dirty="0"/>
          </a:p>
        </p:txBody>
      </p:sp>
      <p:sp>
        <p:nvSpPr>
          <p:cNvPr id="2" name="Title 1"/>
          <p:cNvSpPr>
            <a:spLocks noGrp="1"/>
          </p:cNvSpPr>
          <p:nvPr>
            <p:ph type="title"/>
          </p:nvPr>
        </p:nvSpPr>
        <p:spPr>
          <a:xfrm>
            <a:off x="395536" y="188640"/>
            <a:ext cx="6324600" cy="3693120"/>
          </a:xfrm>
        </p:spPr>
        <p:txBody>
          <a:bodyPr/>
          <a:lstStyle/>
          <a:p>
            <a:pPr algn="ctr"/>
            <a:r>
              <a:rPr lang="en-AU" sz="6600" dirty="0">
                <a:solidFill>
                  <a:schemeClr val="accent4"/>
                </a:solidFill>
              </a:rPr>
              <a:t>Year 10 </a:t>
            </a:r>
            <a:br>
              <a:rPr lang="en-AU" sz="6600" dirty="0">
                <a:solidFill>
                  <a:srgbClr val="00B050"/>
                </a:solidFill>
              </a:rPr>
            </a:br>
            <a:r>
              <a:rPr lang="en-AU" sz="4000" dirty="0">
                <a:solidFill>
                  <a:schemeClr val="bg2"/>
                </a:solidFill>
              </a:rPr>
              <a:t>Technology, Philosophy &amp; the Future</a:t>
            </a:r>
          </a:p>
        </p:txBody>
      </p:sp>
      <p:pic>
        <p:nvPicPr>
          <p:cNvPr id="8" name="Picture 7" descr="Image result for ethics">
            <a:extLst>
              <a:ext uri="{FF2B5EF4-FFF2-40B4-BE49-F238E27FC236}">
                <a16:creationId xmlns:a16="http://schemas.microsoft.com/office/drawing/2014/main" id="{F9B4BB5C-3F3D-4B48-9C76-B5761453796E}"/>
              </a:ext>
            </a:extLst>
          </p:cNvPr>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71000"/>
                    </a14:imgEffect>
                  </a14:imgLayer>
                </a14:imgProps>
              </a:ext>
              <a:ext uri="{28A0092B-C50C-407E-A947-70E740481C1C}">
                <a14:useLocalDpi xmlns:a14="http://schemas.microsoft.com/office/drawing/2010/main" val="0"/>
              </a:ext>
            </a:extLst>
          </a:blip>
          <a:srcRect/>
          <a:stretch>
            <a:fillRect/>
          </a:stretch>
        </p:blipFill>
        <p:spPr bwMode="auto">
          <a:xfrm>
            <a:off x="1196137" y="3717032"/>
            <a:ext cx="4723398" cy="2700397"/>
          </a:xfrm>
          <a:prstGeom prst="rect">
            <a:avLst/>
          </a:prstGeom>
          <a:noFill/>
          <a:ln>
            <a:noFill/>
          </a:ln>
        </p:spPr>
      </p:pic>
    </p:spTree>
    <p:extLst>
      <p:ext uri="{BB962C8B-B14F-4D97-AF65-F5344CB8AC3E}">
        <p14:creationId xmlns:p14="http://schemas.microsoft.com/office/powerpoint/2010/main" val="325545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016" y="1628799"/>
            <a:ext cx="4320479" cy="5073465"/>
          </a:xfrm>
        </p:spPr>
        <p:txBody>
          <a:bodyPr>
            <a:normAutofit fontScale="70000" lnSpcReduction="20000"/>
          </a:bodyPr>
          <a:lstStyle/>
          <a:p>
            <a:pPr marL="45720" indent="0">
              <a:buNone/>
            </a:pPr>
            <a:r>
              <a:rPr lang="en-AU" dirty="0">
                <a:solidFill>
                  <a:schemeClr val="accent1"/>
                </a:solidFill>
              </a:rPr>
              <a:t>Task Two: </a:t>
            </a:r>
          </a:p>
          <a:p>
            <a:pPr marL="45720" indent="0">
              <a:buNone/>
            </a:pPr>
            <a:r>
              <a:rPr lang="en-AU" dirty="0">
                <a:solidFill>
                  <a:schemeClr val="accent4"/>
                </a:solidFill>
              </a:rPr>
              <a:t>Evaluate</a:t>
            </a:r>
            <a:r>
              <a:rPr lang="en-AU" dirty="0"/>
              <a:t> the argument: </a:t>
            </a:r>
            <a:r>
              <a:rPr lang="en-AU" dirty="0">
                <a:solidFill>
                  <a:schemeClr val="accent4"/>
                </a:solidFill>
              </a:rPr>
              <a:t>(1) </a:t>
            </a:r>
            <a:r>
              <a:rPr lang="en-AU" dirty="0"/>
              <a:t>If the premises were true, would the conclusion follow?</a:t>
            </a:r>
            <a:r>
              <a:rPr lang="en-AU" dirty="0">
                <a:solidFill>
                  <a:schemeClr val="accent4"/>
                </a:solidFill>
              </a:rPr>
              <a:t> (2) </a:t>
            </a:r>
            <a:r>
              <a:rPr lang="en-AU" dirty="0"/>
              <a:t>Are the premises, in fact, true? What questions might you need to ask? </a:t>
            </a:r>
          </a:p>
          <a:p>
            <a:pPr marL="45720" indent="0">
              <a:buNone/>
            </a:pPr>
            <a:endParaRPr lang="en-AU" dirty="0"/>
          </a:p>
          <a:p>
            <a:pPr marL="45720" indent="0" algn="ctr">
              <a:buNone/>
            </a:pPr>
            <a:r>
              <a:rPr lang="en-AU" dirty="0">
                <a:solidFill>
                  <a:schemeClr val="accent1"/>
                </a:solidFill>
              </a:rPr>
              <a:t>Evaluation:</a:t>
            </a:r>
          </a:p>
          <a:p>
            <a:r>
              <a:rPr lang="en-AU" dirty="0"/>
              <a:t>If true, the conclusion would follow (‘good form’)</a:t>
            </a:r>
          </a:p>
          <a:p>
            <a:r>
              <a:rPr lang="en-AU" dirty="0">
                <a:solidFill>
                  <a:schemeClr val="accent4"/>
                </a:solidFill>
              </a:rPr>
              <a:t>UP1 </a:t>
            </a:r>
            <a:r>
              <a:rPr lang="en-AU" dirty="0"/>
              <a:t>Is Baby Theresa a “person”? </a:t>
            </a:r>
          </a:p>
          <a:p>
            <a:r>
              <a:rPr lang="en-AU" dirty="0">
                <a:solidFill>
                  <a:schemeClr val="accent4"/>
                </a:solidFill>
              </a:rPr>
              <a:t>P1</a:t>
            </a:r>
            <a:r>
              <a:rPr lang="en-AU" dirty="0"/>
              <a:t> How you assess this premise in relation to Baby Theresa will depend, in part, on your answer to the previous question… However, the idea that we should not “use” people is appealing. It is also, however, a little vague. What, exactly, does it mean? “Using people” typically involves violating their autonomy – i.e., their ability to decide for themselves how to live their own lives, according to their desires and values. Would Baby Theresa’s autonomy be violated? Does Baby Theresa even have the capacity for autonomy?  </a:t>
            </a:r>
          </a:p>
          <a:p>
            <a:r>
              <a:rPr lang="en-AU" dirty="0">
                <a:solidFill>
                  <a:schemeClr val="accent4"/>
                </a:solidFill>
              </a:rPr>
              <a:t>P2</a:t>
            </a:r>
            <a:r>
              <a:rPr lang="en-AU" dirty="0"/>
              <a:t> is true. </a:t>
            </a:r>
          </a:p>
        </p:txBody>
      </p:sp>
      <p:sp>
        <p:nvSpPr>
          <p:cNvPr id="3" name="Title 2"/>
          <p:cNvSpPr>
            <a:spLocks noGrp="1"/>
          </p:cNvSpPr>
          <p:nvPr>
            <p:ph type="title"/>
          </p:nvPr>
        </p:nvSpPr>
        <p:spPr>
          <a:xfrm>
            <a:off x="251520" y="476672"/>
            <a:ext cx="8640960" cy="933569"/>
          </a:xfrm>
        </p:spPr>
        <p:txBody>
          <a:bodyPr/>
          <a:lstStyle/>
          <a:p>
            <a:r>
              <a:rPr lang="en-AU" dirty="0">
                <a:solidFill>
                  <a:schemeClr val="accent1"/>
                </a:solidFill>
              </a:rPr>
              <a:t>Case one: </a:t>
            </a:r>
            <a:r>
              <a:rPr lang="en-AU" i="1" dirty="0">
                <a:solidFill>
                  <a:schemeClr val="accent5"/>
                </a:solidFill>
              </a:rPr>
              <a:t>baby Theresa</a:t>
            </a:r>
            <a:br>
              <a:rPr lang="en-AU" sz="2800" i="1" dirty="0">
                <a:solidFill>
                  <a:schemeClr val="accent5"/>
                </a:solidFill>
              </a:rPr>
            </a:br>
            <a:r>
              <a:rPr lang="en-AU" sz="2000" dirty="0">
                <a:solidFill>
                  <a:schemeClr val="accent4"/>
                </a:solidFill>
              </a:rPr>
              <a:t>Argument two: we should not use people as means</a:t>
            </a:r>
            <a:br>
              <a:rPr lang="en-AU" dirty="0">
                <a:solidFill>
                  <a:schemeClr val="accent4"/>
                </a:solidFill>
              </a:rPr>
            </a:br>
            <a:r>
              <a:rPr lang="en-AU" sz="3600" i="1" dirty="0">
                <a:solidFill>
                  <a:schemeClr val="accent5"/>
                </a:solidFill>
              </a:rPr>
              <a:t> </a:t>
            </a:r>
          </a:p>
        </p:txBody>
      </p:sp>
      <p:sp>
        <p:nvSpPr>
          <p:cNvPr id="5" name="Content Placeholder 1">
            <a:extLst>
              <a:ext uri="{FF2B5EF4-FFF2-40B4-BE49-F238E27FC236}">
                <a16:creationId xmlns:a16="http://schemas.microsoft.com/office/drawing/2014/main" id="{A03CCC38-3992-4B5A-B704-2F85CB3B9634}"/>
              </a:ext>
            </a:extLst>
          </p:cNvPr>
          <p:cNvSpPr txBox="1">
            <a:spLocks/>
          </p:cNvSpPr>
          <p:nvPr/>
        </p:nvSpPr>
        <p:spPr>
          <a:xfrm>
            <a:off x="179512" y="1628799"/>
            <a:ext cx="4536504" cy="5073465"/>
          </a:xfrm>
          <a:prstGeom prst="rect">
            <a:avLst/>
          </a:prstGeom>
        </p:spPr>
        <p:txBody>
          <a:bodyPr vert="horz" lIns="91440" tIns="45720" rIns="91440" bIns="45720" rtlCol="0">
            <a:normAutofit fontScale="77500" lnSpcReduction="2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AU" dirty="0"/>
              <a:t>The ethicists who opposed the transplants offered two arguments, the first of which, was based on the idea that </a:t>
            </a:r>
            <a:r>
              <a:rPr lang="en-AU" i="1" dirty="0">
                <a:solidFill>
                  <a:schemeClr val="accent4"/>
                </a:solidFill>
              </a:rPr>
              <a:t>it is wrong to use people as means</a:t>
            </a:r>
            <a:r>
              <a:rPr lang="en-AU" dirty="0"/>
              <a:t> </a:t>
            </a:r>
            <a:r>
              <a:rPr lang="en-AU" i="1" dirty="0">
                <a:solidFill>
                  <a:schemeClr val="accent4"/>
                </a:solidFill>
              </a:rPr>
              <a:t>other people’s ends</a:t>
            </a:r>
            <a:r>
              <a:rPr lang="en-AU" dirty="0">
                <a:solidFill>
                  <a:schemeClr val="accent4"/>
                </a:solidFill>
              </a:rPr>
              <a:t>.</a:t>
            </a:r>
            <a:r>
              <a:rPr lang="en-AU" dirty="0"/>
              <a:t> </a:t>
            </a:r>
            <a:r>
              <a:rPr lang="en-AU" i="1" dirty="0">
                <a:solidFill>
                  <a:schemeClr val="accent4"/>
                </a:solidFill>
              </a:rPr>
              <a:t>Taking Theresa’s organs would be using her to benefit the other children; therefore, it would be wrong to take Theresa’s organs. </a:t>
            </a:r>
          </a:p>
          <a:p>
            <a:pPr marL="45720" indent="0">
              <a:buFont typeface="Wingdings 2" pitchFamily="18" charset="2"/>
              <a:buNone/>
            </a:pPr>
            <a:endParaRPr lang="en-AU" sz="1000" dirty="0">
              <a:solidFill>
                <a:schemeClr val="accent1"/>
              </a:solidFill>
            </a:endParaRPr>
          </a:p>
          <a:p>
            <a:pPr marL="45720" indent="0">
              <a:buFont typeface="Wingdings 2" pitchFamily="18" charset="2"/>
              <a:buNone/>
            </a:pPr>
            <a:r>
              <a:rPr lang="en-AU" dirty="0">
                <a:solidFill>
                  <a:schemeClr val="accent1"/>
                </a:solidFill>
              </a:rPr>
              <a:t>Task One: </a:t>
            </a:r>
          </a:p>
          <a:p>
            <a:pPr marL="502920" indent="-457200">
              <a:buFont typeface="+mj-lt"/>
              <a:buAutoNum type="arabicPeriod"/>
            </a:pPr>
            <a:r>
              <a:rPr lang="en-AU" dirty="0"/>
              <a:t>See if you can put the argument into </a:t>
            </a:r>
            <a:r>
              <a:rPr lang="en-AU" dirty="0">
                <a:solidFill>
                  <a:schemeClr val="accent3"/>
                </a:solidFill>
              </a:rPr>
              <a:t>standard form</a:t>
            </a:r>
            <a:r>
              <a:rPr lang="en-AU" dirty="0"/>
              <a:t> (two premises and a conclusion).</a:t>
            </a:r>
          </a:p>
          <a:p>
            <a:pPr marL="502920" indent="-457200">
              <a:buFont typeface="+mj-lt"/>
              <a:buAutoNum type="arabicPeriod"/>
            </a:pPr>
            <a:endParaRPr lang="en-AU" dirty="0"/>
          </a:p>
          <a:p>
            <a:pPr marL="45720" indent="0" algn="ctr">
              <a:buNone/>
            </a:pPr>
            <a:r>
              <a:rPr lang="en-AU" dirty="0">
                <a:solidFill>
                  <a:schemeClr val="accent1"/>
                </a:solidFill>
              </a:rPr>
              <a:t>Standard Form:</a:t>
            </a:r>
          </a:p>
          <a:p>
            <a:pPr marL="45720" indent="0">
              <a:buNone/>
            </a:pPr>
            <a:r>
              <a:rPr lang="en-AU" dirty="0">
                <a:solidFill>
                  <a:schemeClr val="accent4"/>
                </a:solidFill>
              </a:rPr>
              <a:t>UP1: </a:t>
            </a:r>
            <a:r>
              <a:rPr lang="en-AU" dirty="0"/>
              <a:t>Baby Theresa is a person </a:t>
            </a:r>
            <a:endParaRPr lang="en-AU" dirty="0">
              <a:solidFill>
                <a:schemeClr val="accent4"/>
              </a:solidFill>
            </a:endParaRPr>
          </a:p>
          <a:p>
            <a:pPr marL="45720" indent="0">
              <a:buNone/>
            </a:pPr>
            <a:r>
              <a:rPr lang="en-AU" dirty="0">
                <a:solidFill>
                  <a:schemeClr val="accent4"/>
                </a:solidFill>
              </a:rPr>
              <a:t>P1. </a:t>
            </a:r>
            <a:r>
              <a:rPr lang="en-AU" dirty="0"/>
              <a:t>It is wrong to use people as means to other people’s ends.</a:t>
            </a:r>
          </a:p>
          <a:p>
            <a:pPr marL="45720" indent="0">
              <a:buNone/>
            </a:pPr>
            <a:r>
              <a:rPr lang="en-AU" dirty="0">
                <a:solidFill>
                  <a:schemeClr val="accent4"/>
                </a:solidFill>
              </a:rPr>
              <a:t>P2. </a:t>
            </a:r>
            <a:r>
              <a:rPr lang="en-AU" dirty="0"/>
              <a:t>Taking Theresa’s organs would be using her to benefit other children.</a:t>
            </a:r>
          </a:p>
          <a:p>
            <a:pPr marL="45720" indent="0">
              <a:buNone/>
            </a:pPr>
            <a:r>
              <a:rPr lang="en-AU" b="1" dirty="0">
                <a:solidFill>
                  <a:schemeClr val="accent2"/>
                </a:solidFill>
              </a:rPr>
              <a:t>____________________________</a:t>
            </a:r>
          </a:p>
          <a:p>
            <a:pPr marL="45720" indent="0">
              <a:buNone/>
            </a:pPr>
            <a:r>
              <a:rPr lang="en-AU" dirty="0">
                <a:solidFill>
                  <a:schemeClr val="accent4"/>
                </a:solidFill>
              </a:rPr>
              <a:t>C: </a:t>
            </a:r>
            <a:r>
              <a:rPr lang="en-AU" dirty="0"/>
              <a:t>Therefore, it would be wrong to take Theresa’s organs. </a:t>
            </a:r>
          </a:p>
          <a:p>
            <a:pPr marL="45720" indent="0">
              <a:buNone/>
            </a:pPr>
            <a:endParaRPr lang="en-AU" dirty="0"/>
          </a:p>
        </p:txBody>
      </p:sp>
    </p:spTree>
    <p:extLst>
      <p:ext uri="{BB962C8B-B14F-4D97-AF65-F5344CB8AC3E}">
        <p14:creationId xmlns:p14="http://schemas.microsoft.com/office/powerpoint/2010/main" val="341077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1760" y="1628799"/>
            <a:ext cx="6624735" cy="5073465"/>
          </a:xfrm>
        </p:spPr>
        <p:txBody>
          <a:bodyPr>
            <a:normAutofit fontScale="85000" lnSpcReduction="10000"/>
          </a:bodyPr>
          <a:lstStyle/>
          <a:p>
            <a:pPr marL="45720" indent="0" algn="ctr">
              <a:buNone/>
            </a:pPr>
            <a:r>
              <a:rPr lang="en-AU" dirty="0">
                <a:solidFill>
                  <a:schemeClr val="accent1"/>
                </a:solidFill>
              </a:rPr>
              <a:t>Is Baby Theresa a “person”?</a:t>
            </a:r>
            <a:endParaRPr lang="en-AU" dirty="0">
              <a:solidFill>
                <a:schemeClr val="accent4"/>
              </a:solidFill>
            </a:endParaRPr>
          </a:p>
          <a:p>
            <a:pPr marL="45720" indent="0">
              <a:buNone/>
            </a:pPr>
            <a:r>
              <a:rPr lang="en-AU" dirty="0"/>
              <a:t>The ‘We Should Not Use People as Means’ argument against transplanting Baby Theresa’s organs assumes that Baby Theresa is a ‘person.’ At first, the assumption may seem obvious and innocuous, but it is, in fact, highly contentious. Consider the following argument:</a:t>
            </a:r>
          </a:p>
          <a:p>
            <a:pPr marL="45720" indent="0" algn="ctr">
              <a:buNone/>
            </a:pPr>
            <a:r>
              <a:rPr lang="en-AU" dirty="0">
                <a:solidFill>
                  <a:schemeClr val="accent1"/>
                </a:solidFill>
              </a:rPr>
              <a:t>The ‘Not a Person’ Argument:</a:t>
            </a:r>
            <a:endParaRPr lang="en-AU" dirty="0">
              <a:solidFill>
                <a:schemeClr val="accent4"/>
              </a:solidFill>
            </a:endParaRPr>
          </a:p>
          <a:p>
            <a:pPr marL="45720" indent="0">
              <a:buNone/>
            </a:pPr>
            <a:r>
              <a:rPr lang="en-AU" dirty="0">
                <a:solidFill>
                  <a:schemeClr val="accent4"/>
                </a:solidFill>
              </a:rPr>
              <a:t>P1. </a:t>
            </a:r>
            <a:r>
              <a:rPr lang="en-AU" dirty="0"/>
              <a:t>All persons have minds (and, if something does not have a mind, then it is not a person)</a:t>
            </a:r>
            <a:endParaRPr lang="en-AU" dirty="0">
              <a:solidFill>
                <a:schemeClr val="accent4"/>
              </a:solidFill>
            </a:endParaRPr>
          </a:p>
          <a:p>
            <a:pPr marL="45720" indent="0">
              <a:buNone/>
            </a:pPr>
            <a:r>
              <a:rPr lang="en-AU" dirty="0">
                <a:solidFill>
                  <a:schemeClr val="accent4"/>
                </a:solidFill>
              </a:rPr>
              <a:t>P2. </a:t>
            </a:r>
            <a:r>
              <a:rPr lang="en-AU" dirty="0"/>
              <a:t>All things with minds are capable of conscious mental activity (e.g., thoughts, feelings, etc.)</a:t>
            </a:r>
          </a:p>
          <a:p>
            <a:pPr marL="45720" indent="0">
              <a:buNone/>
            </a:pPr>
            <a:r>
              <a:rPr lang="en-AU" dirty="0">
                <a:solidFill>
                  <a:schemeClr val="accent4"/>
                </a:solidFill>
              </a:rPr>
              <a:t>P3. </a:t>
            </a:r>
            <a:r>
              <a:rPr lang="en-AU" dirty="0"/>
              <a:t>Baby Theresa is not capable of having conscious mental activity </a:t>
            </a:r>
          </a:p>
          <a:p>
            <a:pPr marL="45720" indent="0">
              <a:buNone/>
            </a:pPr>
            <a:r>
              <a:rPr lang="en-AU" dirty="0">
                <a:solidFill>
                  <a:schemeClr val="accent4"/>
                </a:solidFill>
              </a:rPr>
              <a:t>P4. </a:t>
            </a:r>
            <a:r>
              <a:rPr lang="en-AU" dirty="0"/>
              <a:t>Therefore, Baby Theresa does not have a mind (from P2 and P3) </a:t>
            </a:r>
          </a:p>
          <a:p>
            <a:pPr marL="45720" indent="0">
              <a:buNone/>
            </a:pPr>
            <a:r>
              <a:rPr lang="en-AU" b="1" dirty="0">
                <a:solidFill>
                  <a:schemeClr val="accent2"/>
                </a:solidFill>
              </a:rPr>
              <a:t>__________________________________________________</a:t>
            </a:r>
          </a:p>
          <a:p>
            <a:pPr marL="45720" indent="0">
              <a:buNone/>
            </a:pPr>
            <a:r>
              <a:rPr lang="en-AU" dirty="0">
                <a:solidFill>
                  <a:schemeClr val="accent4"/>
                </a:solidFill>
              </a:rPr>
              <a:t>C: </a:t>
            </a:r>
            <a:r>
              <a:rPr lang="en-AU" dirty="0"/>
              <a:t>Therefore, Baby Theresa is not a person (from P1 and P4)</a:t>
            </a:r>
          </a:p>
          <a:p>
            <a:pPr marL="45720" indent="0">
              <a:buNone/>
            </a:pPr>
            <a:endParaRPr lang="en-AU" dirty="0"/>
          </a:p>
        </p:txBody>
      </p:sp>
      <p:sp>
        <p:nvSpPr>
          <p:cNvPr id="3" name="Title 2"/>
          <p:cNvSpPr>
            <a:spLocks noGrp="1"/>
          </p:cNvSpPr>
          <p:nvPr>
            <p:ph type="title"/>
          </p:nvPr>
        </p:nvSpPr>
        <p:spPr>
          <a:xfrm>
            <a:off x="251520" y="476672"/>
            <a:ext cx="8640960" cy="1152127"/>
          </a:xfrm>
        </p:spPr>
        <p:txBody>
          <a:bodyPr/>
          <a:lstStyle/>
          <a:p>
            <a:r>
              <a:rPr lang="en-AU" dirty="0">
                <a:solidFill>
                  <a:schemeClr val="accent1"/>
                </a:solidFill>
              </a:rPr>
              <a:t>Case one: </a:t>
            </a:r>
            <a:r>
              <a:rPr lang="en-AU" i="1" dirty="0">
                <a:solidFill>
                  <a:schemeClr val="accent5"/>
                </a:solidFill>
              </a:rPr>
              <a:t>baby Theresa</a:t>
            </a:r>
            <a:br>
              <a:rPr lang="en-AU" sz="2800" i="1" dirty="0">
                <a:solidFill>
                  <a:schemeClr val="accent5"/>
                </a:solidFill>
              </a:rPr>
            </a:br>
            <a:r>
              <a:rPr lang="en-AU" sz="1600" dirty="0">
                <a:solidFill>
                  <a:schemeClr val="accent4"/>
                </a:solidFill>
              </a:rPr>
              <a:t>Evaluating argument two: we should not use people as means</a:t>
            </a:r>
            <a:br>
              <a:rPr lang="en-AU" sz="2400" dirty="0">
                <a:solidFill>
                  <a:schemeClr val="accent4"/>
                </a:solidFill>
              </a:rPr>
            </a:br>
            <a:r>
              <a:rPr lang="en-AU" sz="3600" i="1" dirty="0">
                <a:solidFill>
                  <a:schemeClr val="accent5"/>
                </a:solidFill>
              </a:rPr>
              <a:t> </a:t>
            </a:r>
          </a:p>
        </p:txBody>
      </p:sp>
      <p:sp>
        <p:nvSpPr>
          <p:cNvPr id="5" name="Content Placeholder 1">
            <a:extLst>
              <a:ext uri="{FF2B5EF4-FFF2-40B4-BE49-F238E27FC236}">
                <a16:creationId xmlns:a16="http://schemas.microsoft.com/office/drawing/2014/main" id="{A03CCC38-3992-4B5A-B704-2F85CB3B9634}"/>
              </a:ext>
            </a:extLst>
          </p:cNvPr>
          <p:cNvSpPr txBox="1">
            <a:spLocks/>
          </p:cNvSpPr>
          <p:nvPr/>
        </p:nvSpPr>
        <p:spPr>
          <a:xfrm>
            <a:off x="179512" y="1628799"/>
            <a:ext cx="2232248" cy="5073465"/>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None/>
            </a:pPr>
            <a:r>
              <a:rPr lang="en-AU" sz="1700" dirty="0">
                <a:solidFill>
                  <a:schemeClr val="accent1"/>
                </a:solidFill>
              </a:rPr>
              <a:t>We Should Not Use People As Means in</a:t>
            </a:r>
          </a:p>
          <a:p>
            <a:pPr marL="45720" indent="0" algn="ctr">
              <a:buNone/>
            </a:pPr>
            <a:r>
              <a:rPr lang="en-AU" sz="1700" dirty="0">
                <a:solidFill>
                  <a:schemeClr val="accent1"/>
                </a:solidFill>
              </a:rPr>
              <a:t>Standard Form:</a:t>
            </a:r>
          </a:p>
          <a:p>
            <a:pPr marL="45720" indent="0">
              <a:buNone/>
            </a:pPr>
            <a:r>
              <a:rPr lang="en-AU" sz="1700" dirty="0">
                <a:solidFill>
                  <a:schemeClr val="accent4"/>
                </a:solidFill>
              </a:rPr>
              <a:t>UP1: </a:t>
            </a:r>
            <a:r>
              <a:rPr lang="en-AU" sz="1700" dirty="0"/>
              <a:t>Baby Theresa is a person </a:t>
            </a:r>
            <a:endParaRPr lang="en-AU" sz="1700" dirty="0">
              <a:solidFill>
                <a:schemeClr val="accent4"/>
              </a:solidFill>
            </a:endParaRPr>
          </a:p>
          <a:p>
            <a:pPr marL="45720" indent="0">
              <a:buNone/>
            </a:pPr>
            <a:r>
              <a:rPr lang="en-AU" sz="1700" dirty="0">
                <a:solidFill>
                  <a:schemeClr val="accent4"/>
                </a:solidFill>
              </a:rPr>
              <a:t>P1. </a:t>
            </a:r>
            <a:r>
              <a:rPr lang="en-AU" sz="1700" dirty="0"/>
              <a:t>It is wrong to use people as means to other people’s ends.</a:t>
            </a:r>
          </a:p>
          <a:p>
            <a:pPr marL="45720" indent="0">
              <a:buNone/>
            </a:pPr>
            <a:r>
              <a:rPr lang="en-AU" sz="1700" dirty="0">
                <a:solidFill>
                  <a:schemeClr val="accent4"/>
                </a:solidFill>
              </a:rPr>
              <a:t>P2. </a:t>
            </a:r>
            <a:r>
              <a:rPr lang="en-AU" sz="1700" dirty="0"/>
              <a:t>Taking Theresa’s organs would be using her to benefit other children.</a:t>
            </a:r>
          </a:p>
          <a:p>
            <a:pPr marL="45720" indent="0">
              <a:buNone/>
            </a:pPr>
            <a:r>
              <a:rPr lang="en-AU" sz="1700" b="1" dirty="0">
                <a:solidFill>
                  <a:schemeClr val="accent2"/>
                </a:solidFill>
              </a:rPr>
              <a:t>_______________</a:t>
            </a:r>
          </a:p>
          <a:p>
            <a:pPr marL="45720" indent="0">
              <a:buNone/>
            </a:pPr>
            <a:r>
              <a:rPr lang="en-AU" sz="1700" dirty="0">
                <a:solidFill>
                  <a:schemeClr val="accent4"/>
                </a:solidFill>
              </a:rPr>
              <a:t>C: </a:t>
            </a:r>
            <a:r>
              <a:rPr lang="en-AU" sz="1700" dirty="0"/>
              <a:t>Therefore, it would be wrong to take Theresa’s organs. </a:t>
            </a:r>
          </a:p>
          <a:p>
            <a:pPr marL="45720" indent="0">
              <a:buNone/>
            </a:pPr>
            <a:endParaRPr lang="en-AU" dirty="0"/>
          </a:p>
        </p:txBody>
      </p:sp>
      <p:sp>
        <p:nvSpPr>
          <p:cNvPr id="6" name="Rectangle: Rounded Corners 5">
            <a:extLst>
              <a:ext uri="{FF2B5EF4-FFF2-40B4-BE49-F238E27FC236}">
                <a16:creationId xmlns:a16="http://schemas.microsoft.com/office/drawing/2014/main" id="{5D071212-05EA-4010-AA67-F2650CF83725}"/>
              </a:ext>
            </a:extLst>
          </p:cNvPr>
          <p:cNvSpPr/>
          <p:nvPr/>
        </p:nvSpPr>
        <p:spPr>
          <a:xfrm>
            <a:off x="1043608" y="155736"/>
            <a:ext cx="7632848" cy="135643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What do you think? </a:t>
            </a:r>
          </a:p>
          <a:p>
            <a:pPr algn="ctr"/>
            <a:r>
              <a:rPr lang="en-AU" sz="2400" dirty="0"/>
              <a:t>Does a ‘person’ have to have a </a:t>
            </a:r>
            <a:r>
              <a:rPr lang="en-AU" sz="2400" i="1" dirty="0">
                <a:solidFill>
                  <a:schemeClr val="accent4"/>
                </a:solidFill>
              </a:rPr>
              <a:t>mind</a:t>
            </a:r>
            <a:r>
              <a:rPr lang="en-AU" sz="2400" dirty="0"/>
              <a:t>? </a:t>
            </a:r>
            <a:endParaRPr lang="en-AU" dirty="0"/>
          </a:p>
        </p:txBody>
      </p:sp>
    </p:spTree>
    <p:extLst>
      <p:ext uri="{BB962C8B-B14F-4D97-AF65-F5344CB8AC3E}">
        <p14:creationId xmlns:p14="http://schemas.microsoft.com/office/powerpoint/2010/main" val="341527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016" y="3700505"/>
            <a:ext cx="4320479" cy="2891195"/>
          </a:xfrm>
        </p:spPr>
        <p:txBody>
          <a:bodyPr>
            <a:normAutofit fontScale="92500" lnSpcReduction="20000"/>
          </a:bodyPr>
          <a:lstStyle/>
          <a:p>
            <a:pPr marL="45720" indent="0">
              <a:buNone/>
            </a:pPr>
            <a:r>
              <a:rPr lang="en-AU" dirty="0"/>
              <a:t>According to James Rachels, the argument that we should not use people as means is not all that helpful. He argues that </a:t>
            </a:r>
            <a:r>
              <a:rPr lang="en-AU" i="1" dirty="0">
                <a:solidFill>
                  <a:schemeClr val="accent4"/>
                </a:solidFill>
              </a:rPr>
              <a:t>“upshot is that we are left to do what we think is best.”</a:t>
            </a:r>
          </a:p>
          <a:p>
            <a:pPr marL="45720" indent="0">
              <a:buNone/>
            </a:pPr>
            <a:endParaRPr lang="en-AU" dirty="0"/>
          </a:p>
          <a:p>
            <a:pPr marL="45720" indent="0" algn="ctr">
              <a:buNone/>
            </a:pPr>
            <a:r>
              <a:rPr lang="en-AU" dirty="0">
                <a:solidFill>
                  <a:schemeClr val="accent1"/>
                </a:solidFill>
              </a:rPr>
              <a:t>Given our discussion thus far, do you agree with Rachels evaluation of this argument? Why / Why not? </a:t>
            </a:r>
          </a:p>
          <a:p>
            <a:pPr marL="45720" indent="0">
              <a:buNone/>
            </a:pPr>
            <a:endParaRPr lang="en-AU" dirty="0"/>
          </a:p>
        </p:txBody>
      </p:sp>
      <p:sp>
        <p:nvSpPr>
          <p:cNvPr id="3" name="Title 2"/>
          <p:cNvSpPr>
            <a:spLocks noGrp="1"/>
          </p:cNvSpPr>
          <p:nvPr>
            <p:ph type="title"/>
          </p:nvPr>
        </p:nvSpPr>
        <p:spPr>
          <a:xfrm>
            <a:off x="251520" y="476672"/>
            <a:ext cx="8640960" cy="933569"/>
          </a:xfrm>
        </p:spPr>
        <p:txBody>
          <a:bodyPr/>
          <a:lstStyle/>
          <a:p>
            <a:r>
              <a:rPr lang="en-AU" dirty="0">
                <a:solidFill>
                  <a:schemeClr val="accent1"/>
                </a:solidFill>
              </a:rPr>
              <a:t>Case one: </a:t>
            </a:r>
            <a:r>
              <a:rPr lang="en-AU" i="1" dirty="0">
                <a:solidFill>
                  <a:schemeClr val="accent5"/>
                </a:solidFill>
              </a:rPr>
              <a:t>baby Theresa</a:t>
            </a:r>
            <a:br>
              <a:rPr lang="en-AU" sz="2800" i="1" dirty="0">
                <a:solidFill>
                  <a:schemeClr val="accent5"/>
                </a:solidFill>
              </a:rPr>
            </a:br>
            <a:r>
              <a:rPr lang="en-AU" sz="2000" dirty="0">
                <a:solidFill>
                  <a:schemeClr val="accent4"/>
                </a:solidFill>
              </a:rPr>
              <a:t>Argument two: we should not use people as means</a:t>
            </a:r>
            <a:br>
              <a:rPr lang="en-AU" dirty="0">
                <a:solidFill>
                  <a:schemeClr val="accent4"/>
                </a:solidFill>
              </a:rPr>
            </a:br>
            <a:r>
              <a:rPr lang="en-AU" sz="3600" i="1" dirty="0">
                <a:solidFill>
                  <a:schemeClr val="accent5"/>
                </a:solidFill>
              </a:rPr>
              <a:t> </a:t>
            </a:r>
          </a:p>
        </p:txBody>
      </p:sp>
      <p:sp>
        <p:nvSpPr>
          <p:cNvPr id="5" name="Content Placeholder 1">
            <a:extLst>
              <a:ext uri="{FF2B5EF4-FFF2-40B4-BE49-F238E27FC236}">
                <a16:creationId xmlns:a16="http://schemas.microsoft.com/office/drawing/2014/main" id="{A03CCC38-3992-4B5A-B704-2F85CB3B9634}"/>
              </a:ext>
            </a:extLst>
          </p:cNvPr>
          <p:cNvSpPr txBox="1">
            <a:spLocks/>
          </p:cNvSpPr>
          <p:nvPr/>
        </p:nvSpPr>
        <p:spPr>
          <a:xfrm>
            <a:off x="179512" y="1628799"/>
            <a:ext cx="4536504" cy="5073465"/>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endParaRPr lang="en-AU" dirty="0"/>
          </a:p>
        </p:txBody>
      </p:sp>
      <p:pic>
        <p:nvPicPr>
          <p:cNvPr id="4" name="Picture 3">
            <a:extLst>
              <a:ext uri="{FF2B5EF4-FFF2-40B4-BE49-F238E27FC236}">
                <a16:creationId xmlns:a16="http://schemas.microsoft.com/office/drawing/2014/main" id="{F9B3729D-23B5-4BCE-94D0-0E2309779914}"/>
              </a:ext>
            </a:extLst>
          </p:cNvPr>
          <p:cNvPicPr>
            <a:picLocks noChangeAspect="1"/>
          </p:cNvPicPr>
          <p:nvPr/>
        </p:nvPicPr>
        <p:blipFill>
          <a:blip r:embed="rId3"/>
          <a:stretch>
            <a:fillRect/>
          </a:stretch>
        </p:blipFill>
        <p:spPr>
          <a:xfrm>
            <a:off x="179512" y="1707553"/>
            <a:ext cx="4536505" cy="1774394"/>
          </a:xfrm>
          <a:prstGeom prst="rect">
            <a:avLst/>
          </a:prstGeom>
        </p:spPr>
      </p:pic>
      <p:pic>
        <p:nvPicPr>
          <p:cNvPr id="7" name="Picture 6">
            <a:extLst>
              <a:ext uri="{FF2B5EF4-FFF2-40B4-BE49-F238E27FC236}">
                <a16:creationId xmlns:a16="http://schemas.microsoft.com/office/drawing/2014/main" id="{A0F6232A-320E-402E-A668-624DD1F383CC}"/>
              </a:ext>
            </a:extLst>
          </p:cNvPr>
          <p:cNvPicPr>
            <a:picLocks noChangeAspect="1"/>
          </p:cNvPicPr>
          <p:nvPr/>
        </p:nvPicPr>
        <p:blipFill>
          <a:blip r:embed="rId4"/>
          <a:stretch>
            <a:fillRect/>
          </a:stretch>
        </p:blipFill>
        <p:spPr>
          <a:xfrm>
            <a:off x="179510" y="3500683"/>
            <a:ext cx="4536506" cy="1920628"/>
          </a:xfrm>
          <a:prstGeom prst="rect">
            <a:avLst/>
          </a:prstGeom>
        </p:spPr>
      </p:pic>
      <p:pic>
        <p:nvPicPr>
          <p:cNvPr id="9" name="Picture 8">
            <a:extLst>
              <a:ext uri="{FF2B5EF4-FFF2-40B4-BE49-F238E27FC236}">
                <a16:creationId xmlns:a16="http://schemas.microsoft.com/office/drawing/2014/main" id="{4AAEAB9A-895E-4D09-90F1-5A9511CF0045}"/>
              </a:ext>
            </a:extLst>
          </p:cNvPr>
          <p:cNvPicPr>
            <a:picLocks noChangeAspect="1"/>
          </p:cNvPicPr>
          <p:nvPr/>
        </p:nvPicPr>
        <p:blipFill>
          <a:blip r:embed="rId5"/>
          <a:stretch>
            <a:fillRect/>
          </a:stretch>
        </p:blipFill>
        <p:spPr>
          <a:xfrm>
            <a:off x="163604" y="5461433"/>
            <a:ext cx="4568318" cy="1266026"/>
          </a:xfrm>
          <a:prstGeom prst="rect">
            <a:avLst/>
          </a:prstGeom>
        </p:spPr>
      </p:pic>
      <p:pic>
        <p:nvPicPr>
          <p:cNvPr id="10" name="Picture 9">
            <a:extLst>
              <a:ext uri="{FF2B5EF4-FFF2-40B4-BE49-F238E27FC236}">
                <a16:creationId xmlns:a16="http://schemas.microsoft.com/office/drawing/2014/main" id="{EEDB392B-92A4-4B68-A599-DA67F6D9104F}"/>
              </a:ext>
            </a:extLst>
          </p:cNvPr>
          <p:cNvPicPr>
            <a:picLocks noChangeAspect="1"/>
          </p:cNvPicPr>
          <p:nvPr/>
        </p:nvPicPr>
        <p:blipFill>
          <a:blip r:embed="rId6"/>
          <a:stretch>
            <a:fillRect/>
          </a:stretch>
        </p:blipFill>
        <p:spPr>
          <a:xfrm>
            <a:off x="4775566" y="1707553"/>
            <a:ext cx="4188922" cy="1649439"/>
          </a:xfrm>
          <a:prstGeom prst="rect">
            <a:avLst/>
          </a:prstGeom>
        </p:spPr>
      </p:pic>
    </p:spTree>
    <p:extLst>
      <p:ext uri="{BB962C8B-B14F-4D97-AF65-F5344CB8AC3E}">
        <p14:creationId xmlns:p14="http://schemas.microsoft.com/office/powerpoint/2010/main" val="110792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016" y="1628799"/>
            <a:ext cx="4320479" cy="5073465"/>
          </a:xfrm>
        </p:spPr>
        <p:txBody>
          <a:bodyPr>
            <a:normAutofit fontScale="85000" lnSpcReduction="10000"/>
          </a:bodyPr>
          <a:lstStyle/>
          <a:p>
            <a:pPr marL="45720" indent="0">
              <a:buNone/>
            </a:pPr>
            <a:r>
              <a:rPr lang="en-AU" dirty="0">
                <a:solidFill>
                  <a:schemeClr val="accent1"/>
                </a:solidFill>
              </a:rPr>
              <a:t>Task Two: </a:t>
            </a:r>
          </a:p>
          <a:p>
            <a:pPr marL="45720" indent="0">
              <a:buNone/>
            </a:pPr>
            <a:r>
              <a:rPr lang="en-AU" dirty="0">
                <a:solidFill>
                  <a:schemeClr val="accent4"/>
                </a:solidFill>
              </a:rPr>
              <a:t>Evaluate</a:t>
            </a:r>
            <a:r>
              <a:rPr lang="en-AU" dirty="0"/>
              <a:t> the argument: </a:t>
            </a:r>
            <a:r>
              <a:rPr lang="en-AU" dirty="0">
                <a:solidFill>
                  <a:schemeClr val="accent4"/>
                </a:solidFill>
              </a:rPr>
              <a:t>(1) </a:t>
            </a:r>
            <a:r>
              <a:rPr lang="en-AU" dirty="0"/>
              <a:t>If the premises were true, would the conclusion follow?</a:t>
            </a:r>
            <a:r>
              <a:rPr lang="en-AU" dirty="0">
                <a:solidFill>
                  <a:schemeClr val="accent4"/>
                </a:solidFill>
              </a:rPr>
              <a:t> (2) </a:t>
            </a:r>
            <a:r>
              <a:rPr lang="en-AU" dirty="0"/>
              <a:t>Are the premises, in fact, true? What questions might you need to ask? </a:t>
            </a:r>
          </a:p>
          <a:p>
            <a:pPr marL="45720" indent="0">
              <a:buNone/>
            </a:pPr>
            <a:endParaRPr lang="en-AU" dirty="0"/>
          </a:p>
          <a:p>
            <a:pPr marL="45720" indent="0" algn="ctr">
              <a:buNone/>
            </a:pPr>
            <a:r>
              <a:rPr lang="en-AU" dirty="0">
                <a:solidFill>
                  <a:schemeClr val="accent1"/>
                </a:solidFill>
              </a:rPr>
              <a:t>Evaluation:</a:t>
            </a:r>
          </a:p>
          <a:p>
            <a:r>
              <a:rPr lang="en-AU" dirty="0"/>
              <a:t>If true, the conclusion would follow (‘good form’)</a:t>
            </a:r>
          </a:p>
          <a:p>
            <a:r>
              <a:rPr lang="en-AU" dirty="0">
                <a:solidFill>
                  <a:schemeClr val="accent4"/>
                </a:solidFill>
              </a:rPr>
              <a:t>UP1 </a:t>
            </a:r>
            <a:r>
              <a:rPr lang="en-AU" dirty="0"/>
              <a:t>Is Baby Theresa a “person”? </a:t>
            </a:r>
            <a:endParaRPr lang="en-AU" dirty="0">
              <a:solidFill>
                <a:schemeClr val="accent4"/>
              </a:solidFill>
            </a:endParaRPr>
          </a:p>
          <a:p>
            <a:r>
              <a:rPr lang="en-AU" dirty="0">
                <a:solidFill>
                  <a:schemeClr val="accent4"/>
                </a:solidFill>
              </a:rPr>
              <a:t>P1 </a:t>
            </a:r>
            <a:r>
              <a:rPr lang="en-AU" dirty="0"/>
              <a:t>Is it </a:t>
            </a:r>
            <a:r>
              <a:rPr lang="en-AU" i="1" dirty="0"/>
              <a:t>always</a:t>
            </a:r>
            <a:r>
              <a:rPr lang="en-AU" dirty="0"/>
              <a:t> wrong to kill one person to save another? Can you think of any exceptions? If Baby Theresa </a:t>
            </a:r>
            <a:r>
              <a:rPr lang="en-AU" i="1" u="sng" dirty="0"/>
              <a:t>is</a:t>
            </a:r>
            <a:r>
              <a:rPr lang="en-AU" dirty="0"/>
              <a:t> a person, might her case be an exception?</a:t>
            </a:r>
          </a:p>
          <a:p>
            <a:r>
              <a:rPr lang="en-AU" dirty="0">
                <a:solidFill>
                  <a:schemeClr val="accent4"/>
                </a:solidFill>
              </a:rPr>
              <a:t>P2</a:t>
            </a:r>
            <a:r>
              <a:rPr lang="en-AU" dirty="0"/>
              <a:t> Taking Theresa’s organs would kill her – that seems relatively uncontroversial.  </a:t>
            </a:r>
          </a:p>
        </p:txBody>
      </p:sp>
      <p:sp>
        <p:nvSpPr>
          <p:cNvPr id="3" name="Title 2"/>
          <p:cNvSpPr>
            <a:spLocks noGrp="1"/>
          </p:cNvSpPr>
          <p:nvPr>
            <p:ph type="title"/>
          </p:nvPr>
        </p:nvSpPr>
        <p:spPr>
          <a:xfrm>
            <a:off x="251520" y="476672"/>
            <a:ext cx="8640960" cy="933569"/>
          </a:xfrm>
        </p:spPr>
        <p:txBody>
          <a:bodyPr/>
          <a:lstStyle/>
          <a:p>
            <a:r>
              <a:rPr lang="en-AU" dirty="0">
                <a:solidFill>
                  <a:schemeClr val="accent1"/>
                </a:solidFill>
              </a:rPr>
              <a:t>Case one: </a:t>
            </a:r>
            <a:r>
              <a:rPr lang="en-AU" i="1" dirty="0">
                <a:solidFill>
                  <a:schemeClr val="accent5"/>
                </a:solidFill>
              </a:rPr>
              <a:t>baby Theresa</a:t>
            </a:r>
            <a:br>
              <a:rPr lang="en-AU" sz="2800" i="1" dirty="0">
                <a:solidFill>
                  <a:schemeClr val="accent5"/>
                </a:solidFill>
              </a:rPr>
            </a:br>
            <a:r>
              <a:rPr lang="en-AU" sz="2000" dirty="0">
                <a:solidFill>
                  <a:schemeClr val="accent4"/>
                </a:solidFill>
              </a:rPr>
              <a:t>Argument Three: It is Wrong to kill </a:t>
            </a:r>
            <a:br>
              <a:rPr lang="en-AU" dirty="0">
                <a:solidFill>
                  <a:schemeClr val="accent4"/>
                </a:solidFill>
              </a:rPr>
            </a:br>
            <a:r>
              <a:rPr lang="en-AU" sz="3600" i="1" dirty="0">
                <a:solidFill>
                  <a:schemeClr val="accent5"/>
                </a:solidFill>
              </a:rPr>
              <a:t> </a:t>
            </a:r>
          </a:p>
        </p:txBody>
      </p:sp>
      <p:sp>
        <p:nvSpPr>
          <p:cNvPr id="5" name="Content Placeholder 1">
            <a:extLst>
              <a:ext uri="{FF2B5EF4-FFF2-40B4-BE49-F238E27FC236}">
                <a16:creationId xmlns:a16="http://schemas.microsoft.com/office/drawing/2014/main" id="{A03CCC38-3992-4B5A-B704-2F85CB3B9634}"/>
              </a:ext>
            </a:extLst>
          </p:cNvPr>
          <p:cNvSpPr txBox="1">
            <a:spLocks/>
          </p:cNvSpPr>
          <p:nvPr/>
        </p:nvSpPr>
        <p:spPr>
          <a:xfrm>
            <a:off x="179512" y="1628799"/>
            <a:ext cx="4536504" cy="5073465"/>
          </a:xfrm>
          <a:prstGeom prst="rect">
            <a:avLst/>
          </a:prstGeom>
        </p:spPr>
        <p:txBody>
          <a:bodyPr vert="horz" lIns="91440" tIns="45720" rIns="91440" bIns="45720" rtlCol="0">
            <a:normAutofit fontScale="85000" lnSpcReduction="2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AU" dirty="0"/>
              <a:t>The ethicists also appealed to the principle that </a:t>
            </a:r>
            <a:r>
              <a:rPr lang="en-AU" i="1" dirty="0">
                <a:solidFill>
                  <a:schemeClr val="accent4"/>
                </a:solidFill>
              </a:rPr>
              <a:t>it is wrong to kill one person to save another. Taking Theresa’s organs would be killing her to save others, so taking the organs would be wrong.   </a:t>
            </a:r>
          </a:p>
          <a:p>
            <a:pPr marL="45720" indent="0">
              <a:buFont typeface="Wingdings 2" pitchFamily="18" charset="2"/>
              <a:buNone/>
            </a:pPr>
            <a:endParaRPr lang="en-AU" sz="1000" dirty="0">
              <a:solidFill>
                <a:schemeClr val="accent1"/>
              </a:solidFill>
            </a:endParaRPr>
          </a:p>
          <a:p>
            <a:pPr marL="45720" indent="0">
              <a:buFont typeface="Wingdings 2" pitchFamily="18" charset="2"/>
              <a:buNone/>
            </a:pPr>
            <a:r>
              <a:rPr lang="en-AU" dirty="0">
                <a:solidFill>
                  <a:schemeClr val="accent1"/>
                </a:solidFill>
              </a:rPr>
              <a:t>Task One: </a:t>
            </a:r>
          </a:p>
          <a:p>
            <a:pPr marL="502920" indent="-457200">
              <a:buFont typeface="+mj-lt"/>
              <a:buAutoNum type="arabicPeriod"/>
            </a:pPr>
            <a:r>
              <a:rPr lang="en-AU" dirty="0"/>
              <a:t>See if you can put the argument into </a:t>
            </a:r>
            <a:r>
              <a:rPr lang="en-AU" dirty="0">
                <a:solidFill>
                  <a:schemeClr val="accent3"/>
                </a:solidFill>
              </a:rPr>
              <a:t>standard form</a:t>
            </a:r>
            <a:r>
              <a:rPr lang="en-AU" dirty="0"/>
              <a:t> (two premises and a conclusion).</a:t>
            </a:r>
          </a:p>
          <a:p>
            <a:pPr marL="502920" indent="-457200">
              <a:buFont typeface="+mj-lt"/>
              <a:buAutoNum type="arabicPeriod"/>
            </a:pPr>
            <a:endParaRPr lang="en-AU" dirty="0"/>
          </a:p>
          <a:p>
            <a:pPr marL="45720" indent="0" algn="ctr">
              <a:buNone/>
            </a:pPr>
            <a:r>
              <a:rPr lang="en-AU" dirty="0">
                <a:solidFill>
                  <a:schemeClr val="accent1"/>
                </a:solidFill>
              </a:rPr>
              <a:t>Standard Form:</a:t>
            </a:r>
          </a:p>
          <a:p>
            <a:pPr marL="45720" indent="0">
              <a:buNone/>
            </a:pPr>
            <a:r>
              <a:rPr lang="en-AU" dirty="0">
                <a:solidFill>
                  <a:schemeClr val="accent4"/>
                </a:solidFill>
              </a:rPr>
              <a:t>UP1: </a:t>
            </a:r>
            <a:r>
              <a:rPr lang="en-AU" dirty="0"/>
              <a:t>Baby Theresa is a person </a:t>
            </a:r>
            <a:endParaRPr lang="en-AU" dirty="0">
              <a:solidFill>
                <a:schemeClr val="accent4"/>
              </a:solidFill>
            </a:endParaRPr>
          </a:p>
          <a:p>
            <a:pPr marL="45720" indent="0">
              <a:buNone/>
            </a:pPr>
            <a:r>
              <a:rPr lang="en-AU" dirty="0">
                <a:solidFill>
                  <a:schemeClr val="accent4"/>
                </a:solidFill>
              </a:rPr>
              <a:t>P1. </a:t>
            </a:r>
            <a:r>
              <a:rPr lang="en-AU" dirty="0"/>
              <a:t> It is wrong to kill one person to save another. </a:t>
            </a:r>
          </a:p>
          <a:p>
            <a:pPr marL="45720" indent="0">
              <a:buNone/>
            </a:pPr>
            <a:r>
              <a:rPr lang="en-AU" dirty="0">
                <a:solidFill>
                  <a:schemeClr val="accent4"/>
                </a:solidFill>
              </a:rPr>
              <a:t>P2. </a:t>
            </a:r>
            <a:r>
              <a:rPr lang="en-AU" dirty="0"/>
              <a:t> Taking Theresa’s organs would be killing her to save others.</a:t>
            </a:r>
          </a:p>
          <a:p>
            <a:pPr marL="45720" indent="0">
              <a:buNone/>
            </a:pPr>
            <a:r>
              <a:rPr lang="en-AU" dirty="0">
                <a:solidFill>
                  <a:schemeClr val="accent2"/>
                </a:solidFill>
              </a:rPr>
              <a:t>____________________________</a:t>
            </a:r>
          </a:p>
          <a:p>
            <a:pPr marL="45720" indent="0">
              <a:buNone/>
            </a:pPr>
            <a:r>
              <a:rPr lang="en-AU" dirty="0">
                <a:solidFill>
                  <a:schemeClr val="accent4"/>
                </a:solidFill>
              </a:rPr>
              <a:t>C: </a:t>
            </a:r>
            <a:r>
              <a:rPr lang="en-AU" dirty="0"/>
              <a:t> Therefore, taking Theresa’s organs would be wrong. </a:t>
            </a:r>
          </a:p>
          <a:p>
            <a:pPr marL="45720" indent="0">
              <a:buNone/>
            </a:pPr>
            <a:endParaRPr lang="en-AU" dirty="0"/>
          </a:p>
        </p:txBody>
      </p:sp>
    </p:spTree>
    <p:extLst>
      <p:ext uri="{BB962C8B-B14F-4D97-AF65-F5344CB8AC3E}">
        <p14:creationId xmlns:p14="http://schemas.microsoft.com/office/powerpoint/2010/main" val="221058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7568" y="2943974"/>
            <a:ext cx="4258928" cy="3758290"/>
          </a:xfrm>
        </p:spPr>
        <p:txBody>
          <a:bodyPr>
            <a:normAutofit fontScale="92500" lnSpcReduction="10000"/>
          </a:bodyPr>
          <a:lstStyle/>
          <a:p>
            <a:pPr marL="45720" indent="0">
              <a:buNone/>
            </a:pPr>
            <a:r>
              <a:rPr lang="en-AU" sz="1800" dirty="0"/>
              <a:t>According to James Rachels, the whilst it is </a:t>
            </a:r>
            <a:r>
              <a:rPr lang="en-AU" sz="1800" i="1" dirty="0">
                <a:solidFill>
                  <a:schemeClr val="accent4"/>
                </a:solidFill>
              </a:rPr>
              <a:t>“usually […] wrong to kill one person to save another, [this is not] always [the case]. </a:t>
            </a:r>
            <a:r>
              <a:rPr lang="en-AU" sz="1800" dirty="0"/>
              <a:t>Moreover, he suggests that </a:t>
            </a:r>
            <a:r>
              <a:rPr lang="en-AU" sz="1800" dirty="0">
                <a:solidFill>
                  <a:schemeClr val="accent4"/>
                </a:solidFill>
              </a:rPr>
              <a:t>“if the definition of brain death were reformulated to include </a:t>
            </a:r>
            <a:r>
              <a:rPr lang="en-AU" sz="1800" dirty="0" err="1">
                <a:solidFill>
                  <a:schemeClr val="accent4"/>
                </a:solidFill>
              </a:rPr>
              <a:t>anencephalics</a:t>
            </a:r>
            <a:r>
              <a:rPr lang="en-AU" sz="1800" dirty="0">
                <a:solidFill>
                  <a:schemeClr val="accent4"/>
                </a:solidFill>
              </a:rPr>
              <a:t>” </a:t>
            </a:r>
            <a:r>
              <a:rPr lang="en-AU" sz="1800" dirty="0"/>
              <a:t>then </a:t>
            </a:r>
            <a:r>
              <a:rPr lang="en-AU" sz="1800" dirty="0">
                <a:solidFill>
                  <a:schemeClr val="accent4"/>
                </a:solidFill>
              </a:rPr>
              <a:t>“taking their organs would not involve killing them [and the] Argument from the Wrongness of Killing would then be moot.” </a:t>
            </a:r>
            <a:endParaRPr lang="en-AU" dirty="0">
              <a:solidFill>
                <a:schemeClr val="accent4"/>
              </a:solidFill>
            </a:endParaRPr>
          </a:p>
          <a:p>
            <a:pPr marL="45720" indent="0" algn="ctr">
              <a:buNone/>
            </a:pPr>
            <a:r>
              <a:rPr lang="en-AU" dirty="0">
                <a:solidFill>
                  <a:schemeClr val="accent1"/>
                </a:solidFill>
              </a:rPr>
              <a:t>Given our discussion thus far, do you agree with Rachels evaluation of this argument? Why / Why not? </a:t>
            </a:r>
          </a:p>
        </p:txBody>
      </p:sp>
      <p:sp>
        <p:nvSpPr>
          <p:cNvPr id="3" name="Title 2"/>
          <p:cNvSpPr>
            <a:spLocks noGrp="1"/>
          </p:cNvSpPr>
          <p:nvPr>
            <p:ph type="title"/>
          </p:nvPr>
        </p:nvSpPr>
        <p:spPr>
          <a:xfrm>
            <a:off x="323528" y="476672"/>
            <a:ext cx="8568952" cy="933569"/>
          </a:xfrm>
        </p:spPr>
        <p:txBody>
          <a:bodyPr/>
          <a:lstStyle/>
          <a:p>
            <a:r>
              <a:rPr lang="en-AU" dirty="0">
                <a:solidFill>
                  <a:schemeClr val="accent1"/>
                </a:solidFill>
              </a:rPr>
              <a:t>Case one: </a:t>
            </a:r>
            <a:r>
              <a:rPr lang="en-AU" i="1" dirty="0">
                <a:solidFill>
                  <a:schemeClr val="accent5"/>
                </a:solidFill>
              </a:rPr>
              <a:t>baby Theresa</a:t>
            </a:r>
            <a:br>
              <a:rPr lang="en-AU" sz="2800" i="1" dirty="0">
                <a:solidFill>
                  <a:schemeClr val="accent5"/>
                </a:solidFill>
              </a:rPr>
            </a:br>
            <a:r>
              <a:rPr lang="en-AU" sz="2400" dirty="0">
                <a:solidFill>
                  <a:schemeClr val="accent4"/>
                </a:solidFill>
              </a:rPr>
              <a:t>Argument Three: The wrongness of killing</a:t>
            </a:r>
            <a:br>
              <a:rPr lang="en-AU" sz="3600" dirty="0">
                <a:solidFill>
                  <a:schemeClr val="accent4"/>
                </a:solidFill>
              </a:rPr>
            </a:br>
            <a:r>
              <a:rPr lang="en-AU" sz="3600" i="1" dirty="0">
                <a:solidFill>
                  <a:schemeClr val="accent5"/>
                </a:solidFill>
              </a:rPr>
              <a:t> </a:t>
            </a:r>
          </a:p>
        </p:txBody>
      </p:sp>
      <p:pic>
        <p:nvPicPr>
          <p:cNvPr id="5" name="Picture 4">
            <a:extLst>
              <a:ext uri="{FF2B5EF4-FFF2-40B4-BE49-F238E27FC236}">
                <a16:creationId xmlns:a16="http://schemas.microsoft.com/office/drawing/2014/main" id="{9F91D946-38BD-408B-8389-9960E22D60C0}"/>
              </a:ext>
            </a:extLst>
          </p:cNvPr>
          <p:cNvPicPr>
            <a:picLocks noChangeAspect="1"/>
          </p:cNvPicPr>
          <p:nvPr/>
        </p:nvPicPr>
        <p:blipFill>
          <a:blip r:embed="rId3"/>
          <a:stretch>
            <a:fillRect/>
          </a:stretch>
        </p:blipFill>
        <p:spPr>
          <a:xfrm>
            <a:off x="-81930" y="1160735"/>
            <a:ext cx="4718981" cy="2097325"/>
          </a:xfrm>
          <a:prstGeom prst="rect">
            <a:avLst/>
          </a:prstGeom>
        </p:spPr>
      </p:pic>
      <p:pic>
        <p:nvPicPr>
          <p:cNvPr id="6" name="Picture 5">
            <a:extLst>
              <a:ext uri="{FF2B5EF4-FFF2-40B4-BE49-F238E27FC236}">
                <a16:creationId xmlns:a16="http://schemas.microsoft.com/office/drawing/2014/main" id="{9103B887-5A57-4D1C-9D36-F5513F8450BC}"/>
              </a:ext>
            </a:extLst>
          </p:cNvPr>
          <p:cNvPicPr>
            <a:picLocks noChangeAspect="1"/>
          </p:cNvPicPr>
          <p:nvPr/>
        </p:nvPicPr>
        <p:blipFill>
          <a:blip r:embed="rId4"/>
          <a:stretch>
            <a:fillRect/>
          </a:stretch>
        </p:blipFill>
        <p:spPr>
          <a:xfrm>
            <a:off x="-58501" y="3406152"/>
            <a:ext cx="4695552" cy="3410834"/>
          </a:xfrm>
          <a:prstGeom prst="rect">
            <a:avLst/>
          </a:prstGeom>
        </p:spPr>
      </p:pic>
      <p:pic>
        <p:nvPicPr>
          <p:cNvPr id="7" name="Picture 6">
            <a:extLst>
              <a:ext uri="{FF2B5EF4-FFF2-40B4-BE49-F238E27FC236}">
                <a16:creationId xmlns:a16="http://schemas.microsoft.com/office/drawing/2014/main" id="{CCA35648-0D51-40E5-8E85-4AEA0F4785D2}"/>
              </a:ext>
            </a:extLst>
          </p:cNvPr>
          <p:cNvPicPr>
            <a:picLocks noChangeAspect="1"/>
          </p:cNvPicPr>
          <p:nvPr/>
        </p:nvPicPr>
        <p:blipFill>
          <a:blip r:embed="rId5"/>
          <a:stretch>
            <a:fillRect/>
          </a:stretch>
        </p:blipFill>
        <p:spPr>
          <a:xfrm>
            <a:off x="4707267" y="1160735"/>
            <a:ext cx="4436734" cy="1811949"/>
          </a:xfrm>
          <a:prstGeom prst="rect">
            <a:avLst/>
          </a:prstGeom>
        </p:spPr>
      </p:pic>
    </p:spTree>
    <p:extLst>
      <p:ext uri="{BB962C8B-B14F-4D97-AF65-F5344CB8AC3E}">
        <p14:creationId xmlns:p14="http://schemas.microsoft.com/office/powerpoint/2010/main" val="201701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628800"/>
            <a:ext cx="8928992" cy="5073464"/>
          </a:xfrm>
        </p:spPr>
        <p:txBody>
          <a:bodyPr>
            <a:normAutofit fontScale="92500" lnSpcReduction="10000"/>
          </a:bodyPr>
          <a:lstStyle/>
          <a:p>
            <a:pPr marL="45720" indent="0">
              <a:buNone/>
            </a:pPr>
            <a:r>
              <a:rPr lang="en-AU" sz="2400" dirty="0"/>
              <a:t>We’ve now examined and evaluated three arguments in relation to the Baby Theresa case, and we’ve considered plenty of other ideas along the way. Write a short reflection that covers the dot points below. </a:t>
            </a:r>
          </a:p>
          <a:p>
            <a:pPr marL="45720" indent="0">
              <a:buNone/>
            </a:pPr>
            <a:endParaRPr lang="en-AU" sz="900" dirty="0">
              <a:solidFill>
                <a:schemeClr val="accent1"/>
              </a:solidFill>
            </a:endParaRPr>
          </a:p>
          <a:p>
            <a:pPr>
              <a:buFont typeface="Wingdings" panose="05000000000000000000" pitchFamily="2" charset="2"/>
              <a:buChar char="§"/>
            </a:pPr>
            <a:r>
              <a:rPr lang="en-AU" dirty="0">
                <a:solidFill>
                  <a:srgbClr val="0070C0"/>
                </a:solidFill>
              </a:rPr>
              <a:t>What is your final judgment in this case? Would transplanting Theresa’s organs be morally permissible or morally impermissible? What are your reasons?</a:t>
            </a:r>
          </a:p>
          <a:p>
            <a:pPr>
              <a:buFont typeface="Wingdings" panose="05000000000000000000" pitchFamily="2" charset="2"/>
              <a:buChar char="§"/>
            </a:pPr>
            <a:r>
              <a:rPr lang="en-AU" dirty="0">
                <a:solidFill>
                  <a:schemeClr val="accent4"/>
                </a:solidFill>
              </a:rPr>
              <a:t>Have you changed your mind in light of our discussion? If so, what was responsible for the change?</a:t>
            </a:r>
          </a:p>
          <a:p>
            <a:pPr>
              <a:buFont typeface="Wingdings" panose="05000000000000000000" pitchFamily="2" charset="2"/>
              <a:buChar char="§"/>
            </a:pPr>
            <a:r>
              <a:rPr lang="en-AU" dirty="0">
                <a:solidFill>
                  <a:srgbClr val="FFFF75"/>
                </a:solidFill>
              </a:rPr>
              <a:t>What reservations or concerns might you still have with regard to the position you have ultimately taken? </a:t>
            </a:r>
          </a:p>
          <a:p>
            <a:pPr>
              <a:buFont typeface="Wingdings" panose="05000000000000000000" pitchFamily="2" charset="2"/>
              <a:buChar char="§"/>
            </a:pPr>
            <a:r>
              <a:rPr lang="en-AU" dirty="0">
                <a:solidFill>
                  <a:srgbClr val="F66422"/>
                </a:solidFill>
              </a:rPr>
              <a:t>What have you learned about the nature of ethics through examining this case?</a:t>
            </a:r>
          </a:p>
          <a:p>
            <a:pPr>
              <a:buFont typeface="Wingdings" panose="05000000000000000000" pitchFamily="2" charset="2"/>
              <a:buChar char="§"/>
            </a:pPr>
            <a:r>
              <a:rPr lang="en-AU" dirty="0">
                <a:solidFill>
                  <a:schemeClr val="accent2"/>
                </a:solidFill>
              </a:rPr>
              <a:t>What did you find most challenging? Most interesting?  </a:t>
            </a:r>
          </a:p>
          <a:p>
            <a:pPr marL="45720" indent="0" algn="ctr">
              <a:buNone/>
            </a:pPr>
            <a:r>
              <a:rPr lang="en-AU" sz="2800" dirty="0">
                <a:solidFill>
                  <a:schemeClr val="accent5"/>
                </a:solidFill>
              </a:rPr>
              <a:t>Let’s consider another two, equally tricky, cases…. </a:t>
            </a:r>
          </a:p>
          <a:p>
            <a:pPr>
              <a:buFont typeface="Wingdings" panose="05000000000000000000" pitchFamily="2" charset="2"/>
              <a:buChar char="§"/>
            </a:pPr>
            <a:endParaRPr lang="en-AU" dirty="0">
              <a:solidFill>
                <a:schemeClr val="accent2"/>
              </a:solidFill>
            </a:endParaRPr>
          </a:p>
        </p:txBody>
      </p:sp>
      <p:sp>
        <p:nvSpPr>
          <p:cNvPr id="3" name="Title 2"/>
          <p:cNvSpPr>
            <a:spLocks noGrp="1"/>
          </p:cNvSpPr>
          <p:nvPr>
            <p:ph type="title"/>
          </p:nvPr>
        </p:nvSpPr>
        <p:spPr>
          <a:xfrm>
            <a:off x="323528" y="1124744"/>
            <a:ext cx="8568952" cy="285497"/>
          </a:xfrm>
        </p:spPr>
        <p:txBody>
          <a:bodyPr/>
          <a:lstStyle/>
          <a:p>
            <a:r>
              <a:rPr lang="en-AU" dirty="0">
                <a:solidFill>
                  <a:srgbClr val="F66422"/>
                </a:solidFill>
              </a:rPr>
              <a:t>Case one: </a:t>
            </a:r>
            <a:r>
              <a:rPr lang="en-AU" i="1" dirty="0">
                <a:solidFill>
                  <a:schemeClr val="accent5"/>
                </a:solidFill>
              </a:rPr>
              <a:t>baby Theresa</a:t>
            </a:r>
            <a:br>
              <a:rPr lang="en-AU" i="1" dirty="0">
                <a:solidFill>
                  <a:schemeClr val="accent5"/>
                </a:solidFill>
              </a:rPr>
            </a:br>
            <a:r>
              <a:rPr lang="en-AU" dirty="0">
                <a:solidFill>
                  <a:schemeClr val="accent4"/>
                </a:solidFill>
              </a:rPr>
              <a:t>what’s your position?</a:t>
            </a:r>
            <a:br>
              <a:rPr lang="en-AU" sz="2800" i="1" dirty="0">
                <a:solidFill>
                  <a:schemeClr val="accent5"/>
                </a:solidFill>
              </a:rPr>
            </a:br>
            <a:br>
              <a:rPr lang="en-AU" sz="3600" dirty="0">
                <a:solidFill>
                  <a:schemeClr val="accent4"/>
                </a:solidFill>
              </a:rPr>
            </a:br>
            <a:r>
              <a:rPr lang="en-AU" sz="3600" dirty="0">
                <a:solidFill>
                  <a:schemeClr val="accent4"/>
                </a:solidFill>
              </a:rPr>
              <a:t> </a:t>
            </a:r>
            <a:r>
              <a:rPr lang="en-AU" sz="3600" i="1" dirty="0">
                <a:solidFill>
                  <a:schemeClr val="accent5"/>
                </a:solidFill>
              </a:rPr>
              <a:t> </a:t>
            </a:r>
          </a:p>
        </p:txBody>
      </p:sp>
    </p:spTree>
    <p:extLst>
      <p:ext uri="{BB962C8B-B14F-4D97-AF65-F5344CB8AC3E}">
        <p14:creationId xmlns:p14="http://schemas.microsoft.com/office/powerpoint/2010/main" val="118370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628800"/>
            <a:ext cx="9036495" cy="5216373"/>
          </a:xfrm>
        </p:spPr>
        <p:txBody>
          <a:bodyPr>
            <a:noAutofit/>
          </a:bodyPr>
          <a:lstStyle/>
          <a:p>
            <a:pPr marL="45720" indent="0">
              <a:buNone/>
            </a:pPr>
            <a:r>
              <a:rPr lang="en-AU" sz="1400" dirty="0"/>
              <a:t>In August 2000, a young woman from </a:t>
            </a:r>
            <a:r>
              <a:rPr lang="en-AU" sz="1400" dirty="0" err="1"/>
              <a:t>Gozo</a:t>
            </a:r>
            <a:r>
              <a:rPr lang="en-AU" sz="1400" dirty="0"/>
              <a:t>, an island south of Italy, discovered that she was carrying conjoined twins. Knowing that the health care facilities on </a:t>
            </a:r>
            <a:r>
              <a:rPr lang="en-AU" sz="1400" dirty="0" err="1"/>
              <a:t>Gozo</a:t>
            </a:r>
            <a:r>
              <a:rPr lang="en-AU" sz="1400" dirty="0"/>
              <a:t> couldn’t handle such a birth, she and her husband went to St. Mary’s Hospital in Manchester, England. The infants, known as Mary and Jodie, were joined at the lower abdomen. Their spines were fused, and they had one heart and one pair of lungs between them. Jodie, the stronger one, was providing blood for her sister. No one knows exactly how many conjoined twins are born each year, but the number seems to be in the hundreds. Most die shortly after birth, but some do well. They grow to adulthood and marry and have children themselves.</a:t>
            </a:r>
          </a:p>
          <a:p>
            <a:pPr marL="45720" indent="0">
              <a:buNone/>
            </a:pPr>
            <a:endParaRPr lang="en-AU" sz="100" dirty="0"/>
          </a:p>
          <a:p>
            <a:pPr marL="45720" indent="0">
              <a:buNone/>
            </a:pPr>
            <a:r>
              <a:rPr lang="en-AU" sz="1400" dirty="0"/>
              <a:t>However, the outlook for Jodie and Mary was grim. The doctors said that without intervention the girls would die within six months. The only hope was an operation to separate them. This would save Jodie, but Mary would die immediately. The parents were devout Catholics, opposed to the operation on the grounds that it would hasten Mary’s death. </a:t>
            </a:r>
            <a:r>
              <a:rPr lang="en-AU" sz="1400" dirty="0">
                <a:solidFill>
                  <a:srgbClr val="92D050"/>
                </a:solidFill>
              </a:rPr>
              <a:t>“We believe that nature should take its course,” </a:t>
            </a:r>
            <a:r>
              <a:rPr lang="en-AU" sz="1400" dirty="0"/>
              <a:t>they said. </a:t>
            </a:r>
            <a:r>
              <a:rPr lang="en-AU" sz="1400" dirty="0">
                <a:solidFill>
                  <a:srgbClr val="92D050"/>
                </a:solidFill>
              </a:rPr>
              <a:t>“If it’s God’s will that both our children should not survive, then so be it.” </a:t>
            </a:r>
            <a:r>
              <a:rPr lang="en-AU" sz="1400" dirty="0"/>
              <a:t>The hospital, hoping to save Jodie, petitioned the courts for permission to perform the operation anyway. The courts agreed, and the operation was performed. As expected, Jodie lived and Mary died.</a:t>
            </a:r>
          </a:p>
          <a:p>
            <a:pPr marL="45720" indent="0">
              <a:buNone/>
            </a:pPr>
            <a:endParaRPr lang="en-AU" sz="100" dirty="0"/>
          </a:p>
          <a:p>
            <a:pPr marL="45720" indent="0">
              <a:buNone/>
            </a:pPr>
            <a:r>
              <a:rPr lang="en-AU" sz="1400" dirty="0"/>
              <a:t>In thinking about this case, we should distinguish the question of </a:t>
            </a:r>
            <a:r>
              <a:rPr lang="en-AU" sz="1400" dirty="0">
                <a:solidFill>
                  <a:schemeClr val="accent1"/>
                </a:solidFill>
              </a:rPr>
              <a:t>(1) </a:t>
            </a:r>
            <a:r>
              <a:rPr lang="en-AU" sz="1400" dirty="0">
                <a:solidFill>
                  <a:srgbClr val="FFFF00"/>
                </a:solidFill>
              </a:rPr>
              <a:t>Who should make the decision?</a:t>
            </a:r>
            <a:r>
              <a:rPr lang="en-AU" sz="1400" dirty="0"/>
              <a:t> from </a:t>
            </a:r>
            <a:r>
              <a:rPr lang="en-AU" sz="1400" dirty="0">
                <a:solidFill>
                  <a:srgbClr val="92D050"/>
                </a:solidFill>
              </a:rPr>
              <a:t>(2) </a:t>
            </a:r>
            <a:r>
              <a:rPr lang="en-AU" sz="1400" i="1" dirty="0">
                <a:solidFill>
                  <a:schemeClr val="accent3">
                    <a:lumMod val="60000"/>
                    <a:lumOff val="40000"/>
                  </a:schemeClr>
                </a:solidFill>
              </a:rPr>
              <a:t>What should the decision be? </a:t>
            </a:r>
            <a:r>
              <a:rPr lang="en-AU" sz="1400" dirty="0"/>
              <a:t>You might think, for example, that the parents should be the ones to decide, and so the courts were wrong to intrude. But there remains the separate question of what would be the wisest choice for the parents (or anyone else) to make. Hence, we shall focus on the latter question: </a:t>
            </a:r>
          </a:p>
          <a:p>
            <a:pPr marL="45720" indent="0" algn="ctr">
              <a:buNone/>
            </a:pPr>
            <a:r>
              <a:rPr lang="en-AU" sz="1600" dirty="0">
                <a:solidFill>
                  <a:schemeClr val="accent4"/>
                </a:solidFill>
              </a:rPr>
              <a:t>Would it be </a:t>
            </a:r>
            <a:r>
              <a:rPr lang="en-AU" sz="1600" i="1" dirty="0">
                <a:solidFill>
                  <a:schemeClr val="accent4"/>
                </a:solidFill>
              </a:rPr>
              <a:t>right</a:t>
            </a:r>
            <a:r>
              <a:rPr lang="en-AU" sz="1600" dirty="0">
                <a:solidFill>
                  <a:schemeClr val="accent4"/>
                </a:solidFill>
              </a:rPr>
              <a:t> or </a:t>
            </a:r>
            <a:r>
              <a:rPr lang="en-AU" sz="1600" i="1" dirty="0">
                <a:solidFill>
                  <a:schemeClr val="accent4"/>
                </a:solidFill>
              </a:rPr>
              <a:t>wrong</a:t>
            </a:r>
            <a:r>
              <a:rPr lang="en-AU" sz="1600" dirty="0">
                <a:solidFill>
                  <a:schemeClr val="accent4"/>
                </a:solidFill>
              </a:rPr>
              <a:t> to separate the twins?  </a:t>
            </a:r>
          </a:p>
        </p:txBody>
      </p:sp>
      <p:sp>
        <p:nvSpPr>
          <p:cNvPr id="3" name="Title 2"/>
          <p:cNvSpPr>
            <a:spLocks noGrp="1"/>
          </p:cNvSpPr>
          <p:nvPr>
            <p:ph type="title"/>
          </p:nvPr>
        </p:nvSpPr>
        <p:spPr>
          <a:xfrm>
            <a:off x="2915815" y="188640"/>
            <a:ext cx="4118961" cy="1221601"/>
          </a:xfrm>
        </p:spPr>
        <p:txBody>
          <a:bodyPr/>
          <a:lstStyle/>
          <a:p>
            <a:r>
              <a:rPr lang="en-AU" dirty="0">
                <a:solidFill>
                  <a:schemeClr val="accent1"/>
                </a:solidFill>
              </a:rPr>
              <a:t>Case Two: </a:t>
            </a:r>
            <a:br>
              <a:rPr lang="en-AU" dirty="0">
                <a:solidFill>
                  <a:schemeClr val="accent1"/>
                </a:solidFill>
              </a:rPr>
            </a:br>
            <a:r>
              <a:rPr lang="en-AU" i="1" dirty="0">
                <a:solidFill>
                  <a:schemeClr val="accent4"/>
                </a:solidFill>
              </a:rPr>
              <a:t>Jody and Mary</a:t>
            </a:r>
            <a:endParaRPr lang="en-AU" dirty="0">
              <a:solidFill>
                <a:schemeClr val="accent4"/>
              </a:solidFill>
            </a:endParaRPr>
          </a:p>
        </p:txBody>
      </p:sp>
      <p:pic>
        <p:nvPicPr>
          <p:cNvPr id="5" name="Picture 4">
            <a:extLst>
              <a:ext uri="{FF2B5EF4-FFF2-40B4-BE49-F238E27FC236}">
                <a16:creationId xmlns:a16="http://schemas.microsoft.com/office/drawing/2014/main" id="{40361F91-903D-4286-8441-E7475E169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4777" y="156628"/>
            <a:ext cx="2115361" cy="1410241"/>
          </a:xfrm>
          <a:prstGeom prst="rect">
            <a:avLst/>
          </a:prstGeom>
        </p:spPr>
      </p:pic>
      <p:pic>
        <p:nvPicPr>
          <p:cNvPr id="7" name="Picture 6">
            <a:extLst>
              <a:ext uri="{FF2B5EF4-FFF2-40B4-BE49-F238E27FC236}">
                <a16:creationId xmlns:a16="http://schemas.microsoft.com/office/drawing/2014/main" id="{68CA4702-73B9-4167-AB57-78B323C5FA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27"/>
            <a:ext cx="2362059" cy="323194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5815" y="1519594"/>
            <a:ext cx="3859381" cy="3013239"/>
          </a:xfrm>
          <a:prstGeom prst="rect">
            <a:avLst/>
          </a:prstGeom>
        </p:spPr>
      </p:pic>
    </p:spTree>
    <p:extLst>
      <p:ext uri="{BB962C8B-B14F-4D97-AF65-F5344CB8AC3E}">
        <p14:creationId xmlns:p14="http://schemas.microsoft.com/office/powerpoint/2010/main" val="192400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628800"/>
            <a:ext cx="8928991" cy="5229200"/>
          </a:xfrm>
        </p:spPr>
        <p:txBody>
          <a:bodyPr>
            <a:normAutofit fontScale="85000" lnSpcReduction="20000"/>
          </a:bodyPr>
          <a:lstStyle/>
          <a:p>
            <a:pPr marL="45720" indent="0">
              <a:buNone/>
            </a:pPr>
            <a:r>
              <a:rPr lang="en-AU" dirty="0"/>
              <a:t>Tracy Latimer, a 12-year old victim of cerebral palsy, was killed by her father in 1993. Tracy lived with her family on a prairie farm in Saskatchewan, Canada. One Sunday morning while his wife and other children were at church, Robert Latimer put Tracy in the cab of his pickup truck and piped in exhaust fumes until she died. At the time of her death, Tracy weighed less than 40 pounds, and she was described as “functioning at the mental level of a three-month old baby.” Mrs Latimer said she was relieved to find Tracy dead when she arrived home. She said that she “didn’t have the courage” to do it herself.</a:t>
            </a:r>
          </a:p>
          <a:p>
            <a:pPr marL="45720" indent="0">
              <a:buNone/>
            </a:pPr>
            <a:endParaRPr lang="en-AU" sz="400" dirty="0"/>
          </a:p>
          <a:p>
            <a:pPr marL="45720" indent="0">
              <a:buNone/>
            </a:pPr>
            <a:r>
              <a:rPr lang="en-AU" dirty="0"/>
              <a:t>Robert Latimer was tried for murder, but the judge and jury did not want to treat him harshly. The jury found him guilty of only second-degree murder and recommended that the judge ignore the mandatory 10-year sentence. The judge agreed and sentenced him to one year in prison, followed by a year of confinement to his farm. But the Supreme Court of Canada stepped in and ruled that the mandatory sentence must be imposed. Robert Latimer entered prison in 2001 and was paroled in 2008.</a:t>
            </a:r>
          </a:p>
          <a:p>
            <a:pPr marL="45720" indent="0">
              <a:buNone/>
            </a:pPr>
            <a:endParaRPr lang="en-AU" sz="100" dirty="0"/>
          </a:p>
          <a:p>
            <a:pPr marL="45720" indent="0">
              <a:buNone/>
            </a:pPr>
            <a:r>
              <a:rPr lang="en-AU" dirty="0"/>
              <a:t>Legal questions aside, did Mr Latimer do anything wrong? The case involves many of the issues that we saw in the other cases. One argument is that Tracy’s life was morally precious, and so her father had no right to kill her. In his defence, it may be said that Tracy’s condition was so catastrophic that she had no prospects of a “life” in any but a biological sense. Her existence consisted in pointless suffering, and so killing her was an act of mercy.</a:t>
            </a:r>
          </a:p>
          <a:p>
            <a:pPr marL="45720" indent="0">
              <a:buNone/>
            </a:pPr>
            <a:endParaRPr lang="en-AU" sz="100" dirty="0"/>
          </a:p>
          <a:p>
            <a:pPr marL="45720" indent="0" algn="ctr">
              <a:buNone/>
            </a:pPr>
            <a:r>
              <a:rPr lang="en-AU" dirty="0">
                <a:solidFill>
                  <a:schemeClr val="accent4"/>
                </a:solidFill>
              </a:rPr>
              <a:t>Was Robert Latimer right or wrong in ending Tracy’s life?</a:t>
            </a:r>
          </a:p>
        </p:txBody>
      </p:sp>
      <p:sp>
        <p:nvSpPr>
          <p:cNvPr id="3" name="Title 2"/>
          <p:cNvSpPr>
            <a:spLocks noGrp="1"/>
          </p:cNvSpPr>
          <p:nvPr>
            <p:ph type="title"/>
          </p:nvPr>
        </p:nvSpPr>
        <p:spPr>
          <a:xfrm>
            <a:off x="1259632" y="188640"/>
            <a:ext cx="6768752" cy="1221601"/>
          </a:xfrm>
        </p:spPr>
        <p:txBody>
          <a:bodyPr/>
          <a:lstStyle/>
          <a:p>
            <a:r>
              <a:rPr lang="en-AU" sz="3600" dirty="0">
                <a:solidFill>
                  <a:schemeClr val="accent1"/>
                </a:solidFill>
              </a:rPr>
              <a:t>Case three: </a:t>
            </a:r>
            <a:r>
              <a:rPr lang="en-AU" sz="3600" i="1" dirty="0" err="1">
                <a:solidFill>
                  <a:srgbClr val="00B0F0"/>
                </a:solidFill>
              </a:rPr>
              <a:t>tracy</a:t>
            </a:r>
            <a:r>
              <a:rPr lang="en-AU" sz="3600" i="1" dirty="0">
                <a:solidFill>
                  <a:srgbClr val="00B0F0"/>
                </a:solidFill>
              </a:rPr>
              <a:t> </a:t>
            </a:r>
            <a:r>
              <a:rPr lang="en-AU" sz="3600" i="1" dirty="0" err="1">
                <a:solidFill>
                  <a:srgbClr val="00B0F0"/>
                </a:solidFill>
              </a:rPr>
              <a:t>latimer</a:t>
            </a:r>
            <a:endParaRPr lang="en-AU" sz="3600" dirty="0">
              <a:solidFill>
                <a:srgbClr val="00B0F0"/>
              </a:solidFill>
            </a:endParaRPr>
          </a:p>
        </p:txBody>
      </p:sp>
      <p:pic>
        <p:nvPicPr>
          <p:cNvPr id="5" name="Picture 4"/>
          <p:cNvPicPr>
            <a:picLocks noChangeAspect="1"/>
          </p:cNvPicPr>
          <p:nvPr/>
        </p:nvPicPr>
        <p:blipFill>
          <a:blip r:embed="rId3"/>
          <a:stretch>
            <a:fillRect/>
          </a:stretch>
        </p:blipFill>
        <p:spPr>
          <a:xfrm>
            <a:off x="0" y="0"/>
            <a:ext cx="9118355" cy="6418598"/>
          </a:xfrm>
          <a:prstGeom prst="rect">
            <a:avLst/>
          </a:prstGeom>
        </p:spPr>
      </p:pic>
    </p:spTree>
    <p:extLst>
      <p:ext uri="{BB962C8B-B14F-4D97-AF65-F5344CB8AC3E}">
        <p14:creationId xmlns:p14="http://schemas.microsoft.com/office/powerpoint/2010/main" val="12634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504" y="1628800"/>
            <a:ext cx="4540696" cy="5229200"/>
          </a:xfrm>
        </p:spPr>
        <p:txBody>
          <a:bodyPr>
            <a:normAutofit fontScale="47500" lnSpcReduction="20000"/>
          </a:bodyPr>
          <a:lstStyle/>
          <a:p>
            <a:pPr marL="45720" indent="0" algn="ctr">
              <a:buNone/>
            </a:pPr>
            <a:r>
              <a:rPr lang="en-AU" sz="3300" dirty="0">
                <a:solidFill>
                  <a:schemeClr val="accent5"/>
                </a:solidFill>
              </a:rPr>
              <a:t>Group One - Jody and Mary</a:t>
            </a:r>
          </a:p>
          <a:p>
            <a:pPr marL="177800" indent="-133350">
              <a:buFont typeface="+mj-lt"/>
              <a:buAutoNum type="arabicPeriod"/>
            </a:pPr>
            <a:r>
              <a:rPr lang="en-AU" dirty="0"/>
              <a:t>Together, re-read the Jody and Mary Case on p. 6 of the </a:t>
            </a:r>
            <a:r>
              <a:rPr lang="en-AU" dirty="0" err="1"/>
              <a:t>Rachels</a:t>
            </a:r>
            <a:r>
              <a:rPr lang="en-AU" dirty="0"/>
              <a:t> (2014) text. Share your initial position regarding the primary ethical question: </a:t>
            </a:r>
            <a:r>
              <a:rPr lang="en-AU" dirty="0">
                <a:solidFill>
                  <a:schemeClr val="accent2"/>
                </a:solidFill>
              </a:rPr>
              <a:t>Would it be </a:t>
            </a:r>
            <a:r>
              <a:rPr lang="en-AU" i="1" dirty="0">
                <a:solidFill>
                  <a:schemeClr val="accent2"/>
                </a:solidFill>
              </a:rPr>
              <a:t>right</a:t>
            </a:r>
            <a:r>
              <a:rPr lang="en-AU" dirty="0">
                <a:solidFill>
                  <a:schemeClr val="accent2"/>
                </a:solidFill>
              </a:rPr>
              <a:t> or </a:t>
            </a:r>
            <a:r>
              <a:rPr lang="en-AU" i="1" dirty="0">
                <a:solidFill>
                  <a:schemeClr val="accent2"/>
                </a:solidFill>
              </a:rPr>
              <a:t>wrong</a:t>
            </a:r>
            <a:r>
              <a:rPr lang="en-AU" dirty="0">
                <a:solidFill>
                  <a:schemeClr val="accent2"/>
                </a:solidFill>
              </a:rPr>
              <a:t> to separate the twins?  </a:t>
            </a:r>
          </a:p>
          <a:p>
            <a:pPr marL="177800" indent="-133350">
              <a:buFont typeface="+mj-lt"/>
              <a:buAutoNum type="arabicPeriod"/>
            </a:pPr>
            <a:r>
              <a:rPr lang="en-AU" dirty="0"/>
              <a:t>Read </a:t>
            </a:r>
            <a:r>
              <a:rPr lang="en-AU" dirty="0">
                <a:solidFill>
                  <a:schemeClr val="accent1"/>
                </a:solidFill>
              </a:rPr>
              <a:t>‘The Argument That We Should Save as Many as We Can’ </a:t>
            </a:r>
            <a:r>
              <a:rPr lang="en-AU" dirty="0"/>
              <a:t>on pp. 6-7 and put the argument into </a:t>
            </a:r>
            <a:r>
              <a:rPr lang="en-AU" dirty="0">
                <a:solidFill>
                  <a:srgbClr val="0070C0"/>
                </a:solidFill>
              </a:rPr>
              <a:t>standard form</a:t>
            </a:r>
            <a:r>
              <a:rPr lang="en-AU" dirty="0"/>
              <a:t>.</a:t>
            </a:r>
          </a:p>
          <a:p>
            <a:pPr marL="177800" indent="-133350">
              <a:buFont typeface="+mj-lt"/>
              <a:buAutoNum type="arabicPeriod"/>
            </a:pPr>
            <a:r>
              <a:rPr lang="en-AU" dirty="0">
                <a:solidFill>
                  <a:schemeClr val="accent4"/>
                </a:solidFill>
              </a:rPr>
              <a:t>Evaluate</a:t>
            </a:r>
            <a:r>
              <a:rPr lang="en-AU" dirty="0"/>
              <a:t> the argument, with a focus on assessing the truth of the premises. Consider the points </a:t>
            </a:r>
            <a:r>
              <a:rPr lang="en-AU" dirty="0" err="1"/>
              <a:t>Rachels</a:t>
            </a:r>
            <a:r>
              <a:rPr lang="en-AU" dirty="0"/>
              <a:t>’ raises. Is the argument a good one?</a:t>
            </a:r>
          </a:p>
          <a:p>
            <a:pPr marL="177800" indent="-133350">
              <a:buFont typeface="+mj-lt"/>
              <a:buAutoNum type="arabicPeriod"/>
            </a:pPr>
            <a:r>
              <a:rPr lang="en-AU" dirty="0"/>
              <a:t>Read </a:t>
            </a:r>
            <a:r>
              <a:rPr lang="en-AU" dirty="0">
                <a:solidFill>
                  <a:schemeClr val="accent1"/>
                </a:solidFill>
              </a:rPr>
              <a:t>‘The Argument from the Sanctity of Human Life</a:t>
            </a:r>
            <a:r>
              <a:rPr lang="en-AU" dirty="0"/>
              <a:t>’ on p. 7-8 and put the argument into </a:t>
            </a:r>
            <a:r>
              <a:rPr lang="en-AU" dirty="0">
                <a:solidFill>
                  <a:srgbClr val="0070C0"/>
                </a:solidFill>
              </a:rPr>
              <a:t>standard form</a:t>
            </a:r>
            <a:r>
              <a:rPr lang="en-AU" dirty="0"/>
              <a:t>.</a:t>
            </a:r>
          </a:p>
          <a:p>
            <a:pPr marL="177800" indent="-133350">
              <a:buFont typeface="+mj-lt"/>
              <a:buAutoNum type="arabicPeriod"/>
            </a:pPr>
            <a:r>
              <a:rPr lang="en-AU" dirty="0">
                <a:solidFill>
                  <a:schemeClr val="accent4"/>
                </a:solidFill>
              </a:rPr>
              <a:t>Evaluate</a:t>
            </a:r>
            <a:r>
              <a:rPr lang="en-AU" dirty="0"/>
              <a:t> the argument, with a focus on assessing the truth of the premises. Consider the points </a:t>
            </a:r>
            <a:r>
              <a:rPr lang="en-AU" dirty="0" err="1"/>
              <a:t>Rachels</a:t>
            </a:r>
            <a:r>
              <a:rPr lang="en-AU" dirty="0"/>
              <a:t>’ raises. Is the argument a good one?</a:t>
            </a:r>
          </a:p>
          <a:p>
            <a:pPr marL="177800" indent="-133350">
              <a:buFont typeface="+mj-lt"/>
              <a:buAutoNum type="arabicPeriod"/>
            </a:pPr>
            <a:r>
              <a:rPr lang="en-AU" dirty="0"/>
              <a:t>Are there any other reasons / arguments / evidence / analogies / examples that could be helpful in answering the primary ethical question listed above?</a:t>
            </a:r>
          </a:p>
          <a:p>
            <a:pPr marL="177800" indent="-133350">
              <a:buFont typeface="+mj-lt"/>
              <a:buAutoNum type="arabicPeriod"/>
            </a:pPr>
            <a:r>
              <a:rPr lang="en-AU" dirty="0"/>
              <a:t>Each student needs to construct a reasoned response to the primary ethical question. Group will then report back to the class. </a:t>
            </a:r>
          </a:p>
          <a:p>
            <a:pPr marL="560070" indent="-514350">
              <a:buFont typeface="+mj-lt"/>
              <a:buAutoNum type="arabicPeriod"/>
            </a:pPr>
            <a:endParaRPr lang="en-AU" dirty="0"/>
          </a:p>
          <a:p>
            <a:pPr marL="560070" indent="-514350">
              <a:buFont typeface="+mj-lt"/>
              <a:buAutoNum type="arabicPeriod"/>
            </a:pPr>
            <a:endParaRPr lang="en-AU" dirty="0"/>
          </a:p>
        </p:txBody>
      </p:sp>
      <p:sp>
        <p:nvSpPr>
          <p:cNvPr id="4" name="Content Placeholder 3"/>
          <p:cNvSpPr>
            <a:spLocks noGrp="1"/>
          </p:cNvSpPr>
          <p:nvPr>
            <p:ph sz="half" idx="2"/>
          </p:nvPr>
        </p:nvSpPr>
        <p:spPr>
          <a:xfrm>
            <a:off x="4648200" y="1628800"/>
            <a:ext cx="4495800" cy="5229200"/>
          </a:xfrm>
        </p:spPr>
        <p:txBody>
          <a:bodyPr>
            <a:normAutofit fontScale="47500" lnSpcReduction="20000"/>
          </a:bodyPr>
          <a:lstStyle/>
          <a:p>
            <a:pPr marL="45720" indent="0" algn="ctr">
              <a:buNone/>
            </a:pPr>
            <a:r>
              <a:rPr lang="en-AU" sz="3300" dirty="0">
                <a:solidFill>
                  <a:schemeClr val="accent5"/>
                </a:solidFill>
              </a:rPr>
              <a:t>Group Two – Tracy Latimer</a:t>
            </a:r>
          </a:p>
          <a:p>
            <a:pPr marL="177800" indent="-133350">
              <a:buFont typeface="+mj-lt"/>
              <a:buAutoNum type="arabicPeriod"/>
            </a:pPr>
            <a:r>
              <a:rPr lang="en-AU" dirty="0"/>
              <a:t>Together, re-read the Tracy Latimer Case on p. 8 of the </a:t>
            </a:r>
            <a:r>
              <a:rPr lang="en-AU" dirty="0" err="1"/>
              <a:t>Rachels</a:t>
            </a:r>
            <a:r>
              <a:rPr lang="en-AU" dirty="0"/>
              <a:t> (2014) text. Share your initial position regarding the primary ethical question: </a:t>
            </a:r>
            <a:r>
              <a:rPr lang="en-US" dirty="0">
                <a:solidFill>
                  <a:schemeClr val="accent2"/>
                </a:solidFill>
              </a:rPr>
              <a:t>Was Robert Latimer right or wrong in ending Tracy’s life?</a:t>
            </a:r>
          </a:p>
          <a:p>
            <a:pPr marL="177800" indent="-133350">
              <a:buFont typeface="+mj-lt"/>
              <a:buAutoNum type="arabicPeriod"/>
            </a:pPr>
            <a:r>
              <a:rPr lang="en-AU" dirty="0"/>
              <a:t>Read </a:t>
            </a:r>
            <a:r>
              <a:rPr lang="en-AU" dirty="0">
                <a:solidFill>
                  <a:schemeClr val="accent1"/>
                </a:solidFill>
              </a:rPr>
              <a:t>‘The Argument from the Wrongness of Discriminating Against the Handicapped’ </a:t>
            </a:r>
            <a:r>
              <a:rPr lang="en-AU" dirty="0"/>
              <a:t>on pp. 8-9 and put the argument into </a:t>
            </a:r>
            <a:r>
              <a:rPr lang="en-AU" dirty="0">
                <a:solidFill>
                  <a:srgbClr val="0070C0"/>
                </a:solidFill>
              </a:rPr>
              <a:t>standard form</a:t>
            </a:r>
            <a:r>
              <a:rPr lang="en-AU" dirty="0"/>
              <a:t>.</a:t>
            </a:r>
          </a:p>
          <a:p>
            <a:pPr marL="177800" indent="-133350">
              <a:buFont typeface="+mj-lt"/>
              <a:buAutoNum type="arabicPeriod"/>
            </a:pPr>
            <a:r>
              <a:rPr lang="en-AU" dirty="0">
                <a:solidFill>
                  <a:schemeClr val="accent4"/>
                </a:solidFill>
              </a:rPr>
              <a:t>Evaluate</a:t>
            </a:r>
            <a:r>
              <a:rPr lang="en-AU" dirty="0"/>
              <a:t> the argument, with a focus on assessing the truth of the premises. Consider the points </a:t>
            </a:r>
            <a:r>
              <a:rPr lang="en-AU" dirty="0" err="1"/>
              <a:t>Rachels</a:t>
            </a:r>
            <a:r>
              <a:rPr lang="en-AU" dirty="0"/>
              <a:t>’ raises. Is the argument a good one?</a:t>
            </a:r>
          </a:p>
          <a:p>
            <a:pPr marL="177800" indent="-133350">
              <a:buFont typeface="+mj-lt"/>
              <a:buAutoNum type="arabicPeriod"/>
            </a:pPr>
            <a:r>
              <a:rPr lang="en-AU" dirty="0"/>
              <a:t>Read </a:t>
            </a:r>
            <a:r>
              <a:rPr lang="en-AU" dirty="0">
                <a:solidFill>
                  <a:schemeClr val="accent1"/>
                </a:solidFill>
              </a:rPr>
              <a:t>‘The Slippery Slope Argument</a:t>
            </a:r>
            <a:r>
              <a:rPr lang="en-AU" dirty="0"/>
              <a:t>’ on pp. 9-10 and put the argument into </a:t>
            </a:r>
            <a:r>
              <a:rPr lang="en-AU" dirty="0">
                <a:solidFill>
                  <a:srgbClr val="0070C0"/>
                </a:solidFill>
              </a:rPr>
              <a:t>standard form</a:t>
            </a:r>
            <a:r>
              <a:rPr lang="en-AU" dirty="0"/>
              <a:t>.</a:t>
            </a:r>
          </a:p>
          <a:p>
            <a:pPr marL="177800" indent="-133350">
              <a:buFont typeface="+mj-lt"/>
              <a:buAutoNum type="arabicPeriod"/>
            </a:pPr>
            <a:r>
              <a:rPr lang="en-AU" dirty="0">
                <a:solidFill>
                  <a:schemeClr val="accent4"/>
                </a:solidFill>
              </a:rPr>
              <a:t>Evaluate</a:t>
            </a:r>
            <a:r>
              <a:rPr lang="en-AU" dirty="0"/>
              <a:t> the argument, with a focus on assessing the truth of the premises. Consider the points </a:t>
            </a:r>
            <a:r>
              <a:rPr lang="en-AU" dirty="0" err="1"/>
              <a:t>Rachels</a:t>
            </a:r>
            <a:r>
              <a:rPr lang="en-AU" dirty="0"/>
              <a:t>’ raises. Is the argument a good one?</a:t>
            </a:r>
          </a:p>
          <a:p>
            <a:pPr marL="177800" indent="-133350">
              <a:buFont typeface="+mj-lt"/>
              <a:buAutoNum type="arabicPeriod"/>
            </a:pPr>
            <a:r>
              <a:rPr lang="en-AU" dirty="0"/>
              <a:t>Are there any other reasons / arguments / evidence / analogies / examples that could be helpful in answering the primary ethical question listed above?</a:t>
            </a:r>
          </a:p>
          <a:p>
            <a:pPr marL="177800" indent="-133350">
              <a:buFont typeface="+mj-lt"/>
              <a:buAutoNum type="arabicPeriod"/>
            </a:pPr>
            <a:r>
              <a:rPr lang="en-AU" dirty="0"/>
              <a:t>Each student needs to construct a reasoned response to the primary ethical question. Group will then report back to the class. </a:t>
            </a:r>
          </a:p>
        </p:txBody>
      </p:sp>
      <p:sp>
        <p:nvSpPr>
          <p:cNvPr id="3" name="Title 2"/>
          <p:cNvSpPr>
            <a:spLocks noGrp="1"/>
          </p:cNvSpPr>
          <p:nvPr>
            <p:ph type="title"/>
          </p:nvPr>
        </p:nvSpPr>
        <p:spPr/>
        <p:txBody>
          <a:bodyPr/>
          <a:lstStyle/>
          <a:p>
            <a:r>
              <a:rPr lang="en-AU" sz="3600" dirty="0">
                <a:solidFill>
                  <a:schemeClr val="accent1"/>
                </a:solidFill>
              </a:rPr>
              <a:t>Group activity </a:t>
            </a:r>
            <a:endParaRPr lang="en-AU" sz="3600" dirty="0">
              <a:solidFill>
                <a:srgbClr val="00B0F0"/>
              </a:solidFill>
            </a:endParaRPr>
          </a:p>
        </p:txBody>
      </p:sp>
    </p:spTree>
    <p:extLst>
      <p:ext uri="{BB962C8B-B14F-4D97-AF65-F5344CB8AC3E}">
        <p14:creationId xmlns:p14="http://schemas.microsoft.com/office/powerpoint/2010/main" val="2289428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7504" y="1628800"/>
            <a:ext cx="8856983" cy="5040560"/>
          </a:xfrm>
        </p:spPr>
        <p:txBody>
          <a:bodyPr>
            <a:normAutofit fontScale="92500" lnSpcReduction="20000"/>
          </a:bodyPr>
          <a:lstStyle/>
          <a:p>
            <a:r>
              <a:rPr lang="en-AU" dirty="0"/>
              <a:t>Read, discuss, and annotate: </a:t>
            </a:r>
            <a:r>
              <a:rPr lang="en-AU" dirty="0">
                <a:solidFill>
                  <a:schemeClr val="accent4"/>
                </a:solidFill>
              </a:rPr>
              <a:t>“Reason and Impartiality”</a:t>
            </a:r>
            <a:r>
              <a:rPr lang="en-AU" dirty="0">
                <a:solidFill>
                  <a:schemeClr val="accent1"/>
                </a:solidFill>
              </a:rPr>
              <a:t> </a:t>
            </a:r>
            <a:r>
              <a:rPr lang="en-AU" dirty="0"/>
              <a:t>– </a:t>
            </a:r>
            <a:r>
              <a:rPr lang="en-AU" dirty="0" err="1"/>
              <a:t>Rachels</a:t>
            </a:r>
            <a:r>
              <a:rPr lang="en-AU" dirty="0"/>
              <a:t> (2014, pp. 10-13): </a:t>
            </a:r>
          </a:p>
          <a:p>
            <a:pPr marL="45720" indent="0" algn="ctr">
              <a:buNone/>
            </a:pPr>
            <a:endParaRPr lang="en-AU" sz="600" dirty="0"/>
          </a:p>
          <a:p>
            <a:pPr marL="45720" indent="0" algn="ctr">
              <a:buNone/>
            </a:pPr>
            <a:r>
              <a:rPr lang="en-AU" dirty="0" err="1">
                <a:solidFill>
                  <a:schemeClr val="accent1"/>
                </a:solidFill>
              </a:rPr>
              <a:t>Rachels</a:t>
            </a:r>
            <a:r>
              <a:rPr lang="en-AU" dirty="0">
                <a:solidFill>
                  <a:schemeClr val="accent1"/>
                </a:solidFill>
              </a:rPr>
              <a:t>’ Two Basic Claims About the Nature of Morality</a:t>
            </a:r>
          </a:p>
          <a:p>
            <a:pPr marL="502920" indent="-457200">
              <a:buFont typeface="+mj-lt"/>
              <a:buAutoNum type="arabicPeriod"/>
            </a:pPr>
            <a:r>
              <a:rPr lang="en-AU" dirty="0">
                <a:solidFill>
                  <a:schemeClr val="accent4"/>
                </a:solidFill>
              </a:rPr>
              <a:t>Reason: </a:t>
            </a:r>
            <a:r>
              <a:rPr lang="en-AU" dirty="0"/>
              <a:t>Morality is, first and foremost, a matter of consulting reason. The morally right thing to do, in any circumstance, is whatever there are the best reasons for doing. </a:t>
            </a:r>
          </a:p>
          <a:p>
            <a:pPr marL="502920" indent="-457200">
              <a:buFont typeface="+mj-lt"/>
              <a:buAutoNum type="arabicPeriod"/>
            </a:pPr>
            <a:r>
              <a:rPr lang="en-AU" dirty="0">
                <a:solidFill>
                  <a:schemeClr val="accent4"/>
                </a:solidFill>
              </a:rPr>
              <a:t>Impartiality: </a:t>
            </a:r>
            <a:r>
              <a:rPr lang="en-AU" dirty="0"/>
              <a:t>Each individual’s interests are equally important; from within the moral point of view, there are no privileged persons. Therefore, each of us must acknowledge that other people’s welfare is just as important as our own. </a:t>
            </a:r>
          </a:p>
          <a:p>
            <a:pPr marL="502920" indent="-457200">
              <a:buFont typeface="+mj-lt"/>
              <a:buAutoNum type="arabicPeriod"/>
            </a:pPr>
            <a:endParaRPr lang="en-AU" dirty="0"/>
          </a:p>
          <a:p>
            <a:r>
              <a:rPr lang="en-AU" dirty="0"/>
              <a:t>Read, discuss, and annotate: </a:t>
            </a:r>
            <a:r>
              <a:rPr lang="en-AU" dirty="0">
                <a:solidFill>
                  <a:schemeClr val="accent5"/>
                </a:solidFill>
              </a:rPr>
              <a:t>“The Minimum Conception of Morality”</a:t>
            </a:r>
            <a:r>
              <a:rPr lang="en-AU" dirty="0"/>
              <a:t> – </a:t>
            </a:r>
            <a:r>
              <a:rPr lang="en-AU" dirty="0" err="1"/>
              <a:t>Rachels</a:t>
            </a:r>
            <a:r>
              <a:rPr lang="en-AU" dirty="0"/>
              <a:t> (2014, pp. 13-14)</a:t>
            </a:r>
          </a:p>
          <a:p>
            <a:pPr marL="45720" indent="0">
              <a:buNone/>
            </a:pPr>
            <a:endParaRPr lang="en-AU" sz="600" dirty="0"/>
          </a:p>
          <a:p>
            <a:pPr marL="45720" indent="0" algn="ctr">
              <a:buNone/>
            </a:pPr>
            <a:r>
              <a:rPr lang="en-AU" dirty="0" err="1">
                <a:solidFill>
                  <a:schemeClr val="accent1"/>
                </a:solidFill>
              </a:rPr>
              <a:t>Rachels</a:t>
            </a:r>
            <a:r>
              <a:rPr lang="en-AU" dirty="0">
                <a:solidFill>
                  <a:schemeClr val="accent1"/>
                </a:solidFill>
              </a:rPr>
              <a:t>’ Minimum Conception of Morality </a:t>
            </a:r>
          </a:p>
          <a:p>
            <a:pPr marL="45720" indent="0">
              <a:buNone/>
            </a:pPr>
            <a:r>
              <a:rPr lang="en-AU" dirty="0">
                <a:solidFill>
                  <a:schemeClr val="accent4"/>
                </a:solidFill>
              </a:rPr>
              <a:t>“Morality is, at the very least, the effort to guide one’s conduct by reason – that is, to do what there are the best reasons for doing – while giving equal weight to the interests of each individual affected by one’s action.” </a:t>
            </a:r>
          </a:p>
          <a:p>
            <a:pPr marL="502920" indent="-457200">
              <a:buFont typeface="+mj-lt"/>
              <a:buAutoNum type="arabicPeriod"/>
            </a:pPr>
            <a:endParaRPr lang="en-AU" dirty="0"/>
          </a:p>
        </p:txBody>
      </p:sp>
      <p:sp>
        <p:nvSpPr>
          <p:cNvPr id="5" name="Title 4"/>
          <p:cNvSpPr>
            <a:spLocks noGrp="1"/>
          </p:cNvSpPr>
          <p:nvPr>
            <p:ph type="title"/>
          </p:nvPr>
        </p:nvSpPr>
        <p:spPr/>
        <p:txBody>
          <a:bodyPr/>
          <a:lstStyle/>
          <a:p>
            <a:r>
              <a:rPr lang="en-AU" dirty="0">
                <a:solidFill>
                  <a:schemeClr val="accent2"/>
                </a:solidFill>
              </a:rPr>
              <a:t>Read, discuss &amp; annotate</a:t>
            </a:r>
          </a:p>
        </p:txBody>
      </p:sp>
    </p:spTree>
    <p:extLst>
      <p:ext uri="{BB962C8B-B14F-4D97-AF65-F5344CB8AC3E}">
        <p14:creationId xmlns:p14="http://schemas.microsoft.com/office/powerpoint/2010/main" val="30318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3" y="1628800"/>
            <a:ext cx="8784975" cy="5040559"/>
          </a:xfrm>
        </p:spPr>
        <p:txBody>
          <a:bodyPr>
            <a:normAutofit/>
          </a:bodyPr>
          <a:lstStyle/>
          <a:p>
            <a:pPr marL="45720" indent="0">
              <a:buNone/>
            </a:pPr>
            <a:endParaRPr lang="en-AU" sz="900" dirty="0">
              <a:solidFill>
                <a:srgbClr val="00B050"/>
              </a:solidFill>
              <a:effectLst>
                <a:outerShdw blurRad="38100" dist="38100" dir="2700000" algn="tl">
                  <a:srgbClr val="000000">
                    <a:alpha val="43137"/>
                  </a:srgbClr>
                </a:outerShdw>
              </a:effectLst>
            </a:endParaRPr>
          </a:p>
          <a:p>
            <a:pPr marL="45720" indent="0">
              <a:buNone/>
            </a:pPr>
            <a:r>
              <a:rPr lang="en-AU" dirty="0"/>
              <a:t>As so many philosophical issues require a good theoretical understanding of morality and ethics, it’s important that we begin with a consideration of </a:t>
            </a:r>
            <a:r>
              <a:rPr lang="en-AU" dirty="0">
                <a:solidFill>
                  <a:srgbClr val="0070C0"/>
                </a:solidFill>
              </a:rPr>
              <a:t>(1) </a:t>
            </a:r>
            <a:r>
              <a:rPr lang="en-AU" dirty="0"/>
              <a:t>what, exactly, morality requires of us, and</a:t>
            </a:r>
            <a:r>
              <a:rPr lang="en-AU" dirty="0">
                <a:solidFill>
                  <a:srgbClr val="0070C0"/>
                </a:solidFill>
              </a:rPr>
              <a:t> (2) </a:t>
            </a:r>
            <a:r>
              <a:rPr lang="en-AU" dirty="0"/>
              <a:t>the range of ethical theories and frameworks we can draw on in coming to a reasoned judgment in response to the ethical questions generated by new technologies. </a:t>
            </a:r>
          </a:p>
          <a:p>
            <a:pPr marL="45720" indent="0">
              <a:buNone/>
            </a:pPr>
            <a:endParaRPr lang="en-AU" sz="900" dirty="0"/>
          </a:p>
          <a:p>
            <a:pPr marL="45720" indent="0">
              <a:buNone/>
            </a:pPr>
            <a:r>
              <a:rPr lang="en-AU" dirty="0"/>
              <a:t>For this reason, we shall commence with an examination of two text extracts written by contemporary philosopher James Rachels:</a:t>
            </a:r>
          </a:p>
          <a:p>
            <a:pPr marL="45720" indent="0">
              <a:buNone/>
            </a:pPr>
            <a:endParaRPr lang="en-AU" sz="900" dirty="0"/>
          </a:p>
          <a:p>
            <a:pPr lvl="0"/>
            <a:r>
              <a:rPr lang="en-AU" dirty="0">
                <a:solidFill>
                  <a:schemeClr val="accent4"/>
                </a:solidFill>
              </a:rPr>
              <a:t>Reading One: </a:t>
            </a:r>
            <a:r>
              <a:rPr lang="en-AU" dirty="0"/>
              <a:t>James Rachels (2014) </a:t>
            </a:r>
            <a:r>
              <a:rPr lang="en-AU" dirty="0">
                <a:solidFill>
                  <a:schemeClr val="accent1"/>
                </a:solidFill>
              </a:rPr>
              <a:t>“What is Morality?” </a:t>
            </a:r>
            <a:endParaRPr lang="en-AU" dirty="0"/>
          </a:p>
          <a:p>
            <a:pPr lvl="0"/>
            <a:r>
              <a:rPr lang="en-AU" dirty="0"/>
              <a:t> </a:t>
            </a:r>
          </a:p>
          <a:p>
            <a:r>
              <a:rPr lang="en-AU" dirty="0">
                <a:solidFill>
                  <a:schemeClr val="accent4"/>
                </a:solidFill>
              </a:rPr>
              <a:t>Reading Two: </a:t>
            </a:r>
            <a:r>
              <a:rPr lang="en-AU" dirty="0"/>
              <a:t>James Rachels (2007) </a:t>
            </a:r>
            <a:r>
              <a:rPr lang="en-AU" dirty="0">
                <a:solidFill>
                  <a:schemeClr val="accent1"/>
                </a:solidFill>
              </a:rPr>
              <a:t>“A Short Introduction to Moral Philosophy.”</a:t>
            </a:r>
            <a:endParaRPr lang="en-AU" dirty="0"/>
          </a:p>
          <a:p>
            <a:pPr marL="45720" indent="0">
              <a:buNone/>
            </a:pPr>
            <a:endParaRPr lang="en-AU" dirty="0"/>
          </a:p>
        </p:txBody>
      </p:sp>
      <p:sp>
        <p:nvSpPr>
          <p:cNvPr id="3" name="Title 2"/>
          <p:cNvSpPr>
            <a:spLocks noGrp="1"/>
          </p:cNvSpPr>
          <p:nvPr>
            <p:ph type="title"/>
          </p:nvPr>
        </p:nvSpPr>
        <p:spPr>
          <a:xfrm>
            <a:off x="1547664" y="188640"/>
            <a:ext cx="6120680" cy="1221601"/>
          </a:xfrm>
        </p:spPr>
        <p:txBody>
          <a:bodyPr/>
          <a:lstStyle/>
          <a:p>
            <a:r>
              <a:rPr lang="en-AU" sz="3600" dirty="0">
                <a:solidFill>
                  <a:schemeClr val="accent1"/>
                </a:solidFill>
              </a:rPr>
              <a:t>Approaches to ethics </a:t>
            </a:r>
          </a:p>
        </p:txBody>
      </p:sp>
      <p:pic>
        <p:nvPicPr>
          <p:cNvPr id="5" name="Picture 4">
            <a:extLst>
              <a:ext uri="{FF2B5EF4-FFF2-40B4-BE49-F238E27FC236}">
                <a16:creationId xmlns:a16="http://schemas.microsoft.com/office/drawing/2014/main" id="{8A128FC8-9B22-4056-94C2-A9E60BFD3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237958"/>
            <a:ext cx="2801888" cy="1866758"/>
          </a:xfrm>
          <a:prstGeom prst="rect">
            <a:avLst/>
          </a:prstGeom>
        </p:spPr>
      </p:pic>
      <p:pic>
        <p:nvPicPr>
          <p:cNvPr id="8" name="Picture 7">
            <a:extLst>
              <a:ext uri="{FF2B5EF4-FFF2-40B4-BE49-F238E27FC236}">
                <a16:creationId xmlns:a16="http://schemas.microsoft.com/office/drawing/2014/main" id="{81098317-4F17-4201-9319-A7B8F1D85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8159" y="-237958"/>
            <a:ext cx="2886744" cy="1866758"/>
          </a:xfrm>
          <a:prstGeom prst="rect">
            <a:avLst/>
          </a:prstGeom>
        </p:spPr>
      </p:pic>
    </p:spTree>
    <p:extLst>
      <p:ext uri="{BB962C8B-B14F-4D97-AF65-F5344CB8AC3E}">
        <p14:creationId xmlns:p14="http://schemas.microsoft.com/office/powerpoint/2010/main" val="297786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7504" y="3323620"/>
            <a:ext cx="8856983" cy="3345740"/>
          </a:xfrm>
        </p:spPr>
        <p:txBody>
          <a:bodyPr>
            <a:normAutofit lnSpcReduction="10000"/>
          </a:bodyPr>
          <a:lstStyle/>
          <a:p>
            <a:pPr marL="45720" indent="0" algn="ctr">
              <a:buNone/>
            </a:pPr>
            <a:r>
              <a:rPr lang="en-AU" dirty="0"/>
              <a:t>As </a:t>
            </a:r>
            <a:r>
              <a:rPr lang="en-AU" dirty="0" err="1"/>
              <a:t>Rachels</a:t>
            </a:r>
            <a:r>
              <a:rPr lang="en-AU" dirty="0"/>
              <a:t> notes, not every ethical theory accepts the ‘minimum conception.’ However, theories that reject it, tend to encounter serious difficulties. This is why most embrace the minimum conception in one form or another. I encourage you to embrace it, too… </a:t>
            </a:r>
          </a:p>
          <a:p>
            <a:pPr marL="45720" indent="0" algn="ctr">
              <a:buNone/>
            </a:pPr>
            <a:endParaRPr lang="en-AU" sz="1000" dirty="0"/>
          </a:p>
          <a:p>
            <a:pPr marL="45720" indent="0" algn="ctr">
              <a:buNone/>
            </a:pPr>
            <a:r>
              <a:rPr lang="en-AU" dirty="0"/>
              <a:t>Now that we have considered </a:t>
            </a:r>
            <a:r>
              <a:rPr lang="en-AU" dirty="0">
                <a:solidFill>
                  <a:schemeClr val="accent4"/>
                </a:solidFill>
              </a:rPr>
              <a:t>(1) </a:t>
            </a:r>
            <a:r>
              <a:rPr lang="en-AU" dirty="0"/>
              <a:t>What morality requires of us (namely, reason and impartiality), our next port of call is to consider </a:t>
            </a:r>
            <a:r>
              <a:rPr lang="en-AU" dirty="0">
                <a:solidFill>
                  <a:schemeClr val="accent4"/>
                </a:solidFill>
              </a:rPr>
              <a:t>(2) </a:t>
            </a:r>
            <a:r>
              <a:rPr lang="en-AU" dirty="0"/>
              <a:t>The range of ethical theories and frameworks we can draw on in coming to a reasoned judgment in response to ethical questions generated by new technologies. </a:t>
            </a:r>
          </a:p>
          <a:p>
            <a:pPr marL="45720" indent="0">
              <a:buNone/>
            </a:pPr>
            <a:endParaRPr lang="en-AU" dirty="0"/>
          </a:p>
          <a:p>
            <a:pPr marL="45720" indent="0">
              <a:buNone/>
            </a:pPr>
            <a:endParaRPr lang="en-AU" dirty="0"/>
          </a:p>
          <a:p>
            <a:pPr marL="45720" indent="0">
              <a:buNone/>
            </a:pPr>
            <a:endParaRPr lang="en-AU" dirty="0"/>
          </a:p>
          <a:p>
            <a:pPr marL="45720" indent="0">
              <a:buNone/>
            </a:pPr>
            <a:endParaRPr lang="en-AU" dirty="0"/>
          </a:p>
        </p:txBody>
      </p:sp>
      <p:sp>
        <p:nvSpPr>
          <p:cNvPr id="5" name="Title 4"/>
          <p:cNvSpPr>
            <a:spLocks noGrp="1"/>
          </p:cNvSpPr>
          <p:nvPr>
            <p:ph type="title"/>
          </p:nvPr>
        </p:nvSpPr>
        <p:spPr/>
        <p:txBody>
          <a:bodyPr/>
          <a:lstStyle/>
          <a:p>
            <a:r>
              <a:rPr lang="en-AU" dirty="0">
                <a:solidFill>
                  <a:schemeClr val="accent5"/>
                </a:solidFill>
              </a:rPr>
              <a:t>What’s next? </a:t>
            </a:r>
            <a:endParaRPr lang="en-AU" dirty="0">
              <a:solidFill>
                <a:schemeClr val="accent4"/>
              </a:solidFill>
            </a:endParaRPr>
          </a:p>
        </p:txBody>
      </p:sp>
      <p:pic>
        <p:nvPicPr>
          <p:cNvPr id="4" name="Picture 3" descr="Image result for ethics">
            <a:extLst>
              <a:ext uri="{FF2B5EF4-FFF2-40B4-BE49-F238E27FC236}">
                <a16:creationId xmlns:a16="http://schemas.microsoft.com/office/drawing/2014/main" id="{F9B4BB5C-3F3D-4B48-9C76-B5761453796E}"/>
              </a:ext>
            </a:extLst>
          </p:cNvPr>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71000"/>
                    </a14:imgEffect>
                  </a14:imgLayer>
                </a14:imgProps>
              </a:ext>
              <a:ext uri="{28A0092B-C50C-407E-A947-70E740481C1C}">
                <a14:useLocalDpi xmlns:a14="http://schemas.microsoft.com/office/drawing/2010/main" val="0"/>
              </a:ext>
            </a:extLst>
          </a:blip>
          <a:srcRect/>
          <a:stretch>
            <a:fillRect/>
          </a:stretch>
        </p:blipFill>
        <p:spPr bwMode="auto">
          <a:xfrm>
            <a:off x="3430179" y="1700808"/>
            <a:ext cx="2211631" cy="1332245"/>
          </a:xfrm>
          <a:prstGeom prst="rect">
            <a:avLst/>
          </a:prstGeom>
          <a:noFill/>
          <a:ln>
            <a:noFill/>
          </a:ln>
        </p:spPr>
      </p:pic>
    </p:spTree>
    <p:extLst>
      <p:ext uri="{BB962C8B-B14F-4D97-AF65-F5344CB8AC3E}">
        <p14:creationId xmlns:p14="http://schemas.microsoft.com/office/powerpoint/2010/main" val="248483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79512" y="1700808"/>
            <a:ext cx="4032448" cy="4968552"/>
          </a:xfrm>
        </p:spPr>
        <p:txBody>
          <a:bodyPr>
            <a:normAutofit fontScale="62500" lnSpcReduction="20000"/>
          </a:bodyPr>
          <a:lstStyle/>
          <a:p>
            <a:pPr marL="502920" indent="-457200">
              <a:buFont typeface="+mj-lt"/>
              <a:buAutoNum type="arabicPeriod"/>
            </a:pPr>
            <a:r>
              <a:rPr lang="en-AU" sz="3400" dirty="0"/>
              <a:t>Relativism </a:t>
            </a:r>
          </a:p>
          <a:p>
            <a:pPr marL="502920" indent="-457200">
              <a:buFont typeface="+mj-lt"/>
              <a:buAutoNum type="arabicPeriod"/>
            </a:pPr>
            <a:r>
              <a:rPr lang="en-AU" sz="3400" dirty="0"/>
              <a:t>Divine Command Theory </a:t>
            </a:r>
          </a:p>
          <a:p>
            <a:pPr marL="502920" indent="-457200">
              <a:buFont typeface="+mj-lt"/>
              <a:buAutoNum type="arabicPeriod"/>
            </a:pPr>
            <a:r>
              <a:rPr lang="en-AU" sz="3400" dirty="0"/>
              <a:t>Virtue Ethics (e.g., Aristotle)</a:t>
            </a:r>
          </a:p>
          <a:p>
            <a:pPr marL="502920" indent="-457200">
              <a:buFont typeface="+mj-lt"/>
              <a:buAutoNum type="arabicPeriod"/>
            </a:pPr>
            <a:r>
              <a:rPr lang="en-AU" sz="3400" dirty="0"/>
              <a:t>Natural Law Theory </a:t>
            </a:r>
          </a:p>
          <a:p>
            <a:pPr marL="502920" indent="-457200">
              <a:buFont typeface="+mj-lt"/>
              <a:buAutoNum type="arabicPeriod"/>
            </a:pPr>
            <a:r>
              <a:rPr lang="en-AU" sz="3400" dirty="0"/>
              <a:t>Social Contract Theory (e.g., Thomas Hobbes) </a:t>
            </a:r>
          </a:p>
          <a:p>
            <a:pPr marL="502920" indent="-457200">
              <a:buFont typeface="+mj-lt"/>
              <a:buAutoNum type="arabicPeriod"/>
            </a:pPr>
            <a:r>
              <a:rPr lang="en-AU" sz="3400" dirty="0"/>
              <a:t>Consequentialism (e.g., Utilitarianism)</a:t>
            </a:r>
          </a:p>
          <a:p>
            <a:pPr marL="502920" indent="-457200">
              <a:buFont typeface="+mj-lt"/>
              <a:buAutoNum type="arabicPeriod"/>
            </a:pPr>
            <a:r>
              <a:rPr lang="en-AU" sz="3400" dirty="0"/>
              <a:t>Deontology (e.g., Kant)</a:t>
            </a:r>
          </a:p>
          <a:p>
            <a:pPr marL="45720" indent="0">
              <a:buNone/>
            </a:pPr>
            <a:endParaRPr lang="en-AU" sz="3400" dirty="0"/>
          </a:p>
          <a:p>
            <a:pPr marL="45720" indent="0">
              <a:buNone/>
            </a:pPr>
            <a:r>
              <a:rPr lang="en-AU" sz="3400" dirty="0"/>
              <a:t>….and a bunch more.</a:t>
            </a:r>
          </a:p>
          <a:p>
            <a:pPr marL="45720" indent="0">
              <a:buNone/>
            </a:pPr>
            <a:endParaRPr lang="en-AU" sz="3400" dirty="0"/>
          </a:p>
          <a:p>
            <a:pPr marL="45720" indent="0">
              <a:buNone/>
            </a:pPr>
            <a:r>
              <a:rPr lang="en-AU" sz="3600" dirty="0"/>
              <a:t>We’re going to (briefly) examine theories 1 – 7.</a:t>
            </a:r>
          </a:p>
          <a:p>
            <a:pPr marL="45720" indent="0">
              <a:buNone/>
            </a:pPr>
            <a:endParaRPr lang="en-AU" sz="3400" dirty="0"/>
          </a:p>
          <a:p>
            <a:pPr marL="502920" indent="-457200">
              <a:buFont typeface="+mj-lt"/>
              <a:buAutoNum type="arabicPeriod"/>
            </a:pPr>
            <a:endParaRPr lang="en-AU" dirty="0"/>
          </a:p>
        </p:txBody>
      </p:sp>
      <p:sp>
        <p:nvSpPr>
          <p:cNvPr id="2" name="Content Placeholder 1"/>
          <p:cNvSpPr>
            <a:spLocks noGrp="1"/>
          </p:cNvSpPr>
          <p:nvPr>
            <p:ph sz="half" idx="2"/>
          </p:nvPr>
        </p:nvSpPr>
        <p:spPr>
          <a:xfrm>
            <a:off x="4211960" y="1700808"/>
            <a:ext cx="4752527" cy="4968552"/>
          </a:xfrm>
        </p:spPr>
        <p:txBody>
          <a:bodyPr>
            <a:normAutofit fontScale="62500" lnSpcReduction="20000"/>
          </a:bodyPr>
          <a:lstStyle/>
          <a:p>
            <a:pPr marL="45720" indent="0">
              <a:buNone/>
            </a:pPr>
            <a:endParaRPr lang="en-AU" sz="1100" dirty="0"/>
          </a:p>
          <a:p>
            <a:pPr marL="45720" indent="0" algn="ctr">
              <a:buNone/>
            </a:pPr>
            <a:r>
              <a:rPr lang="en-AU" sz="3800" dirty="0">
                <a:solidFill>
                  <a:schemeClr val="accent2">
                    <a:lumMod val="60000"/>
                    <a:lumOff val="40000"/>
                  </a:schemeClr>
                </a:solidFill>
              </a:rPr>
              <a:t>Which is the correct ethical theory?</a:t>
            </a:r>
          </a:p>
          <a:p>
            <a:pPr marL="45720" indent="0">
              <a:buNone/>
            </a:pPr>
            <a:endParaRPr lang="en-AU" sz="1000" dirty="0"/>
          </a:p>
          <a:p>
            <a:pPr marL="45720" indent="0">
              <a:buNone/>
            </a:pPr>
            <a:r>
              <a:rPr lang="en-AU" sz="3200" dirty="0"/>
              <a:t>Even appeals to theory should ultimately be based on good reasons. Hence, you will need </a:t>
            </a:r>
            <a:r>
              <a:rPr lang="en-AU" sz="3200" i="1" dirty="0">
                <a:solidFill>
                  <a:srgbClr val="0070C0"/>
                </a:solidFill>
              </a:rPr>
              <a:t>good reasons </a:t>
            </a:r>
            <a:r>
              <a:rPr lang="en-AU" sz="3200" dirty="0"/>
              <a:t>for thinking any one theory is better than another…</a:t>
            </a:r>
          </a:p>
          <a:p>
            <a:pPr marL="45720" indent="0">
              <a:buNone/>
            </a:pPr>
            <a:endParaRPr lang="en-AU" sz="1600" dirty="0"/>
          </a:p>
          <a:p>
            <a:pPr marL="45720" indent="0">
              <a:buNone/>
            </a:pPr>
            <a:endParaRPr lang="en-AU" dirty="0"/>
          </a:p>
        </p:txBody>
      </p:sp>
      <p:sp>
        <p:nvSpPr>
          <p:cNvPr id="5" name="Title 4"/>
          <p:cNvSpPr>
            <a:spLocks noGrp="1"/>
          </p:cNvSpPr>
          <p:nvPr>
            <p:ph type="title"/>
          </p:nvPr>
        </p:nvSpPr>
        <p:spPr>
          <a:xfrm>
            <a:off x="179512" y="355847"/>
            <a:ext cx="6573344" cy="1054394"/>
          </a:xfrm>
        </p:spPr>
        <p:txBody>
          <a:bodyPr/>
          <a:lstStyle/>
          <a:p>
            <a:r>
              <a:rPr lang="en-AU" sz="2400" dirty="0">
                <a:solidFill>
                  <a:schemeClr val="accent4"/>
                </a:solidFill>
              </a:rPr>
              <a:t>Theories &amp; Approaches to Ethics</a:t>
            </a:r>
          </a:p>
        </p:txBody>
      </p:sp>
      <p:pic>
        <p:nvPicPr>
          <p:cNvPr id="4" name="Picture 3" descr="Image result for ethics">
            <a:extLst>
              <a:ext uri="{FF2B5EF4-FFF2-40B4-BE49-F238E27FC236}">
                <a16:creationId xmlns:a16="http://schemas.microsoft.com/office/drawing/2014/main" id="{F9B4BB5C-3F3D-4B48-9C76-B5761453796E}"/>
              </a:ext>
            </a:extLst>
          </p:cNvPr>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71000"/>
                    </a14:imgEffect>
                  </a14:imgLayer>
                </a14:imgProps>
              </a:ext>
              <a:ext uri="{28A0092B-C50C-407E-A947-70E740481C1C}">
                <a14:useLocalDpi xmlns:a14="http://schemas.microsoft.com/office/drawing/2010/main" val="0"/>
              </a:ext>
            </a:extLst>
          </a:blip>
          <a:srcRect/>
          <a:stretch>
            <a:fillRect/>
          </a:stretch>
        </p:blipFill>
        <p:spPr bwMode="auto">
          <a:xfrm>
            <a:off x="6752856" y="110247"/>
            <a:ext cx="2211631" cy="1332245"/>
          </a:xfrm>
          <a:prstGeom prst="rect">
            <a:avLst/>
          </a:prstGeom>
          <a:noFill/>
          <a:ln>
            <a:noFill/>
          </a:ln>
        </p:spPr>
      </p:pic>
    </p:spTree>
    <p:extLst>
      <p:ext uri="{BB962C8B-B14F-4D97-AF65-F5344CB8AC3E}">
        <p14:creationId xmlns:p14="http://schemas.microsoft.com/office/powerpoint/2010/main" val="345851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1" y="1655840"/>
            <a:ext cx="8784976" cy="5013519"/>
          </a:xfrm>
        </p:spPr>
        <p:txBody>
          <a:bodyPr>
            <a:normAutofit/>
          </a:bodyPr>
          <a:lstStyle/>
          <a:p>
            <a:pPr marL="45720" indent="0" algn="ctr">
              <a:buNone/>
            </a:pPr>
            <a:endParaRPr lang="en-AU" sz="2600" dirty="0">
              <a:solidFill>
                <a:srgbClr val="00B0F0"/>
              </a:solidFill>
            </a:endParaRPr>
          </a:p>
          <a:p>
            <a:pPr marL="45720" indent="0" algn="ctr">
              <a:buNone/>
            </a:pPr>
            <a:endParaRPr lang="en-AU" sz="2600" dirty="0">
              <a:solidFill>
                <a:srgbClr val="00B0F0"/>
              </a:solidFill>
            </a:endParaRPr>
          </a:p>
          <a:p>
            <a:pPr marL="45720" indent="0" algn="ctr">
              <a:buNone/>
            </a:pPr>
            <a:endParaRPr lang="en-AU" sz="2600" dirty="0">
              <a:solidFill>
                <a:srgbClr val="00B0F0"/>
              </a:solidFill>
            </a:endParaRPr>
          </a:p>
          <a:p>
            <a:pPr marL="45720" indent="0">
              <a:buNone/>
            </a:pPr>
            <a:endParaRPr lang="en-AU" sz="1100" dirty="0"/>
          </a:p>
        </p:txBody>
      </p:sp>
      <p:sp>
        <p:nvSpPr>
          <p:cNvPr id="5" name="Title 4"/>
          <p:cNvSpPr>
            <a:spLocks noGrp="1"/>
          </p:cNvSpPr>
          <p:nvPr>
            <p:ph type="title"/>
          </p:nvPr>
        </p:nvSpPr>
        <p:spPr>
          <a:xfrm>
            <a:off x="381000" y="355847"/>
            <a:ext cx="6207224" cy="1054394"/>
          </a:xfrm>
        </p:spPr>
        <p:txBody>
          <a:bodyPr/>
          <a:lstStyle/>
          <a:p>
            <a:r>
              <a:rPr lang="en-AU" dirty="0">
                <a:solidFill>
                  <a:schemeClr val="accent4"/>
                </a:solidFill>
              </a:rPr>
              <a:t>The ring of </a:t>
            </a:r>
            <a:r>
              <a:rPr lang="en-AU" dirty="0" err="1">
                <a:solidFill>
                  <a:schemeClr val="accent4"/>
                </a:solidFill>
              </a:rPr>
              <a:t>gyges</a:t>
            </a:r>
            <a:endParaRPr lang="en-AU" dirty="0">
              <a:solidFill>
                <a:schemeClr val="accent4"/>
              </a:solidFill>
            </a:endParaRPr>
          </a:p>
        </p:txBody>
      </p:sp>
      <p:pic>
        <p:nvPicPr>
          <p:cNvPr id="4" name="Picture 3" descr="Image result for ethics">
            <a:extLst>
              <a:ext uri="{FF2B5EF4-FFF2-40B4-BE49-F238E27FC236}">
                <a16:creationId xmlns:a16="http://schemas.microsoft.com/office/drawing/2014/main" id="{F9B4BB5C-3F3D-4B48-9C76-B5761453796E}"/>
              </a:ext>
            </a:extLst>
          </p:cNvPr>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71000"/>
                    </a14:imgEffect>
                  </a14:imgLayer>
                </a14:imgProps>
              </a:ext>
              <a:ext uri="{28A0092B-C50C-407E-A947-70E740481C1C}">
                <a14:useLocalDpi xmlns:a14="http://schemas.microsoft.com/office/drawing/2010/main" val="0"/>
              </a:ext>
            </a:extLst>
          </a:blip>
          <a:srcRect/>
          <a:stretch>
            <a:fillRect/>
          </a:stretch>
        </p:blipFill>
        <p:spPr bwMode="auto">
          <a:xfrm>
            <a:off x="6752856" y="110247"/>
            <a:ext cx="2211631" cy="1332245"/>
          </a:xfrm>
          <a:prstGeom prst="rect">
            <a:avLst/>
          </a:prstGeom>
          <a:noFill/>
          <a:ln>
            <a:noFill/>
          </a:ln>
        </p:spPr>
      </p:pic>
    </p:spTree>
    <p:extLst>
      <p:ext uri="{BB962C8B-B14F-4D97-AF65-F5344CB8AC3E}">
        <p14:creationId xmlns:p14="http://schemas.microsoft.com/office/powerpoint/2010/main" val="1373118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1" y="1655840"/>
            <a:ext cx="8784976" cy="5013519"/>
          </a:xfrm>
        </p:spPr>
        <p:txBody>
          <a:bodyPr>
            <a:normAutofit fontScale="92500" lnSpcReduction="10000"/>
          </a:bodyPr>
          <a:lstStyle/>
          <a:p>
            <a:pPr marL="45720" indent="0" algn="ctr">
              <a:buNone/>
            </a:pPr>
            <a:r>
              <a:rPr lang="en-AU" sz="2600" dirty="0">
                <a:solidFill>
                  <a:srgbClr val="00B0F0"/>
                </a:solidFill>
              </a:rPr>
              <a:t>Read: </a:t>
            </a:r>
            <a:r>
              <a:rPr lang="en-AU" sz="2600" dirty="0"/>
              <a:t>Relativism (</a:t>
            </a:r>
            <a:r>
              <a:rPr lang="en-AU" sz="2600" dirty="0" err="1"/>
              <a:t>Rachels</a:t>
            </a:r>
            <a:r>
              <a:rPr lang="en-AU" sz="2600" dirty="0"/>
              <a:t> 2007, pp. 2-3) </a:t>
            </a:r>
          </a:p>
          <a:p>
            <a:pPr marL="45720" indent="0">
              <a:buNone/>
            </a:pPr>
            <a:endParaRPr lang="en-AU" sz="1100" dirty="0"/>
          </a:p>
          <a:p>
            <a:r>
              <a:rPr lang="en-AU" sz="2300" dirty="0">
                <a:solidFill>
                  <a:schemeClr val="accent4"/>
                </a:solidFill>
              </a:rPr>
              <a:t>“…right and wrong are relative to the customs of one’s society.” </a:t>
            </a:r>
            <a:r>
              <a:rPr lang="en-AU" sz="2300" dirty="0"/>
              <a:t>Morality is just a matter of </a:t>
            </a:r>
            <a:r>
              <a:rPr lang="en-AU" sz="2300" dirty="0">
                <a:solidFill>
                  <a:schemeClr val="accent4"/>
                </a:solidFill>
              </a:rPr>
              <a:t>“social convention.” </a:t>
            </a:r>
          </a:p>
          <a:p>
            <a:r>
              <a:rPr lang="en-AU" sz="2300" dirty="0"/>
              <a:t>Morality is not objective or universal </a:t>
            </a:r>
          </a:p>
          <a:p>
            <a:r>
              <a:rPr lang="en-AU" sz="2300" dirty="0"/>
              <a:t>One set of customs is neither better nor worse than another – they are </a:t>
            </a:r>
            <a:r>
              <a:rPr lang="en-AU" sz="2300" dirty="0">
                <a:solidFill>
                  <a:schemeClr val="accent4"/>
                </a:solidFill>
              </a:rPr>
              <a:t>“merely different.” </a:t>
            </a:r>
          </a:p>
          <a:p>
            <a:r>
              <a:rPr lang="en-AU" sz="2300" dirty="0"/>
              <a:t>Consider: monogamy, cannibalism, infanticide, driving on the left vs. right side of the road, respect for individual autonomy</a:t>
            </a:r>
          </a:p>
          <a:p>
            <a:pPr marL="45720" indent="0">
              <a:buNone/>
            </a:pPr>
            <a:endParaRPr lang="en-AU" sz="1000" dirty="0"/>
          </a:p>
          <a:p>
            <a:r>
              <a:rPr lang="en-AU" sz="2300" dirty="0">
                <a:solidFill>
                  <a:schemeClr val="accent2"/>
                </a:solidFill>
              </a:rPr>
              <a:t>Objection 1: </a:t>
            </a:r>
            <a:r>
              <a:rPr lang="en-AU" sz="2300" dirty="0"/>
              <a:t>Conservative – doesn’t allow ethical challenge of the status quo</a:t>
            </a:r>
          </a:p>
          <a:p>
            <a:r>
              <a:rPr lang="en-AU" sz="2300" dirty="0">
                <a:solidFill>
                  <a:schemeClr val="accent2"/>
                </a:solidFill>
              </a:rPr>
              <a:t>Objection 2: </a:t>
            </a:r>
            <a:r>
              <a:rPr lang="en-AU" sz="2300" dirty="0"/>
              <a:t>Not all social customs are morally arbitrary – we can give reasons why some are better than others (e.g., good independent reasons why slavery is wrong, perhaps less so for funerary practices)</a:t>
            </a:r>
            <a:endParaRPr lang="en-AU" dirty="0"/>
          </a:p>
        </p:txBody>
      </p:sp>
      <p:sp>
        <p:nvSpPr>
          <p:cNvPr id="5" name="Title 4"/>
          <p:cNvSpPr>
            <a:spLocks noGrp="1"/>
          </p:cNvSpPr>
          <p:nvPr>
            <p:ph type="title"/>
          </p:nvPr>
        </p:nvSpPr>
        <p:spPr>
          <a:xfrm>
            <a:off x="381000" y="355847"/>
            <a:ext cx="6207224" cy="1054394"/>
          </a:xfrm>
        </p:spPr>
        <p:txBody>
          <a:bodyPr/>
          <a:lstStyle/>
          <a:p>
            <a:r>
              <a:rPr lang="en-AU" dirty="0">
                <a:solidFill>
                  <a:schemeClr val="accent4"/>
                </a:solidFill>
              </a:rPr>
              <a:t>1. Relativism </a:t>
            </a:r>
          </a:p>
        </p:txBody>
      </p:sp>
      <p:pic>
        <p:nvPicPr>
          <p:cNvPr id="4" name="Picture 3" descr="Image result for ethics">
            <a:extLst>
              <a:ext uri="{FF2B5EF4-FFF2-40B4-BE49-F238E27FC236}">
                <a16:creationId xmlns:a16="http://schemas.microsoft.com/office/drawing/2014/main" id="{F9B4BB5C-3F3D-4B48-9C76-B5761453796E}"/>
              </a:ext>
            </a:extLst>
          </p:cNvPr>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71000"/>
                    </a14:imgEffect>
                  </a14:imgLayer>
                </a14:imgProps>
              </a:ext>
              <a:ext uri="{28A0092B-C50C-407E-A947-70E740481C1C}">
                <a14:useLocalDpi xmlns:a14="http://schemas.microsoft.com/office/drawing/2010/main" val="0"/>
              </a:ext>
            </a:extLst>
          </a:blip>
          <a:srcRect/>
          <a:stretch>
            <a:fillRect/>
          </a:stretch>
        </p:blipFill>
        <p:spPr bwMode="auto">
          <a:xfrm>
            <a:off x="6752856" y="110247"/>
            <a:ext cx="2211631" cy="1332245"/>
          </a:xfrm>
          <a:prstGeom prst="rect">
            <a:avLst/>
          </a:prstGeom>
          <a:noFill/>
          <a:ln>
            <a:noFill/>
          </a:ln>
        </p:spPr>
      </p:pic>
    </p:spTree>
    <p:extLst>
      <p:ext uri="{BB962C8B-B14F-4D97-AF65-F5344CB8AC3E}">
        <p14:creationId xmlns:p14="http://schemas.microsoft.com/office/powerpoint/2010/main" val="196026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1" y="1655840"/>
            <a:ext cx="8784976" cy="5013519"/>
          </a:xfrm>
        </p:spPr>
        <p:txBody>
          <a:bodyPr>
            <a:normAutofit fontScale="77500" lnSpcReduction="20000"/>
          </a:bodyPr>
          <a:lstStyle/>
          <a:p>
            <a:pPr marL="45720" indent="0" algn="ctr">
              <a:buNone/>
            </a:pPr>
            <a:r>
              <a:rPr lang="en-AU" sz="2600" dirty="0">
                <a:solidFill>
                  <a:srgbClr val="00B0F0"/>
                </a:solidFill>
              </a:rPr>
              <a:t>Read: </a:t>
            </a:r>
            <a:r>
              <a:rPr lang="en-AU" sz="2600" dirty="0"/>
              <a:t>Divine Commands (</a:t>
            </a:r>
            <a:r>
              <a:rPr lang="en-AU" sz="2600" dirty="0" err="1"/>
              <a:t>Rachels</a:t>
            </a:r>
            <a:r>
              <a:rPr lang="en-AU" sz="2600" dirty="0"/>
              <a:t> 2007, pp. 3-5) </a:t>
            </a:r>
          </a:p>
          <a:p>
            <a:pPr marL="45720" indent="0">
              <a:buNone/>
            </a:pPr>
            <a:endParaRPr lang="en-AU" sz="1100" dirty="0"/>
          </a:p>
          <a:p>
            <a:r>
              <a:rPr lang="en-AU" sz="2300" dirty="0">
                <a:solidFill>
                  <a:schemeClr val="accent4"/>
                </a:solidFill>
              </a:rPr>
              <a:t> “…moral living consists in obedience to divine commands.” </a:t>
            </a:r>
          </a:p>
          <a:p>
            <a:r>
              <a:rPr lang="en-AU" sz="2300" dirty="0"/>
              <a:t>Things are right or wrong and good or bad if God / the Gods say so.  </a:t>
            </a:r>
          </a:p>
          <a:p>
            <a:pPr marL="45720" indent="0">
              <a:buNone/>
            </a:pPr>
            <a:endParaRPr lang="en-AU" sz="1000" dirty="0"/>
          </a:p>
          <a:p>
            <a:r>
              <a:rPr lang="en-AU" sz="2300" dirty="0">
                <a:solidFill>
                  <a:schemeClr val="accent2"/>
                </a:solidFill>
              </a:rPr>
              <a:t>Objection 1: </a:t>
            </a:r>
            <a:r>
              <a:rPr lang="en-AU" sz="2300" dirty="0"/>
              <a:t> Practical difficulties (knowing what God commands).</a:t>
            </a:r>
          </a:p>
          <a:p>
            <a:r>
              <a:rPr lang="en-AU" sz="2300" dirty="0">
                <a:solidFill>
                  <a:schemeClr val="accent2"/>
                </a:solidFill>
              </a:rPr>
              <a:t>Objection 2: </a:t>
            </a:r>
            <a:r>
              <a:rPr lang="en-AU" sz="2300" dirty="0"/>
              <a:t> Is something right/good because the Gods command it, or do the Gods command it because it is right/good? </a:t>
            </a:r>
          </a:p>
          <a:p>
            <a:pPr marL="45720" indent="0">
              <a:buNone/>
            </a:pPr>
            <a:endParaRPr lang="en-AU" sz="600" dirty="0"/>
          </a:p>
          <a:p>
            <a:pPr marL="45720" indent="0">
              <a:buNone/>
            </a:pPr>
            <a:r>
              <a:rPr lang="en-AU" sz="2600" dirty="0">
                <a:solidFill>
                  <a:schemeClr val="accent1"/>
                </a:solidFill>
              </a:rPr>
              <a:t>There are two possibilities: </a:t>
            </a:r>
          </a:p>
          <a:p>
            <a:pPr marL="502920" indent="-457200">
              <a:buAutoNum type="alphaUcParenBoth"/>
            </a:pPr>
            <a:r>
              <a:rPr lang="en-AU" sz="2300" dirty="0"/>
              <a:t>The Gods have reasons for commanding what they command, or </a:t>
            </a:r>
          </a:p>
          <a:p>
            <a:pPr marL="502920" indent="-457200">
              <a:buAutoNum type="alphaUcParenBoth"/>
            </a:pPr>
            <a:r>
              <a:rPr lang="en-AU" sz="2300" dirty="0"/>
              <a:t>The Gods do not have reasons for commanding what they command. </a:t>
            </a:r>
          </a:p>
          <a:p>
            <a:pPr marL="45720" indent="0">
              <a:buNone/>
            </a:pPr>
            <a:endParaRPr lang="en-AU" sz="1000" dirty="0"/>
          </a:p>
          <a:p>
            <a:pPr marL="45720" indent="0">
              <a:buNone/>
            </a:pPr>
            <a:r>
              <a:rPr lang="en-AU" sz="2300" dirty="0"/>
              <a:t>If </a:t>
            </a:r>
            <a:r>
              <a:rPr lang="en-AU" sz="2300" dirty="0">
                <a:solidFill>
                  <a:schemeClr val="accent1"/>
                </a:solidFill>
              </a:rPr>
              <a:t>A</a:t>
            </a:r>
            <a:r>
              <a:rPr lang="en-AU" sz="2300" dirty="0"/>
              <a:t>, then “there is a standard of rightness independent of their commands -  namely, the standard to which the gods themselves refer in deciding what to require of us.” </a:t>
            </a:r>
            <a:endParaRPr lang="en-AU" sz="2400" dirty="0"/>
          </a:p>
          <a:p>
            <a:pPr marL="45720" indent="0">
              <a:buNone/>
            </a:pPr>
            <a:endParaRPr lang="en-AU" sz="600" dirty="0"/>
          </a:p>
          <a:p>
            <a:pPr marL="45720" indent="0">
              <a:buNone/>
            </a:pPr>
            <a:r>
              <a:rPr lang="en-AU" sz="2300" dirty="0"/>
              <a:t>If </a:t>
            </a:r>
            <a:r>
              <a:rPr lang="en-AU" sz="2300" dirty="0">
                <a:solidFill>
                  <a:schemeClr val="accent1"/>
                </a:solidFill>
              </a:rPr>
              <a:t>B</a:t>
            </a:r>
            <a:r>
              <a:rPr lang="en-AU" sz="2300" dirty="0"/>
              <a:t>, the Gods’ commands are arbitrary making them “petty tyrants.”</a:t>
            </a:r>
          </a:p>
          <a:p>
            <a:endParaRPr lang="en-AU" sz="1200" dirty="0"/>
          </a:p>
          <a:p>
            <a:r>
              <a:rPr lang="en-AU" sz="2300" dirty="0"/>
              <a:t>This results in a “horned dilemma” (neither A nor B are likely to be agreeable to advocates of Divine Command Theory). </a:t>
            </a:r>
          </a:p>
        </p:txBody>
      </p:sp>
      <p:sp>
        <p:nvSpPr>
          <p:cNvPr id="5" name="Title 4"/>
          <p:cNvSpPr>
            <a:spLocks noGrp="1"/>
          </p:cNvSpPr>
          <p:nvPr>
            <p:ph type="title"/>
          </p:nvPr>
        </p:nvSpPr>
        <p:spPr>
          <a:xfrm>
            <a:off x="381000" y="355847"/>
            <a:ext cx="6207224" cy="1054394"/>
          </a:xfrm>
        </p:spPr>
        <p:txBody>
          <a:bodyPr/>
          <a:lstStyle/>
          <a:p>
            <a:r>
              <a:rPr lang="en-AU" dirty="0">
                <a:solidFill>
                  <a:schemeClr val="accent4"/>
                </a:solidFill>
              </a:rPr>
              <a:t>2. Divine Command theory </a:t>
            </a:r>
          </a:p>
        </p:txBody>
      </p:sp>
      <p:pic>
        <p:nvPicPr>
          <p:cNvPr id="4" name="Picture 3" descr="Image result for ethics">
            <a:extLst>
              <a:ext uri="{FF2B5EF4-FFF2-40B4-BE49-F238E27FC236}">
                <a16:creationId xmlns:a16="http://schemas.microsoft.com/office/drawing/2014/main" id="{F9B4BB5C-3F3D-4B48-9C76-B5761453796E}"/>
              </a:ext>
            </a:extLst>
          </p:cNvPr>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71000"/>
                    </a14:imgEffect>
                  </a14:imgLayer>
                </a14:imgProps>
              </a:ext>
              <a:ext uri="{28A0092B-C50C-407E-A947-70E740481C1C}">
                <a14:useLocalDpi xmlns:a14="http://schemas.microsoft.com/office/drawing/2010/main" val="0"/>
              </a:ext>
            </a:extLst>
          </a:blip>
          <a:srcRect/>
          <a:stretch>
            <a:fillRect/>
          </a:stretch>
        </p:blipFill>
        <p:spPr bwMode="auto">
          <a:xfrm>
            <a:off x="6752856" y="110247"/>
            <a:ext cx="2211631" cy="1332245"/>
          </a:xfrm>
          <a:prstGeom prst="rect">
            <a:avLst/>
          </a:prstGeom>
          <a:noFill/>
          <a:ln>
            <a:noFill/>
          </a:ln>
        </p:spPr>
      </p:pic>
    </p:spTree>
    <p:extLst>
      <p:ext uri="{BB962C8B-B14F-4D97-AF65-F5344CB8AC3E}">
        <p14:creationId xmlns:p14="http://schemas.microsoft.com/office/powerpoint/2010/main" val="16235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1" y="1655840"/>
            <a:ext cx="8784976" cy="5013519"/>
          </a:xfrm>
        </p:spPr>
        <p:txBody>
          <a:bodyPr>
            <a:normAutofit fontScale="77500" lnSpcReduction="20000"/>
          </a:bodyPr>
          <a:lstStyle/>
          <a:p>
            <a:pPr marL="45720" indent="0" algn="ctr">
              <a:buNone/>
            </a:pPr>
            <a:r>
              <a:rPr lang="en-AU" sz="2600" dirty="0">
                <a:solidFill>
                  <a:srgbClr val="00B0F0"/>
                </a:solidFill>
              </a:rPr>
              <a:t>Read: </a:t>
            </a:r>
            <a:r>
              <a:rPr lang="en-AU" sz="2600" dirty="0"/>
              <a:t>Aristotle (</a:t>
            </a:r>
            <a:r>
              <a:rPr lang="en-AU" sz="2600" dirty="0" err="1"/>
              <a:t>Rachels</a:t>
            </a:r>
            <a:r>
              <a:rPr lang="en-AU" sz="2600" dirty="0"/>
              <a:t> 2007, pp. 5-6) </a:t>
            </a:r>
          </a:p>
          <a:p>
            <a:pPr marL="45720" indent="0">
              <a:buNone/>
            </a:pPr>
            <a:endParaRPr lang="en-AU" sz="1100" dirty="0"/>
          </a:p>
          <a:p>
            <a:r>
              <a:rPr lang="en-AU" sz="2300" dirty="0"/>
              <a:t>The morally right action is that which the virtuous person would choose, namely, the virtuous or “golden” mean between the vices of excess and defect. </a:t>
            </a:r>
          </a:p>
          <a:p>
            <a:r>
              <a:rPr lang="en-AU" sz="2300" dirty="0"/>
              <a:t>Virtues = </a:t>
            </a:r>
            <a:r>
              <a:rPr lang="en-AU" sz="2300" dirty="0">
                <a:solidFill>
                  <a:schemeClr val="accent4"/>
                </a:solidFill>
              </a:rPr>
              <a:t>“qualities of character that people need to do well in life… [for example] courage, prudence, generosity, honesty…”</a:t>
            </a:r>
            <a:endParaRPr lang="en-AU" sz="2300" dirty="0"/>
          </a:p>
          <a:p>
            <a:r>
              <a:rPr lang="en-AU" sz="2300" dirty="0"/>
              <a:t>For example, the virtue of </a:t>
            </a:r>
            <a:r>
              <a:rPr lang="en-AU" sz="2300" i="1" dirty="0">
                <a:solidFill>
                  <a:schemeClr val="accent1"/>
                </a:solidFill>
              </a:rPr>
              <a:t>courage</a:t>
            </a:r>
            <a:r>
              <a:rPr lang="en-AU" sz="2300" dirty="0"/>
              <a:t> is the golden mean between the vices of </a:t>
            </a:r>
            <a:r>
              <a:rPr lang="en-AU" sz="2300" i="1" dirty="0">
                <a:solidFill>
                  <a:schemeClr val="accent1"/>
                </a:solidFill>
              </a:rPr>
              <a:t>cowardice</a:t>
            </a:r>
            <a:r>
              <a:rPr lang="en-AU" sz="2300" dirty="0"/>
              <a:t> (defect) and </a:t>
            </a:r>
            <a:r>
              <a:rPr lang="en-AU" sz="2300" i="1" dirty="0">
                <a:solidFill>
                  <a:schemeClr val="accent1"/>
                </a:solidFill>
              </a:rPr>
              <a:t>rashness</a:t>
            </a:r>
            <a:r>
              <a:rPr lang="en-AU" sz="2300" dirty="0"/>
              <a:t> (excess). The mean is relative to the person and the situation. </a:t>
            </a:r>
          </a:p>
          <a:p>
            <a:pPr marL="45720" indent="0">
              <a:buNone/>
            </a:pPr>
            <a:endParaRPr lang="en-AU" sz="1000" dirty="0"/>
          </a:p>
          <a:p>
            <a:r>
              <a:rPr lang="en-AU" sz="2300" dirty="0">
                <a:solidFill>
                  <a:schemeClr val="accent2"/>
                </a:solidFill>
              </a:rPr>
              <a:t>Objection 1: </a:t>
            </a:r>
            <a:r>
              <a:rPr lang="en-AU" sz="2300" dirty="0"/>
              <a:t> Difficulty in identifying the virtues without appeal to an independent standard of rightness / goodness or prior ideas about what it is “to do well in life.” </a:t>
            </a:r>
          </a:p>
          <a:p>
            <a:r>
              <a:rPr lang="en-AU" sz="2300" dirty="0">
                <a:solidFill>
                  <a:schemeClr val="accent2"/>
                </a:solidFill>
              </a:rPr>
              <a:t>Objection 2: </a:t>
            </a:r>
            <a:r>
              <a:rPr lang="en-AU" sz="2300" dirty="0"/>
              <a:t> </a:t>
            </a:r>
            <a:r>
              <a:rPr lang="en-AU" sz="2400" dirty="0"/>
              <a:t>Is something right/good because it is virtuous, or is something virtuous because it is right/good? This results in a similar kind of ‘horned dilemma’ we saw in relation to Divine Command Theory. Either there is a standard of rightness independent of virtue (in which case, virtue is not the measure of rightness), or the virtues are morally arbitrary (neither option is likely to be agreeable to advocates of Virtue Theory).</a:t>
            </a:r>
          </a:p>
          <a:p>
            <a:endParaRPr lang="en-AU" dirty="0"/>
          </a:p>
          <a:p>
            <a:endParaRPr lang="en-AU" dirty="0"/>
          </a:p>
        </p:txBody>
      </p:sp>
      <p:sp>
        <p:nvSpPr>
          <p:cNvPr id="5" name="Title 4"/>
          <p:cNvSpPr>
            <a:spLocks noGrp="1"/>
          </p:cNvSpPr>
          <p:nvPr>
            <p:ph type="title"/>
          </p:nvPr>
        </p:nvSpPr>
        <p:spPr>
          <a:xfrm>
            <a:off x="381000" y="355847"/>
            <a:ext cx="6207224" cy="1054394"/>
          </a:xfrm>
        </p:spPr>
        <p:txBody>
          <a:bodyPr/>
          <a:lstStyle/>
          <a:p>
            <a:r>
              <a:rPr lang="en-AU" dirty="0">
                <a:solidFill>
                  <a:schemeClr val="accent4"/>
                </a:solidFill>
              </a:rPr>
              <a:t>3. Virtue ethics </a:t>
            </a:r>
          </a:p>
        </p:txBody>
      </p:sp>
      <p:pic>
        <p:nvPicPr>
          <p:cNvPr id="4" name="Picture 3" descr="Image result for ethics">
            <a:extLst>
              <a:ext uri="{FF2B5EF4-FFF2-40B4-BE49-F238E27FC236}">
                <a16:creationId xmlns:a16="http://schemas.microsoft.com/office/drawing/2014/main" id="{F9B4BB5C-3F3D-4B48-9C76-B5761453796E}"/>
              </a:ext>
            </a:extLst>
          </p:cNvPr>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71000"/>
                    </a14:imgEffect>
                  </a14:imgLayer>
                </a14:imgProps>
              </a:ext>
              <a:ext uri="{28A0092B-C50C-407E-A947-70E740481C1C}">
                <a14:useLocalDpi xmlns:a14="http://schemas.microsoft.com/office/drawing/2010/main" val="0"/>
              </a:ext>
            </a:extLst>
          </a:blip>
          <a:srcRect/>
          <a:stretch>
            <a:fillRect/>
          </a:stretch>
        </p:blipFill>
        <p:spPr bwMode="auto">
          <a:xfrm>
            <a:off x="6752856" y="110247"/>
            <a:ext cx="2211631" cy="1332245"/>
          </a:xfrm>
          <a:prstGeom prst="rect">
            <a:avLst/>
          </a:prstGeom>
          <a:noFill/>
          <a:ln>
            <a:noFill/>
          </a:ln>
        </p:spPr>
      </p:pic>
    </p:spTree>
    <p:extLst>
      <p:ext uri="{BB962C8B-B14F-4D97-AF65-F5344CB8AC3E}">
        <p14:creationId xmlns:p14="http://schemas.microsoft.com/office/powerpoint/2010/main" val="203206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1" y="1655840"/>
            <a:ext cx="8784976" cy="5013519"/>
          </a:xfrm>
        </p:spPr>
        <p:txBody>
          <a:bodyPr>
            <a:normAutofit fontScale="92500" lnSpcReduction="10000"/>
          </a:bodyPr>
          <a:lstStyle/>
          <a:p>
            <a:pPr marL="45720" indent="0" algn="ctr">
              <a:buNone/>
            </a:pPr>
            <a:r>
              <a:rPr lang="en-AU" sz="2600" dirty="0">
                <a:solidFill>
                  <a:srgbClr val="00B0F0"/>
                </a:solidFill>
              </a:rPr>
              <a:t>Read: </a:t>
            </a:r>
            <a:r>
              <a:rPr lang="en-AU" sz="2600" dirty="0"/>
              <a:t>Natural Law (</a:t>
            </a:r>
            <a:r>
              <a:rPr lang="en-AU" sz="2600" dirty="0" err="1"/>
              <a:t>Rachels</a:t>
            </a:r>
            <a:r>
              <a:rPr lang="en-AU" sz="2600" dirty="0"/>
              <a:t> 2007, pp. 6-8) </a:t>
            </a:r>
          </a:p>
          <a:p>
            <a:pPr marL="45720" indent="0">
              <a:buNone/>
            </a:pPr>
            <a:endParaRPr lang="en-AU" sz="1100" dirty="0"/>
          </a:p>
          <a:p>
            <a:r>
              <a:rPr lang="en-AU" sz="2300" dirty="0">
                <a:solidFill>
                  <a:schemeClr val="accent4"/>
                </a:solidFill>
              </a:rPr>
              <a:t>“Things are as they ought to be when they are serving their natural purposes; when they do not or cannot serve those purposes, things have gone wrong […] some forms of human behaviour are ‘natural’ while others are not; and ‘unnatural’ acts are said to be wrong.” </a:t>
            </a:r>
            <a:endParaRPr lang="en-AU" sz="2300" dirty="0"/>
          </a:p>
          <a:p>
            <a:pPr marL="45720" indent="0">
              <a:buNone/>
            </a:pPr>
            <a:endParaRPr lang="en-AU" sz="1000" dirty="0"/>
          </a:p>
          <a:p>
            <a:r>
              <a:rPr lang="en-AU" sz="2300" dirty="0">
                <a:solidFill>
                  <a:schemeClr val="accent2"/>
                </a:solidFill>
              </a:rPr>
              <a:t>Objection 1: </a:t>
            </a:r>
            <a:r>
              <a:rPr lang="en-AU" sz="2300" dirty="0"/>
              <a:t>Secular doubts about the “Natural Order of Things” (i.e., about divine plans and purposes)</a:t>
            </a:r>
          </a:p>
          <a:p>
            <a:r>
              <a:rPr lang="en-AU" sz="2300" dirty="0">
                <a:solidFill>
                  <a:schemeClr val="accent2"/>
                </a:solidFill>
              </a:rPr>
              <a:t>Objection 2: </a:t>
            </a:r>
            <a:r>
              <a:rPr lang="en-AU" sz="2300" dirty="0"/>
              <a:t>It’s</a:t>
            </a:r>
            <a:r>
              <a:rPr lang="en-AU" sz="2300" dirty="0">
                <a:solidFill>
                  <a:schemeClr val="accent2"/>
                </a:solidFill>
              </a:rPr>
              <a:t> </a:t>
            </a:r>
            <a:r>
              <a:rPr lang="en-AU" sz="2300" dirty="0"/>
              <a:t>questionable as to whether or not human beings “are sacred” and permitted to “dominate the world [including animals / the natural environment] for their benefit.” </a:t>
            </a:r>
          </a:p>
          <a:p>
            <a:r>
              <a:rPr lang="en-AU" sz="2300" dirty="0">
                <a:solidFill>
                  <a:schemeClr val="accent2"/>
                </a:solidFill>
              </a:rPr>
              <a:t>Objection 3: </a:t>
            </a:r>
            <a:r>
              <a:rPr lang="en-AU" sz="2300" dirty="0"/>
              <a:t>Just because something is natural (e.g., survival of the fittest), does that necessarily make it good / right? </a:t>
            </a:r>
          </a:p>
          <a:p>
            <a:endParaRPr lang="en-AU" dirty="0"/>
          </a:p>
        </p:txBody>
      </p:sp>
      <p:sp>
        <p:nvSpPr>
          <p:cNvPr id="5" name="Title 4"/>
          <p:cNvSpPr>
            <a:spLocks noGrp="1"/>
          </p:cNvSpPr>
          <p:nvPr>
            <p:ph type="title"/>
          </p:nvPr>
        </p:nvSpPr>
        <p:spPr>
          <a:xfrm>
            <a:off x="381000" y="355847"/>
            <a:ext cx="6207224" cy="1054394"/>
          </a:xfrm>
        </p:spPr>
        <p:txBody>
          <a:bodyPr/>
          <a:lstStyle/>
          <a:p>
            <a:r>
              <a:rPr lang="en-AU" dirty="0">
                <a:solidFill>
                  <a:schemeClr val="accent4"/>
                </a:solidFill>
              </a:rPr>
              <a:t>4. Natural Law theory</a:t>
            </a:r>
          </a:p>
        </p:txBody>
      </p:sp>
      <p:pic>
        <p:nvPicPr>
          <p:cNvPr id="4" name="Picture 3" descr="Image result for ethics">
            <a:extLst>
              <a:ext uri="{FF2B5EF4-FFF2-40B4-BE49-F238E27FC236}">
                <a16:creationId xmlns:a16="http://schemas.microsoft.com/office/drawing/2014/main" id="{F9B4BB5C-3F3D-4B48-9C76-B5761453796E}"/>
              </a:ext>
            </a:extLst>
          </p:cNvPr>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71000"/>
                    </a14:imgEffect>
                  </a14:imgLayer>
                </a14:imgProps>
              </a:ext>
              <a:ext uri="{28A0092B-C50C-407E-A947-70E740481C1C}">
                <a14:useLocalDpi xmlns:a14="http://schemas.microsoft.com/office/drawing/2010/main" val="0"/>
              </a:ext>
            </a:extLst>
          </a:blip>
          <a:srcRect/>
          <a:stretch>
            <a:fillRect/>
          </a:stretch>
        </p:blipFill>
        <p:spPr bwMode="auto">
          <a:xfrm>
            <a:off x="6752856" y="110247"/>
            <a:ext cx="2211631" cy="1332245"/>
          </a:xfrm>
          <a:prstGeom prst="rect">
            <a:avLst/>
          </a:prstGeom>
          <a:noFill/>
          <a:ln>
            <a:noFill/>
          </a:ln>
        </p:spPr>
      </p:pic>
    </p:spTree>
    <p:extLst>
      <p:ext uri="{BB962C8B-B14F-4D97-AF65-F5344CB8AC3E}">
        <p14:creationId xmlns:p14="http://schemas.microsoft.com/office/powerpoint/2010/main" val="338362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1" y="1655840"/>
            <a:ext cx="8784976" cy="5013519"/>
          </a:xfrm>
        </p:spPr>
        <p:txBody>
          <a:bodyPr>
            <a:normAutofit fontScale="92500" lnSpcReduction="20000"/>
          </a:bodyPr>
          <a:lstStyle/>
          <a:p>
            <a:pPr marL="45720" indent="0" algn="ctr">
              <a:buNone/>
            </a:pPr>
            <a:r>
              <a:rPr lang="en-AU" sz="2600" dirty="0">
                <a:solidFill>
                  <a:srgbClr val="00B0F0"/>
                </a:solidFill>
              </a:rPr>
              <a:t>Read: </a:t>
            </a:r>
            <a:r>
              <a:rPr lang="en-AU" sz="2600" dirty="0"/>
              <a:t>The Social Contract (</a:t>
            </a:r>
            <a:r>
              <a:rPr lang="en-AU" sz="2600" dirty="0" err="1"/>
              <a:t>Rachels</a:t>
            </a:r>
            <a:r>
              <a:rPr lang="en-AU" sz="2600" dirty="0"/>
              <a:t> 2007, pp. 8-10) </a:t>
            </a:r>
          </a:p>
          <a:p>
            <a:pPr marL="45720" indent="0">
              <a:buNone/>
            </a:pPr>
            <a:endParaRPr lang="en-AU" sz="1100" dirty="0"/>
          </a:p>
          <a:p>
            <a:r>
              <a:rPr lang="en-AU" sz="2300" dirty="0">
                <a:solidFill>
                  <a:schemeClr val="accent4"/>
                </a:solidFill>
              </a:rPr>
              <a:t> “…morality can be defined as nothing more or less than </a:t>
            </a:r>
            <a:r>
              <a:rPr lang="en-AU" sz="2300" i="1" dirty="0">
                <a:solidFill>
                  <a:schemeClr val="accent4"/>
                </a:solidFill>
              </a:rPr>
              <a:t>the set of rules that rational people will agree to obey, for their mutual benefit, provided that other people will obey them as well</a:t>
            </a:r>
            <a:r>
              <a:rPr lang="en-AU" sz="2300" dirty="0">
                <a:solidFill>
                  <a:schemeClr val="accent4"/>
                </a:solidFill>
              </a:rPr>
              <a:t>.” </a:t>
            </a:r>
          </a:p>
          <a:p>
            <a:r>
              <a:rPr lang="en-AU" sz="2300" dirty="0"/>
              <a:t>Cooperation and mutual benefit are made possible by rules regarding truth-telling, promise keeping, property, non-violence, etc. </a:t>
            </a:r>
          </a:p>
          <a:p>
            <a:pPr marL="45720" indent="0">
              <a:buNone/>
            </a:pPr>
            <a:endParaRPr lang="en-AU" sz="1000" dirty="0"/>
          </a:p>
          <a:p>
            <a:r>
              <a:rPr lang="en-AU" sz="2300" dirty="0">
                <a:solidFill>
                  <a:schemeClr val="accent2"/>
                </a:solidFill>
              </a:rPr>
              <a:t>Advantage 1: </a:t>
            </a:r>
            <a:r>
              <a:rPr lang="en-AU" sz="2300" dirty="0"/>
              <a:t> “practical and down to earth”</a:t>
            </a:r>
          </a:p>
          <a:p>
            <a:r>
              <a:rPr lang="en-AU" sz="2300" dirty="0">
                <a:solidFill>
                  <a:schemeClr val="accent2"/>
                </a:solidFill>
              </a:rPr>
              <a:t>Advantage 2: </a:t>
            </a:r>
            <a:r>
              <a:rPr lang="en-AU" sz="2300" dirty="0"/>
              <a:t> Shows how morality can be “rational and objective even if there are </a:t>
            </a:r>
            <a:r>
              <a:rPr lang="en-AU" sz="2300" i="1" dirty="0"/>
              <a:t>no moral facts</a:t>
            </a:r>
            <a:r>
              <a:rPr lang="en-AU" sz="2300" dirty="0"/>
              <a:t>.”</a:t>
            </a:r>
          </a:p>
          <a:p>
            <a:r>
              <a:rPr lang="en-AU" sz="2300" dirty="0">
                <a:solidFill>
                  <a:schemeClr val="accent2"/>
                </a:solidFill>
              </a:rPr>
              <a:t>Advantage 3: </a:t>
            </a:r>
            <a:r>
              <a:rPr lang="en-AU" sz="2300" dirty="0"/>
              <a:t> Shows “why we should care about ethics.” </a:t>
            </a:r>
          </a:p>
          <a:p>
            <a:r>
              <a:rPr lang="en-AU" sz="2300" dirty="0">
                <a:solidFill>
                  <a:schemeClr val="accent2"/>
                </a:solidFill>
              </a:rPr>
              <a:t>Advantage 4: </a:t>
            </a:r>
            <a:r>
              <a:rPr lang="en-AU" sz="2300" dirty="0"/>
              <a:t> Not too demanding in terms of altruism vs. self-interest. </a:t>
            </a:r>
          </a:p>
          <a:p>
            <a:r>
              <a:rPr lang="en-AU" sz="2200" dirty="0">
                <a:solidFill>
                  <a:schemeClr val="accent2"/>
                </a:solidFill>
              </a:rPr>
              <a:t>Objections? </a:t>
            </a:r>
            <a:endParaRPr lang="en-AU" sz="2200" dirty="0"/>
          </a:p>
        </p:txBody>
      </p:sp>
      <p:sp>
        <p:nvSpPr>
          <p:cNvPr id="5" name="Title 4"/>
          <p:cNvSpPr>
            <a:spLocks noGrp="1"/>
          </p:cNvSpPr>
          <p:nvPr>
            <p:ph type="title"/>
          </p:nvPr>
        </p:nvSpPr>
        <p:spPr>
          <a:xfrm>
            <a:off x="381000" y="355847"/>
            <a:ext cx="6207224" cy="1054394"/>
          </a:xfrm>
        </p:spPr>
        <p:txBody>
          <a:bodyPr/>
          <a:lstStyle/>
          <a:p>
            <a:r>
              <a:rPr lang="en-AU" dirty="0">
                <a:solidFill>
                  <a:schemeClr val="accent4"/>
                </a:solidFill>
              </a:rPr>
              <a:t>5. Social Contract theory</a:t>
            </a:r>
          </a:p>
        </p:txBody>
      </p:sp>
      <p:pic>
        <p:nvPicPr>
          <p:cNvPr id="4" name="Picture 3" descr="Image result for ethics">
            <a:extLst>
              <a:ext uri="{FF2B5EF4-FFF2-40B4-BE49-F238E27FC236}">
                <a16:creationId xmlns:a16="http://schemas.microsoft.com/office/drawing/2014/main" id="{F9B4BB5C-3F3D-4B48-9C76-B5761453796E}"/>
              </a:ext>
            </a:extLst>
          </p:cNvPr>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71000"/>
                    </a14:imgEffect>
                  </a14:imgLayer>
                </a14:imgProps>
              </a:ext>
              <a:ext uri="{28A0092B-C50C-407E-A947-70E740481C1C}">
                <a14:useLocalDpi xmlns:a14="http://schemas.microsoft.com/office/drawing/2010/main" val="0"/>
              </a:ext>
            </a:extLst>
          </a:blip>
          <a:srcRect/>
          <a:stretch>
            <a:fillRect/>
          </a:stretch>
        </p:blipFill>
        <p:spPr bwMode="auto">
          <a:xfrm>
            <a:off x="6752856" y="110247"/>
            <a:ext cx="2211631" cy="1332245"/>
          </a:xfrm>
          <a:prstGeom prst="rect">
            <a:avLst/>
          </a:prstGeom>
          <a:noFill/>
          <a:ln>
            <a:noFill/>
          </a:ln>
        </p:spPr>
      </p:pic>
    </p:spTree>
    <p:extLst>
      <p:ext uri="{BB962C8B-B14F-4D97-AF65-F5344CB8AC3E}">
        <p14:creationId xmlns:p14="http://schemas.microsoft.com/office/powerpoint/2010/main" val="54127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7504" y="1655840"/>
            <a:ext cx="9036496" cy="5202160"/>
          </a:xfrm>
        </p:spPr>
        <p:txBody>
          <a:bodyPr>
            <a:normAutofit fontScale="92500" lnSpcReduction="20000"/>
          </a:bodyPr>
          <a:lstStyle/>
          <a:p>
            <a:pPr marL="45720" indent="0" algn="ctr">
              <a:buNone/>
            </a:pPr>
            <a:r>
              <a:rPr lang="en-AU" sz="2600" dirty="0">
                <a:solidFill>
                  <a:srgbClr val="00B0F0"/>
                </a:solidFill>
              </a:rPr>
              <a:t>Read: </a:t>
            </a:r>
            <a:r>
              <a:rPr lang="en-AU" sz="2600" dirty="0"/>
              <a:t>Utilitarianism (</a:t>
            </a:r>
            <a:r>
              <a:rPr lang="en-AU" sz="2600" dirty="0" err="1"/>
              <a:t>Rachels</a:t>
            </a:r>
            <a:r>
              <a:rPr lang="en-AU" sz="2600" dirty="0"/>
              <a:t> 2007, pp. 11-14) </a:t>
            </a:r>
          </a:p>
          <a:p>
            <a:pPr marL="45720" indent="0">
              <a:buNone/>
            </a:pPr>
            <a:endParaRPr lang="en-AU" sz="500" dirty="0"/>
          </a:p>
          <a:p>
            <a:r>
              <a:rPr lang="en-AU" sz="2300" dirty="0"/>
              <a:t>Consequentialism = the right act is that which leads to the best consequences. On its own, it is not a complete theory. It needs a theory of the good (so that you can determine what is good / the best consequences).</a:t>
            </a:r>
          </a:p>
          <a:p>
            <a:r>
              <a:rPr lang="en-AU" sz="2300" dirty="0"/>
              <a:t>Utilitarianism is a form of consequentialism. According to the utilitarian, the ultimate moral principle is that </a:t>
            </a:r>
            <a:r>
              <a:rPr lang="en-AU" sz="2300" dirty="0">
                <a:solidFill>
                  <a:schemeClr val="accent4"/>
                </a:solidFill>
              </a:rPr>
              <a:t>“we should always do whatever will produce the greatest possible balance of happiness over unhappiness for everyone who will be affected by our action.” </a:t>
            </a:r>
            <a:endParaRPr lang="en-AU" sz="2300" dirty="0"/>
          </a:p>
          <a:p>
            <a:pPr marL="45720" indent="0">
              <a:buNone/>
            </a:pPr>
            <a:endParaRPr lang="en-AU" sz="100" dirty="0"/>
          </a:p>
          <a:p>
            <a:r>
              <a:rPr lang="en-AU" sz="2100" dirty="0">
                <a:solidFill>
                  <a:schemeClr val="accent2"/>
                </a:solidFill>
              </a:rPr>
              <a:t>Advantage 1: </a:t>
            </a:r>
            <a:r>
              <a:rPr lang="en-AU" sz="2100" dirty="0"/>
              <a:t> Impartial. Every person’s happiness is valued equally. </a:t>
            </a:r>
          </a:p>
          <a:p>
            <a:r>
              <a:rPr lang="en-AU" sz="2100" dirty="0">
                <a:solidFill>
                  <a:schemeClr val="accent2"/>
                </a:solidFill>
              </a:rPr>
              <a:t>Objection 1: </a:t>
            </a:r>
            <a:r>
              <a:rPr lang="en-AU" sz="2100" dirty="0"/>
              <a:t> Too demanding. You cannot preference your happiness (or the happiness of those you care most about) over anyone else’s. </a:t>
            </a:r>
          </a:p>
          <a:p>
            <a:r>
              <a:rPr lang="en-AU" sz="2100" dirty="0">
                <a:solidFill>
                  <a:schemeClr val="accent2"/>
                </a:solidFill>
              </a:rPr>
              <a:t>Objection 2: </a:t>
            </a:r>
            <a:r>
              <a:rPr lang="en-AU" sz="2100" dirty="0"/>
              <a:t> Assumes that happiness is the ultimate goal.</a:t>
            </a:r>
          </a:p>
          <a:p>
            <a:r>
              <a:rPr lang="en-AU" sz="2100" dirty="0">
                <a:solidFill>
                  <a:schemeClr val="accent2"/>
                </a:solidFill>
              </a:rPr>
              <a:t>Objection 3: </a:t>
            </a:r>
            <a:r>
              <a:rPr lang="en-AU" sz="2100" dirty="0"/>
              <a:t> Too permissive (e.g., as long as it leads to the best consequences /greatest happiness, you can lie, steal, murder, etc.)</a:t>
            </a:r>
          </a:p>
          <a:p>
            <a:r>
              <a:rPr lang="en-AU" sz="2100" dirty="0">
                <a:solidFill>
                  <a:schemeClr val="accent2"/>
                </a:solidFill>
              </a:rPr>
              <a:t>Objection 4: </a:t>
            </a:r>
            <a:r>
              <a:rPr lang="en-AU" sz="2100" dirty="0"/>
              <a:t> Impossible to calculate all the possible consequences of your actions. </a:t>
            </a:r>
          </a:p>
          <a:p>
            <a:endParaRPr lang="en-AU" dirty="0"/>
          </a:p>
        </p:txBody>
      </p:sp>
      <p:sp>
        <p:nvSpPr>
          <p:cNvPr id="5" name="Title 4"/>
          <p:cNvSpPr>
            <a:spLocks noGrp="1"/>
          </p:cNvSpPr>
          <p:nvPr>
            <p:ph type="title"/>
          </p:nvPr>
        </p:nvSpPr>
        <p:spPr>
          <a:xfrm>
            <a:off x="381000" y="355847"/>
            <a:ext cx="6207224" cy="1054394"/>
          </a:xfrm>
        </p:spPr>
        <p:txBody>
          <a:bodyPr/>
          <a:lstStyle/>
          <a:p>
            <a:r>
              <a:rPr lang="en-AU" dirty="0">
                <a:solidFill>
                  <a:schemeClr val="accent4"/>
                </a:solidFill>
              </a:rPr>
              <a:t>6. Consequentialism</a:t>
            </a:r>
          </a:p>
        </p:txBody>
      </p:sp>
      <p:pic>
        <p:nvPicPr>
          <p:cNvPr id="4" name="Picture 3" descr="Image result for ethics">
            <a:extLst>
              <a:ext uri="{FF2B5EF4-FFF2-40B4-BE49-F238E27FC236}">
                <a16:creationId xmlns:a16="http://schemas.microsoft.com/office/drawing/2014/main" id="{F9B4BB5C-3F3D-4B48-9C76-B5761453796E}"/>
              </a:ext>
            </a:extLst>
          </p:cNvPr>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71000"/>
                    </a14:imgEffect>
                  </a14:imgLayer>
                </a14:imgProps>
              </a:ext>
              <a:ext uri="{28A0092B-C50C-407E-A947-70E740481C1C}">
                <a14:useLocalDpi xmlns:a14="http://schemas.microsoft.com/office/drawing/2010/main" val="0"/>
              </a:ext>
            </a:extLst>
          </a:blip>
          <a:srcRect/>
          <a:stretch>
            <a:fillRect/>
          </a:stretch>
        </p:blipFill>
        <p:spPr bwMode="auto">
          <a:xfrm>
            <a:off x="6752856" y="110247"/>
            <a:ext cx="2211631" cy="1332245"/>
          </a:xfrm>
          <a:prstGeom prst="rect">
            <a:avLst/>
          </a:prstGeom>
          <a:noFill/>
          <a:ln>
            <a:noFill/>
          </a:ln>
        </p:spPr>
      </p:pic>
    </p:spTree>
    <p:extLst>
      <p:ext uri="{BB962C8B-B14F-4D97-AF65-F5344CB8AC3E}">
        <p14:creationId xmlns:p14="http://schemas.microsoft.com/office/powerpoint/2010/main" val="230369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1" y="1655840"/>
            <a:ext cx="8784976" cy="5013519"/>
          </a:xfrm>
        </p:spPr>
        <p:txBody>
          <a:bodyPr>
            <a:normAutofit fontScale="70000" lnSpcReduction="20000"/>
          </a:bodyPr>
          <a:lstStyle/>
          <a:p>
            <a:pPr marL="45720" indent="0" algn="ctr">
              <a:buNone/>
            </a:pPr>
            <a:r>
              <a:rPr lang="en-AU" sz="2600" dirty="0">
                <a:solidFill>
                  <a:srgbClr val="00B0F0"/>
                </a:solidFill>
              </a:rPr>
              <a:t>Read: </a:t>
            </a:r>
            <a:r>
              <a:rPr lang="en-AU" sz="2600" dirty="0"/>
              <a:t>Kant (</a:t>
            </a:r>
            <a:r>
              <a:rPr lang="en-AU" sz="2600" dirty="0" err="1"/>
              <a:t>Rachels</a:t>
            </a:r>
            <a:r>
              <a:rPr lang="en-AU" sz="2600" dirty="0"/>
              <a:t> 2007, pp. 17-18) </a:t>
            </a:r>
          </a:p>
          <a:p>
            <a:pPr marL="45720" indent="0">
              <a:buNone/>
            </a:pPr>
            <a:endParaRPr lang="en-AU" sz="1100" dirty="0"/>
          </a:p>
          <a:p>
            <a:r>
              <a:rPr lang="en-AU" sz="2300" dirty="0">
                <a:solidFill>
                  <a:schemeClr val="tx1"/>
                </a:solidFill>
              </a:rPr>
              <a:t>For Kant – a prominent deontologist – morality is a product of </a:t>
            </a:r>
            <a:r>
              <a:rPr lang="en-AU" sz="2300" dirty="0">
                <a:solidFill>
                  <a:schemeClr val="accent4"/>
                </a:solidFill>
              </a:rPr>
              <a:t>“pure reason” </a:t>
            </a:r>
            <a:r>
              <a:rPr lang="en-AU" sz="2300" dirty="0">
                <a:solidFill>
                  <a:schemeClr val="tx1"/>
                </a:solidFill>
              </a:rPr>
              <a:t>and has nothing to do with self-interest, desire, happiness, or good consequences. </a:t>
            </a:r>
          </a:p>
          <a:p>
            <a:r>
              <a:rPr lang="en-AU" sz="2300" dirty="0">
                <a:solidFill>
                  <a:schemeClr val="tx1"/>
                </a:solidFill>
              </a:rPr>
              <a:t>The ultimate moral principle for Kant = the </a:t>
            </a:r>
            <a:r>
              <a:rPr lang="en-AU" sz="2300" dirty="0">
                <a:solidFill>
                  <a:schemeClr val="accent4"/>
                </a:solidFill>
              </a:rPr>
              <a:t>“Categorical Imperative.” </a:t>
            </a:r>
          </a:p>
          <a:p>
            <a:r>
              <a:rPr lang="en-AU" sz="2300" dirty="0">
                <a:solidFill>
                  <a:schemeClr val="tx1"/>
                </a:solidFill>
              </a:rPr>
              <a:t>Version 1: </a:t>
            </a:r>
            <a:r>
              <a:rPr lang="en-AU" sz="2300" dirty="0">
                <a:solidFill>
                  <a:schemeClr val="accent4"/>
                </a:solidFill>
              </a:rPr>
              <a:t>“Act only according to that maxim by which you can at the same time will that it should become a universal law.” </a:t>
            </a:r>
          </a:p>
          <a:p>
            <a:r>
              <a:rPr lang="en-AU" sz="2300" dirty="0">
                <a:solidFill>
                  <a:schemeClr val="tx1"/>
                </a:solidFill>
              </a:rPr>
              <a:t>For Kant, consistency requires us to interpret moral rules as having </a:t>
            </a:r>
            <a:r>
              <a:rPr lang="en-AU" sz="2300" i="1" u="sng" dirty="0">
                <a:solidFill>
                  <a:schemeClr val="accent1"/>
                </a:solidFill>
              </a:rPr>
              <a:t>no</a:t>
            </a:r>
            <a:r>
              <a:rPr lang="en-AU" sz="2300" dirty="0">
                <a:solidFill>
                  <a:schemeClr val="tx1"/>
                </a:solidFill>
              </a:rPr>
              <a:t> exceptions. For example, it is </a:t>
            </a:r>
            <a:r>
              <a:rPr lang="en-AU" sz="2300" i="1" u="sng" dirty="0">
                <a:solidFill>
                  <a:schemeClr val="tx1"/>
                </a:solidFill>
              </a:rPr>
              <a:t>never</a:t>
            </a:r>
            <a:r>
              <a:rPr lang="en-AU" sz="2300" dirty="0">
                <a:solidFill>
                  <a:schemeClr val="tx1"/>
                </a:solidFill>
              </a:rPr>
              <a:t> morally permissible to </a:t>
            </a:r>
            <a:r>
              <a:rPr lang="en-AU" sz="2300" i="1" dirty="0">
                <a:solidFill>
                  <a:schemeClr val="accent2"/>
                </a:solidFill>
              </a:rPr>
              <a:t>kill another person, lie, steal, break promises…</a:t>
            </a:r>
          </a:p>
          <a:p>
            <a:endParaRPr lang="en-AU" sz="400" i="1" dirty="0">
              <a:solidFill>
                <a:schemeClr val="accent2"/>
              </a:solidFill>
            </a:endParaRPr>
          </a:p>
          <a:p>
            <a:r>
              <a:rPr lang="en-AU" sz="2300" dirty="0">
                <a:solidFill>
                  <a:schemeClr val="accent2"/>
                </a:solidFill>
              </a:rPr>
              <a:t>Advantage 1: </a:t>
            </a:r>
            <a:r>
              <a:rPr lang="en-AU" sz="2300" dirty="0"/>
              <a:t> </a:t>
            </a:r>
            <a:r>
              <a:rPr lang="en-AU" sz="2300" dirty="0">
                <a:solidFill>
                  <a:schemeClr val="tx1"/>
                </a:solidFill>
              </a:rPr>
              <a:t>Version 1 is an ethical framework we often teach our children: </a:t>
            </a:r>
            <a:r>
              <a:rPr lang="en-AU" sz="2300" i="1" dirty="0">
                <a:solidFill>
                  <a:schemeClr val="accent1"/>
                </a:solidFill>
              </a:rPr>
              <a:t>Would you like it if someone did that to you? Should everyone be allowed to do that? Then don’t do it!”</a:t>
            </a:r>
          </a:p>
          <a:p>
            <a:r>
              <a:rPr lang="en-AU" sz="2300" dirty="0">
                <a:solidFill>
                  <a:schemeClr val="accent2"/>
                </a:solidFill>
              </a:rPr>
              <a:t>Objection 1: </a:t>
            </a:r>
            <a:r>
              <a:rPr lang="en-AU" sz="2300" dirty="0">
                <a:solidFill>
                  <a:schemeClr val="tx1"/>
                </a:solidFill>
              </a:rPr>
              <a:t>Fails to recognise that sometimes the consequences are so significant that it might be better to break the rule (e.g., kill an escaped inmate on a killing spree). </a:t>
            </a:r>
            <a:endParaRPr lang="en-AU" sz="2300" i="1" dirty="0">
              <a:solidFill>
                <a:schemeClr val="tx1"/>
              </a:solidFill>
            </a:endParaRPr>
          </a:p>
          <a:p>
            <a:r>
              <a:rPr lang="en-AU" sz="2300" dirty="0">
                <a:solidFill>
                  <a:schemeClr val="accent2"/>
                </a:solidFill>
              </a:rPr>
              <a:t>Objection 2: </a:t>
            </a:r>
            <a:r>
              <a:rPr lang="en-AU" sz="2300" dirty="0">
                <a:solidFill>
                  <a:schemeClr val="tx1"/>
                </a:solidFill>
              </a:rPr>
              <a:t>It may be difficult to work out the ‘maxim’ (rule) you are supposed to follow in a complex situation (e.g., Nazi example). </a:t>
            </a:r>
            <a:endParaRPr lang="en-AU" sz="2300" dirty="0">
              <a:solidFill>
                <a:schemeClr val="accent4"/>
              </a:solidFill>
            </a:endParaRPr>
          </a:p>
          <a:p>
            <a:endParaRPr lang="en-AU" sz="2300" dirty="0">
              <a:solidFill>
                <a:schemeClr val="tx1"/>
              </a:solidFill>
            </a:endParaRPr>
          </a:p>
          <a:p>
            <a:r>
              <a:rPr lang="en-AU" sz="2300" dirty="0">
                <a:solidFill>
                  <a:schemeClr val="tx1"/>
                </a:solidFill>
              </a:rPr>
              <a:t>Version 2: </a:t>
            </a:r>
            <a:r>
              <a:rPr lang="en-AU" sz="2300" dirty="0">
                <a:solidFill>
                  <a:schemeClr val="accent4"/>
                </a:solidFill>
              </a:rPr>
              <a:t>“So act that you treat humanity, whether in your own person or in that of another, always as an end and never as a means only.” </a:t>
            </a:r>
            <a:endParaRPr lang="en-AU" sz="1000" dirty="0"/>
          </a:p>
          <a:p>
            <a:endParaRPr lang="en-AU" dirty="0"/>
          </a:p>
        </p:txBody>
      </p:sp>
      <p:sp>
        <p:nvSpPr>
          <p:cNvPr id="5" name="Title 4"/>
          <p:cNvSpPr>
            <a:spLocks noGrp="1"/>
          </p:cNvSpPr>
          <p:nvPr>
            <p:ph type="title"/>
          </p:nvPr>
        </p:nvSpPr>
        <p:spPr>
          <a:xfrm>
            <a:off x="179511" y="355847"/>
            <a:ext cx="6408713" cy="1054394"/>
          </a:xfrm>
        </p:spPr>
        <p:txBody>
          <a:bodyPr/>
          <a:lstStyle/>
          <a:p>
            <a:r>
              <a:rPr lang="en-AU" sz="2800" dirty="0">
                <a:solidFill>
                  <a:schemeClr val="accent4"/>
                </a:solidFill>
              </a:rPr>
              <a:t>7. Deontology / Kantian ethics</a:t>
            </a:r>
          </a:p>
        </p:txBody>
      </p:sp>
      <p:pic>
        <p:nvPicPr>
          <p:cNvPr id="4" name="Picture 3" descr="Image result for ethics">
            <a:extLst>
              <a:ext uri="{FF2B5EF4-FFF2-40B4-BE49-F238E27FC236}">
                <a16:creationId xmlns:a16="http://schemas.microsoft.com/office/drawing/2014/main" id="{F9B4BB5C-3F3D-4B48-9C76-B5761453796E}"/>
              </a:ext>
            </a:extLst>
          </p:cNvPr>
          <p:cNvPicPr/>
          <p:nvPr/>
        </p:nvPicPr>
        <p:blipFill>
          <a:blip r:embed="rId3" cstate="print">
            <a:extLst>
              <a:ext uri="{BEBA8EAE-BF5A-486C-A8C5-ECC9F3942E4B}">
                <a14:imgProps xmlns:a14="http://schemas.microsoft.com/office/drawing/2010/main">
                  <a14:imgLayer r:embed="rId4">
                    <a14:imgEffect>
                      <a14:colorTemperature colorTemp="11200"/>
                    </a14:imgEffect>
                    <a14:imgEffect>
                      <a14:saturation sat="71000"/>
                    </a14:imgEffect>
                  </a14:imgLayer>
                </a14:imgProps>
              </a:ext>
              <a:ext uri="{28A0092B-C50C-407E-A947-70E740481C1C}">
                <a14:useLocalDpi xmlns:a14="http://schemas.microsoft.com/office/drawing/2010/main" val="0"/>
              </a:ext>
            </a:extLst>
          </a:blip>
          <a:srcRect/>
          <a:stretch>
            <a:fillRect/>
          </a:stretch>
        </p:blipFill>
        <p:spPr bwMode="auto">
          <a:xfrm>
            <a:off x="6752856" y="110247"/>
            <a:ext cx="2211631" cy="1332245"/>
          </a:xfrm>
          <a:prstGeom prst="rect">
            <a:avLst/>
          </a:prstGeom>
          <a:noFill/>
          <a:ln>
            <a:noFill/>
          </a:ln>
        </p:spPr>
      </p:pic>
    </p:spTree>
    <p:extLst>
      <p:ext uri="{BB962C8B-B14F-4D97-AF65-F5344CB8AC3E}">
        <p14:creationId xmlns:p14="http://schemas.microsoft.com/office/powerpoint/2010/main" val="157268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3" y="1628800"/>
            <a:ext cx="5184575" cy="5040559"/>
          </a:xfrm>
        </p:spPr>
        <p:txBody>
          <a:bodyPr>
            <a:normAutofit/>
          </a:bodyPr>
          <a:lstStyle/>
          <a:p>
            <a:pPr marL="45720" indent="0">
              <a:buNone/>
            </a:pPr>
            <a:endParaRPr lang="en-AU" sz="900" dirty="0">
              <a:solidFill>
                <a:srgbClr val="00B050"/>
              </a:solidFill>
              <a:effectLst>
                <a:outerShdw blurRad="38100" dist="38100" dir="2700000" algn="tl">
                  <a:srgbClr val="000000">
                    <a:alpha val="43137"/>
                  </a:srgbClr>
                </a:outerShdw>
              </a:effectLst>
            </a:endParaRPr>
          </a:p>
          <a:p>
            <a:pPr marL="45720" indent="0">
              <a:buNone/>
            </a:pPr>
            <a:r>
              <a:rPr lang="en-AU" sz="2400" dirty="0">
                <a:solidFill>
                  <a:srgbClr val="FFFF00"/>
                </a:solidFill>
              </a:rPr>
              <a:t>Warning: </a:t>
            </a:r>
            <a:r>
              <a:rPr lang="en-AU" dirty="0"/>
              <a:t>Ethics can often take us into some challenging territory. The case studies we will examine will sometimes be a little confronting. For this reason, it’s important to ensure that you approach the material with a relatively clinical and academic focus. </a:t>
            </a:r>
          </a:p>
          <a:p>
            <a:pPr marL="45720" indent="0">
              <a:buNone/>
            </a:pPr>
            <a:endParaRPr lang="en-AU" dirty="0"/>
          </a:p>
          <a:p>
            <a:pPr marL="45720" indent="0">
              <a:buNone/>
            </a:pPr>
            <a:r>
              <a:rPr lang="en-AU" dirty="0"/>
              <a:t>However, should you find any of the material distressing, you are always welcome to exclude yourself from the discussion or request a break. </a:t>
            </a:r>
          </a:p>
          <a:p>
            <a:pPr marL="45720" indent="0">
              <a:buNone/>
            </a:pPr>
            <a:endParaRPr lang="en-AU" dirty="0"/>
          </a:p>
          <a:p>
            <a:pPr marL="45720" indent="0">
              <a:buNone/>
            </a:pPr>
            <a:endParaRPr lang="en-AU" dirty="0"/>
          </a:p>
        </p:txBody>
      </p:sp>
      <p:sp>
        <p:nvSpPr>
          <p:cNvPr id="3" name="Title 2"/>
          <p:cNvSpPr>
            <a:spLocks noGrp="1"/>
          </p:cNvSpPr>
          <p:nvPr>
            <p:ph type="title"/>
          </p:nvPr>
        </p:nvSpPr>
        <p:spPr>
          <a:xfrm>
            <a:off x="1547664" y="188640"/>
            <a:ext cx="6120680" cy="1221601"/>
          </a:xfrm>
        </p:spPr>
        <p:txBody>
          <a:bodyPr/>
          <a:lstStyle/>
          <a:p>
            <a:r>
              <a:rPr lang="en-AU" sz="3600" dirty="0">
                <a:solidFill>
                  <a:schemeClr val="accent4"/>
                </a:solidFill>
              </a:rPr>
              <a:t>Approaches to ethics </a:t>
            </a:r>
          </a:p>
        </p:txBody>
      </p:sp>
      <p:pic>
        <p:nvPicPr>
          <p:cNvPr id="6" name="Picture 5">
            <a:extLst>
              <a:ext uri="{FF2B5EF4-FFF2-40B4-BE49-F238E27FC236}">
                <a16:creationId xmlns:a16="http://schemas.microsoft.com/office/drawing/2014/main" id="{2DAE0B6E-446E-487A-B179-BE262D275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708920"/>
            <a:ext cx="3529586" cy="1985392"/>
          </a:xfrm>
          <a:prstGeom prst="rect">
            <a:avLst/>
          </a:prstGeom>
        </p:spPr>
      </p:pic>
    </p:spTree>
    <p:extLst>
      <p:ext uri="{BB962C8B-B14F-4D97-AF65-F5344CB8AC3E}">
        <p14:creationId xmlns:p14="http://schemas.microsoft.com/office/powerpoint/2010/main" val="2567297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03BD32AC-D0F9-4E13-A67A-677AFF758983}"/>
              </a:ext>
            </a:extLst>
          </p:cNvPr>
          <p:cNvPicPr>
            <a:picLocks noGrp="1" noChangeAspect="1"/>
          </p:cNvPicPr>
          <p:nvPr>
            <p:ph idx="1"/>
          </p:nvPr>
        </p:nvPicPr>
        <p:blipFill>
          <a:blip r:embed="rId3"/>
          <a:stretch>
            <a:fillRect/>
          </a:stretch>
        </p:blipFill>
        <p:spPr>
          <a:xfrm>
            <a:off x="3746650" y="3849232"/>
            <a:ext cx="5503843" cy="3008768"/>
          </a:xfrm>
          <a:prstGeom prst="rect">
            <a:avLst/>
          </a:prstGeom>
        </p:spPr>
      </p:pic>
      <p:pic>
        <p:nvPicPr>
          <p:cNvPr id="2" name="Picture 1">
            <a:extLst>
              <a:ext uri="{FF2B5EF4-FFF2-40B4-BE49-F238E27FC236}">
                <a16:creationId xmlns:a16="http://schemas.microsoft.com/office/drawing/2014/main" id="{8C5A0D42-0A82-4157-9BBA-15593265058A}"/>
              </a:ext>
            </a:extLst>
          </p:cNvPr>
          <p:cNvPicPr>
            <a:picLocks noChangeAspect="1"/>
          </p:cNvPicPr>
          <p:nvPr/>
        </p:nvPicPr>
        <p:blipFill>
          <a:blip r:embed="rId4"/>
          <a:stretch>
            <a:fillRect/>
          </a:stretch>
        </p:blipFill>
        <p:spPr>
          <a:xfrm>
            <a:off x="3762090" y="1081416"/>
            <a:ext cx="5472964" cy="2767816"/>
          </a:xfrm>
          <a:prstGeom prst="rect">
            <a:avLst/>
          </a:prstGeom>
        </p:spPr>
      </p:pic>
      <p:sp>
        <p:nvSpPr>
          <p:cNvPr id="5" name="Title 4"/>
          <p:cNvSpPr>
            <a:spLocks noGrp="1"/>
          </p:cNvSpPr>
          <p:nvPr>
            <p:ph type="title"/>
          </p:nvPr>
        </p:nvSpPr>
        <p:spPr>
          <a:xfrm>
            <a:off x="179512" y="249172"/>
            <a:ext cx="3456384" cy="1054394"/>
          </a:xfrm>
        </p:spPr>
        <p:txBody>
          <a:bodyPr/>
          <a:lstStyle/>
          <a:p>
            <a:r>
              <a:rPr lang="en-AU" sz="2800" dirty="0">
                <a:solidFill>
                  <a:schemeClr val="accent4"/>
                </a:solidFill>
              </a:rPr>
              <a:t>conclusion</a:t>
            </a:r>
          </a:p>
        </p:txBody>
      </p:sp>
      <p:pic>
        <p:nvPicPr>
          <p:cNvPr id="4" name="Picture 3" descr="Image result for ethics">
            <a:extLst>
              <a:ext uri="{FF2B5EF4-FFF2-40B4-BE49-F238E27FC236}">
                <a16:creationId xmlns:a16="http://schemas.microsoft.com/office/drawing/2014/main" id="{F9B4BB5C-3F3D-4B48-9C76-B5761453796E}"/>
              </a:ext>
            </a:extLst>
          </p:cNvPr>
          <p:cNvPicPr/>
          <p:nvPr/>
        </p:nvPicPr>
        <p:blipFill>
          <a:blip r:embed="rId5" cstate="print">
            <a:extLst>
              <a:ext uri="{BEBA8EAE-BF5A-486C-A8C5-ECC9F3942E4B}">
                <a14:imgProps xmlns:a14="http://schemas.microsoft.com/office/drawing/2010/main">
                  <a14:imgLayer r:embed="rId6">
                    <a14:imgEffect>
                      <a14:colorTemperature colorTemp="11200"/>
                    </a14:imgEffect>
                    <a14:imgEffect>
                      <a14:saturation sat="71000"/>
                    </a14:imgEffect>
                  </a14:imgLayer>
                </a14:imgProps>
              </a:ext>
              <a:ext uri="{28A0092B-C50C-407E-A947-70E740481C1C}">
                <a14:useLocalDpi xmlns:a14="http://schemas.microsoft.com/office/drawing/2010/main" val="0"/>
              </a:ext>
            </a:extLst>
          </a:blip>
          <a:srcRect/>
          <a:stretch>
            <a:fillRect/>
          </a:stretch>
        </p:blipFill>
        <p:spPr bwMode="auto">
          <a:xfrm>
            <a:off x="7020273" y="0"/>
            <a:ext cx="2211631" cy="1332245"/>
          </a:xfrm>
          <a:prstGeom prst="rect">
            <a:avLst/>
          </a:prstGeom>
          <a:noFill/>
          <a:ln>
            <a:noFill/>
          </a:ln>
        </p:spPr>
      </p:pic>
      <p:sp>
        <p:nvSpPr>
          <p:cNvPr id="7" name="Content Placeholder 5">
            <a:extLst>
              <a:ext uri="{FF2B5EF4-FFF2-40B4-BE49-F238E27FC236}">
                <a16:creationId xmlns:a16="http://schemas.microsoft.com/office/drawing/2014/main" id="{A68F6326-A361-40B9-ADCB-E8D66B99FE2D}"/>
              </a:ext>
            </a:extLst>
          </p:cNvPr>
          <p:cNvSpPr txBox="1">
            <a:spLocks/>
          </p:cNvSpPr>
          <p:nvPr/>
        </p:nvSpPr>
        <p:spPr>
          <a:xfrm>
            <a:off x="179511" y="1655840"/>
            <a:ext cx="8945543" cy="5013519"/>
          </a:xfrm>
          <a:prstGeom prst="rect">
            <a:avLst/>
          </a:prstGeom>
        </p:spPr>
        <p:txBody>
          <a:bodyPr vert="horz" lIns="91440" tIns="45720" rIns="91440" bIns="45720" rtlCol="0">
            <a:normAutofit fontScale="85000" lnSpcReduction="1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2" pitchFamily="18" charset="2"/>
              <a:buNone/>
            </a:pPr>
            <a:r>
              <a:rPr lang="en-AU" sz="1700" dirty="0"/>
              <a:t>As we commence the task of considering a range of ethical questions generated by means of new technologies, keep the theories we’ve considered in mind. What might these theories have to say? How might they help us to generate good reasons for the views we ultimately end up holding? </a:t>
            </a:r>
          </a:p>
          <a:p>
            <a:pPr marL="502920" indent="-457200">
              <a:buFont typeface="+mj-lt"/>
              <a:buAutoNum type="arabicPeriod"/>
            </a:pPr>
            <a:r>
              <a:rPr lang="en-AU" sz="1800" dirty="0">
                <a:solidFill>
                  <a:schemeClr val="accent1"/>
                </a:solidFill>
              </a:rPr>
              <a:t>Relativism</a:t>
            </a:r>
            <a:r>
              <a:rPr lang="en-AU" sz="1800" dirty="0"/>
              <a:t> – should employing the technology in question be considered relative to the values, practices, and beliefs of the individual employing it? </a:t>
            </a:r>
          </a:p>
          <a:p>
            <a:pPr marL="502920" indent="-457200">
              <a:buFont typeface="+mj-lt"/>
              <a:buAutoNum type="arabicPeriod"/>
            </a:pPr>
            <a:r>
              <a:rPr lang="en-AU" sz="1800" dirty="0">
                <a:solidFill>
                  <a:schemeClr val="accent1"/>
                </a:solidFill>
              </a:rPr>
              <a:t>Divine Command Theory</a:t>
            </a:r>
            <a:r>
              <a:rPr lang="en-AU" sz="1800" dirty="0"/>
              <a:t> – does the bible / God / the Gods / religion have something to teach us about whether or not the technology should be employed or not?</a:t>
            </a:r>
          </a:p>
          <a:p>
            <a:pPr marL="502920" indent="-457200">
              <a:buFont typeface="+mj-lt"/>
              <a:buAutoNum type="arabicPeriod"/>
            </a:pPr>
            <a:r>
              <a:rPr lang="en-AU" sz="1800" dirty="0">
                <a:solidFill>
                  <a:schemeClr val="accent1"/>
                </a:solidFill>
              </a:rPr>
              <a:t>Virtue Ethics</a:t>
            </a:r>
            <a:r>
              <a:rPr lang="en-AU" sz="1800" dirty="0"/>
              <a:t> (e.g., Aristotle) – will the technology allow us to be virtuous? Is it a vice (excess or defect)? What can the particular person and the particular situation tell us about what the virtuous or ‘golden’ mean might be? </a:t>
            </a:r>
          </a:p>
          <a:p>
            <a:pPr marL="502920" indent="-457200">
              <a:buFont typeface="+mj-lt"/>
              <a:buAutoNum type="arabicPeriod"/>
            </a:pPr>
            <a:r>
              <a:rPr lang="en-AU" sz="1800" dirty="0">
                <a:solidFill>
                  <a:schemeClr val="accent1"/>
                </a:solidFill>
              </a:rPr>
              <a:t>Natural Law Theory</a:t>
            </a:r>
            <a:r>
              <a:rPr lang="en-AU" sz="1800" dirty="0"/>
              <a:t> – is the technology natural / unnatural? Might this have a bearing on whether or not we should employ the technology?  </a:t>
            </a:r>
          </a:p>
          <a:p>
            <a:pPr marL="502920" indent="-457200">
              <a:buFont typeface="+mj-lt"/>
              <a:buAutoNum type="arabicPeriod"/>
            </a:pPr>
            <a:r>
              <a:rPr lang="en-AU" sz="1800" dirty="0">
                <a:solidFill>
                  <a:schemeClr val="accent1"/>
                </a:solidFill>
              </a:rPr>
              <a:t>Social Contract Theory</a:t>
            </a:r>
            <a:r>
              <a:rPr lang="en-AU" sz="1800" dirty="0"/>
              <a:t> (e.g., Thomas Hobbes) – if we all agree on a set of rules concerning the technology, does that make employing it morally permissible? </a:t>
            </a:r>
          </a:p>
          <a:p>
            <a:pPr marL="502920" indent="-457200">
              <a:buFont typeface="+mj-lt"/>
              <a:buAutoNum type="arabicPeriod"/>
            </a:pPr>
            <a:r>
              <a:rPr lang="en-AU" sz="1800" dirty="0">
                <a:solidFill>
                  <a:schemeClr val="accent1"/>
                </a:solidFill>
              </a:rPr>
              <a:t>Consequentialism</a:t>
            </a:r>
            <a:r>
              <a:rPr lang="en-AU" sz="1800" dirty="0"/>
              <a:t> (e.g., Utilitarianism) – will the technology lead to good or bad consequences? Will it promote happiness or unhappiness? Should this have a bearing on whether or not we employ it? </a:t>
            </a:r>
          </a:p>
          <a:p>
            <a:pPr marL="502920" indent="-457200">
              <a:buFont typeface="+mj-lt"/>
              <a:buAutoNum type="arabicPeriod"/>
            </a:pPr>
            <a:r>
              <a:rPr lang="en-AU" sz="1800" dirty="0">
                <a:solidFill>
                  <a:schemeClr val="accent1"/>
                </a:solidFill>
              </a:rPr>
              <a:t>Deontology</a:t>
            </a:r>
            <a:r>
              <a:rPr lang="en-AU" sz="1800" dirty="0"/>
              <a:t> (e.g., Kant) – is the technology in breach of certain moral maxims or rules? Would we be happy for everyone to employ the technology? </a:t>
            </a:r>
          </a:p>
          <a:p>
            <a:pPr marL="45720" indent="0">
              <a:buFont typeface="Wingdings 2" pitchFamily="18" charset="2"/>
              <a:buNone/>
            </a:pPr>
            <a:endParaRPr lang="en-AU" sz="1700" dirty="0"/>
          </a:p>
          <a:p>
            <a:endParaRPr lang="en-AU" dirty="0"/>
          </a:p>
        </p:txBody>
      </p:sp>
    </p:spTree>
    <p:extLst>
      <p:ext uri="{BB962C8B-B14F-4D97-AF65-F5344CB8AC3E}">
        <p14:creationId xmlns:p14="http://schemas.microsoft.com/office/powerpoint/2010/main" val="57276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3" y="1628800"/>
            <a:ext cx="8856985" cy="5040560"/>
          </a:xfrm>
        </p:spPr>
        <p:txBody>
          <a:bodyPr>
            <a:normAutofit fontScale="70000" lnSpcReduction="20000"/>
          </a:bodyPr>
          <a:lstStyle/>
          <a:p>
            <a:pPr marL="45720" indent="0">
              <a:buNone/>
            </a:pPr>
            <a:r>
              <a:rPr lang="en-AU" sz="3400" dirty="0">
                <a:solidFill>
                  <a:schemeClr val="accent4"/>
                </a:solidFill>
              </a:rPr>
              <a:t>What is Morality?</a:t>
            </a:r>
          </a:p>
          <a:p>
            <a:pPr marL="45720" indent="0">
              <a:buNone/>
            </a:pPr>
            <a:r>
              <a:rPr lang="en-AU" sz="2900" i="1" dirty="0">
                <a:solidFill>
                  <a:schemeClr val="accent1"/>
                </a:solidFill>
              </a:rPr>
              <a:t>“We are discussing no small matter, but how we ought to live.” </a:t>
            </a:r>
            <a:r>
              <a:rPr lang="en-AU" sz="2900" dirty="0"/>
              <a:t>~ Socrates (ca. 390</a:t>
            </a:r>
            <a:r>
              <a:rPr lang="en-AU" dirty="0"/>
              <a:t>BCE</a:t>
            </a:r>
            <a:r>
              <a:rPr lang="en-AU" sz="2900" dirty="0"/>
              <a:t>), in </a:t>
            </a:r>
            <a:r>
              <a:rPr lang="en-AU" sz="2900" i="1" dirty="0"/>
              <a:t>Plato’s Republic</a:t>
            </a:r>
            <a:r>
              <a:rPr lang="en-AU" sz="2900" dirty="0"/>
              <a:t>. </a:t>
            </a:r>
          </a:p>
          <a:p>
            <a:pPr marL="45720" indent="0">
              <a:buNone/>
            </a:pPr>
            <a:endParaRPr lang="en-AU" sz="1600" dirty="0"/>
          </a:p>
          <a:p>
            <a:pPr marL="45720" indent="0">
              <a:buNone/>
            </a:pPr>
            <a:r>
              <a:rPr lang="en-AU" sz="2900" dirty="0">
                <a:solidFill>
                  <a:schemeClr val="accent4"/>
                </a:solidFill>
              </a:rPr>
              <a:t>The Problem of Definition: </a:t>
            </a:r>
          </a:p>
          <a:p>
            <a:pPr marL="45720" indent="0">
              <a:buNone/>
            </a:pPr>
            <a:r>
              <a:rPr lang="en-AU" sz="2400" dirty="0"/>
              <a:t>According to James Rachels, moral philosophy is the study of </a:t>
            </a:r>
            <a:r>
              <a:rPr lang="en-AU" sz="2400" dirty="0">
                <a:solidFill>
                  <a:schemeClr val="accent1"/>
                </a:solidFill>
              </a:rPr>
              <a:t>what morality is and what it requires of us. </a:t>
            </a:r>
            <a:r>
              <a:rPr lang="en-AU" sz="2400" dirty="0"/>
              <a:t>As Socrates said, it’s about </a:t>
            </a:r>
            <a:r>
              <a:rPr lang="en-AU" sz="2400" dirty="0">
                <a:solidFill>
                  <a:srgbClr val="FFC000"/>
                </a:solidFill>
              </a:rPr>
              <a:t>“how we ought to live” </a:t>
            </a:r>
            <a:r>
              <a:rPr lang="en-AU" sz="2400" dirty="0"/>
              <a:t>– and, importantly, </a:t>
            </a:r>
            <a:r>
              <a:rPr lang="en-AU" sz="2400" i="1" dirty="0"/>
              <a:t>why. </a:t>
            </a:r>
            <a:r>
              <a:rPr lang="en-AU" sz="2400" dirty="0"/>
              <a:t>It would be helpful if we could begin with a simple, uncontroversial definition of what morality is, but unfortunately we cannot. There are many rival theories, each expounding a different conception of what it means to live morally, and any definition that goes beyond Socrates’ simple formulation is bound to offend at least one of them. </a:t>
            </a:r>
          </a:p>
          <a:p>
            <a:pPr marL="45720" indent="0">
              <a:buNone/>
            </a:pPr>
            <a:endParaRPr lang="en-AU" sz="600" dirty="0"/>
          </a:p>
          <a:p>
            <a:pPr marL="45720" indent="0">
              <a:buNone/>
            </a:pPr>
            <a:r>
              <a:rPr lang="en-AU" sz="2400" dirty="0"/>
              <a:t>As Rachels notes, recognising this should make us </a:t>
            </a:r>
            <a:r>
              <a:rPr lang="en-AU" sz="2400" i="1" dirty="0">
                <a:solidFill>
                  <a:srgbClr val="00B0F0"/>
                </a:solidFill>
              </a:rPr>
              <a:t>cautious</a:t>
            </a:r>
            <a:r>
              <a:rPr lang="en-AU" sz="2400" dirty="0"/>
              <a:t>, but it need not paralyse us. In his paper, he describes what he terms the </a:t>
            </a:r>
            <a:r>
              <a:rPr lang="en-AU" sz="2600" dirty="0">
                <a:solidFill>
                  <a:schemeClr val="accent5"/>
                </a:solidFill>
              </a:rPr>
              <a:t>“minimum conception”</a:t>
            </a:r>
            <a:r>
              <a:rPr lang="en-AU" sz="2400" dirty="0"/>
              <a:t> of morality, which, as the name suggests, should be a core that every moral or ethical theory or framework should accept, at least as a starting point.</a:t>
            </a:r>
          </a:p>
          <a:p>
            <a:pPr marL="45720" indent="0">
              <a:buNone/>
            </a:pPr>
            <a:endParaRPr lang="en-AU" sz="600" dirty="0"/>
          </a:p>
          <a:p>
            <a:pPr marL="45720" indent="0">
              <a:buNone/>
            </a:pPr>
            <a:r>
              <a:rPr lang="en-AU" sz="2400" dirty="0"/>
              <a:t>In an effort to bring out the features of the minimum conception of morality as Rachels conceives of it, we will commence by examining some moral controversies concerning real </a:t>
            </a:r>
            <a:r>
              <a:rPr lang="en-AU" sz="2400" dirty="0">
                <a:solidFill>
                  <a:schemeClr val="accent4"/>
                </a:solidFill>
              </a:rPr>
              <a:t>case studies </a:t>
            </a:r>
            <a:r>
              <a:rPr lang="en-AU" sz="2400" dirty="0"/>
              <a:t>involving children with significant physical and/or intellectual disabilities. </a:t>
            </a:r>
          </a:p>
          <a:p>
            <a:pPr marL="45720" indent="0">
              <a:buNone/>
            </a:pPr>
            <a:endParaRPr lang="en-AU" sz="2400" dirty="0"/>
          </a:p>
        </p:txBody>
      </p:sp>
      <p:sp>
        <p:nvSpPr>
          <p:cNvPr id="3" name="Title 2"/>
          <p:cNvSpPr>
            <a:spLocks noGrp="1"/>
          </p:cNvSpPr>
          <p:nvPr>
            <p:ph type="title"/>
          </p:nvPr>
        </p:nvSpPr>
        <p:spPr>
          <a:xfrm>
            <a:off x="1547664" y="188640"/>
            <a:ext cx="6120680" cy="1221601"/>
          </a:xfrm>
        </p:spPr>
        <p:txBody>
          <a:bodyPr/>
          <a:lstStyle/>
          <a:p>
            <a:r>
              <a:rPr lang="en-AU" sz="3600" dirty="0">
                <a:solidFill>
                  <a:schemeClr val="bg2"/>
                </a:solidFill>
              </a:rPr>
              <a:t>James Rachels </a:t>
            </a:r>
            <a:br>
              <a:rPr lang="en-AU" sz="3600" dirty="0"/>
            </a:br>
            <a:r>
              <a:rPr lang="en-AU" sz="3600" dirty="0">
                <a:solidFill>
                  <a:schemeClr val="accent1"/>
                </a:solidFill>
              </a:rPr>
              <a:t>“What is Morality?”</a:t>
            </a:r>
          </a:p>
        </p:txBody>
      </p:sp>
      <p:pic>
        <p:nvPicPr>
          <p:cNvPr id="6" name="Picture 5">
            <a:extLst>
              <a:ext uri="{FF2B5EF4-FFF2-40B4-BE49-F238E27FC236}">
                <a16:creationId xmlns:a16="http://schemas.microsoft.com/office/drawing/2014/main" id="{6B6B221D-D6EB-4BB2-AFE4-7F083E51BE7A}"/>
              </a:ext>
            </a:extLst>
          </p:cNvPr>
          <p:cNvPicPr>
            <a:picLocks noChangeAspect="1"/>
          </p:cNvPicPr>
          <p:nvPr/>
        </p:nvPicPr>
        <p:blipFill>
          <a:blip r:embed="rId3"/>
          <a:stretch>
            <a:fillRect/>
          </a:stretch>
        </p:blipFill>
        <p:spPr>
          <a:xfrm>
            <a:off x="7812359" y="0"/>
            <a:ext cx="1331641" cy="1611540"/>
          </a:xfrm>
          <a:prstGeom prst="rect">
            <a:avLst/>
          </a:prstGeom>
        </p:spPr>
      </p:pic>
      <p:pic>
        <p:nvPicPr>
          <p:cNvPr id="7" name="Picture 6">
            <a:extLst>
              <a:ext uri="{FF2B5EF4-FFF2-40B4-BE49-F238E27FC236}">
                <a16:creationId xmlns:a16="http://schemas.microsoft.com/office/drawing/2014/main" id="{E3D56E09-06F4-42D1-9773-DCDDA40CBA81}"/>
              </a:ext>
            </a:extLst>
          </p:cNvPr>
          <p:cNvPicPr>
            <a:picLocks noChangeAspect="1"/>
          </p:cNvPicPr>
          <p:nvPr/>
        </p:nvPicPr>
        <p:blipFill>
          <a:blip r:embed="rId4"/>
          <a:stretch>
            <a:fillRect/>
          </a:stretch>
        </p:blipFill>
        <p:spPr>
          <a:xfrm>
            <a:off x="107503" y="77298"/>
            <a:ext cx="1172905" cy="1407486"/>
          </a:xfrm>
          <a:prstGeom prst="rect">
            <a:avLst/>
          </a:prstGeom>
        </p:spPr>
      </p:pic>
    </p:spTree>
    <p:extLst>
      <p:ext uri="{BB962C8B-B14F-4D97-AF65-F5344CB8AC3E}">
        <p14:creationId xmlns:p14="http://schemas.microsoft.com/office/powerpoint/2010/main" val="84292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628800"/>
            <a:ext cx="8928991" cy="5229200"/>
          </a:xfrm>
        </p:spPr>
        <p:txBody>
          <a:bodyPr>
            <a:normAutofit fontScale="77500" lnSpcReduction="20000"/>
          </a:bodyPr>
          <a:lstStyle/>
          <a:p>
            <a:pPr marL="45720" indent="0">
              <a:buNone/>
            </a:pPr>
            <a:r>
              <a:rPr lang="en-AU" dirty="0"/>
              <a:t>Theresa Ann Campo Pearson, an infant known to the public as “</a:t>
            </a:r>
            <a:r>
              <a:rPr lang="en-AU" dirty="0">
                <a:solidFill>
                  <a:schemeClr val="accent4"/>
                </a:solidFill>
              </a:rPr>
              <a:t>Baby Theresa</a:t>
            </a:r>
            <a:r>
              <a:rPr lang="en-AU" dirty="0"/>
              <a:t>,” was born in Florida in 1992. Baby Theresa had anencephaly, one of the worst genetic disorders. Anencephalic infants are sometimes referred to as “babies without brains,” but that is not quite accurate. Important parts of the brain – the cerebrum and cerebellum – are missing, as is the top of the skull. The brain stem, however, is still there, and so the baby can breathe and possess a heartbeat. In the United States, most cases of anencephaly are detected during pregnancy, and the foetuses are usually aborted. Of those not aborted, half are stillborn. Only a few hundred are born alive each year, and they usually die within days.</a:t>
            </a:r>
          </a:p>
          <a:p>
            <a:pPr marL="45720" indent="0">
              <a:buNone/>
            </a:pPr>
            <a:endParaRPr lang="en-AU" sz="800" dirty="0"/>
          </a:p>
          <a:p>
            <a:pPr marL="45720" indent="0">
              <a:buNone/>
            </a:pPr>
            <a:r>
              <a:rPr lang="en-AU" dirty="0"/>
              <a:t>Baby Theresa’s story is remarkable only because her parents made an unusual request. Knowing that their baby would die soon and could never be conscious, Theresa’s parents volunteered her organs for immediate transplant. They thought that her kidneys, liver, heart, lungs, and eyes should go to other children who could benefit from them. Her physicians agreed. Thousands of infants need transplants each year, and there are never enough organs available. But Theresa’s organs were not taken, because Florida law forbids the removal of organs until the donor has died. By the time Baby Theresa died, nine days later, it was too late – her organs had deteriorated too much to be harvested and transplanted. </a:t>
            </a:r>
          </a:p>
          <a:p>
            <a:pPr marL="45720" indent="0" algn="ctr">
              <a:buNone/>
            </a:pPr>
            <a:endParaRPr lang="en-AU" sz="800" dirty="0">
              <a:solidFill>
                <a:schemeClr val="accent4"/>
              </a:solidFill>
            </a:endParaRPr>
          </a:p>
          <a:p>
            <a:pPr marL="45720" indent="0">
              <a:buNone/>
            </a:pPr>
            <a:r>
              <a:rPr lang="en-AU" sz="2300" dirty="0">
                <a:solidFill>
                  <a:schemeClr val="accent4"/>
                </a:solidFill>
              </a:rPr>
              <a:t>What is </a:t>
            </a:r>
            <a:r>
              <a:rPr lang="en-AU" sz="2300" dirty="0">
                <a:solidFill>
                  <a:schemeClr val="accent1"/>
                </a:solidFill>
              </a:rPr>
              <a:t>your</a:t>
            </a:r>
            <a:r>
              <a:rPr lang="en-AU" sz="2300" dirty="0">
                <a:solidFill>
                  <a:schemeClr val="accent4"/>
                </a:solidFill>
              </a:rPr>
              <a:t> initial position with regard to this case? Would transplanting Baby Theresa’s organs be morally permissible or morally impermissible? What are your reasons for thinking so?</a:t>
            </a:r>
          </a:p>
          <a:p>
            <a:pPr marL="45720" indent="0">
              <a:buNone/>
            </a:pPr>
            <a:endParaRPr lang="en-AU" sz="300" dirty="0">
              <a:solidFill>
                <a:schemeClr val="accent4"/>
              </a:solidFill>
            </a:endParaRPr>
          </a:p>
          <a:p>
            <a:pPr marL="45720" indent="0">
              <a:buNone/>
            </a:pPr>
            <a:r>
              <a:rPr lang="en-AU" sz="2300" dirty="0">
                <a:solidFill>
                  <a:schemeClr val="accent4"/>
                </a:solidFill>
              </a:rPr>
              <a:t>Let us consider some of the </a:t>
            </a:r>
            <a:r>
              <a:rPr lang="en-AU" sz="2300" i="1" dirty="0">
                <a:solidFill>
                  <a:schemeClr val="accent3">
                    <a:lumMod val="60000"/>
                    <a:lumOff val="40000"/>
                  </a:schemeClr>
                </a:solidFill>
              </a:rPr>
              <a:t>reasons</a:t>
            </a:r>
            <a:r>
              <a:rPr lang="en-AU" sz="2300" dirty="0">
                <a:solidFill>
                  <a:schemeClr val="accent4"/>
                </a:solidFill>
              </a:rPr>
              <a:t> or </a:t>
            </a:r>
            <a:r>
              <a:rPr lang="en-AU" sz="2300" i="1" dirty="0">
                <a:solidFill>
                  <a:schemeClr val="accent3">
                    <a:lumMod val="60000"/>
                    <a:lumOff val="40000"/>
                  </a:schemeClr>
                </a:solidFill>
              </a:rPr>
              <a:t>arguments</a:t>
            </a:r>
            <a:r>
              <a:rPr lang="en-AU" sz="2300" dirty="0">
                <a:solidFill>
                  <a:schemeClr val="accent4"/>
                </a:solidFill>
              </a:rPr>
              <a:t> that have been given both in favour of and against the parents’ request… </a:t>
            </a:r>
          </a:p>
          <a:p>
            <a:pPr marL="45720" indent="0">
              <a:buNone/>
            </a:pPr>
            <a:endParaRPr lang="en-AU" sz="800" dirty="0">
              <a:solidFill>
                <a:schemeClr val="accent4"/>
              </a:solidFill>
            </a:endParaRPr>
          </a:p>
        </p:txBody>
      </p:sp>
      <p:sp>
        <p:nvSpPr>
          <p:cNvPr id="3" name="Title 2"/>
          <p:cNvSpPr>
            <a:spLocks noGrp="1"/>
          </p:cNvSpPr>
          <p:nvPr>
            <p:ph type="title"/>
          </p:nvPr>
        </p:nvSpPr>
        <p:spPr>
          <a:xfrm>
            <a:off x="1547664" y="188640"/>
            <a:ext cx="6120680" cy="1221601"/>
          </a:xfrm>
        </p:spPr>
        <p:txBody>
          <a:bodyPr/>
          <a:lstStyle/>
          <a:p>
            <a:r>
              <a:rPr lang="en-AU" sz="3600" dirty="0">
                <a:solidFill>
                  <a:schemeClr val="accent1"/>
                </a:solidFill>
              </a:rPr>
              <a:t>Case one: </a:t>
            </a:r>
            <a:r>
              <a:rPr lang="en-AU" sz="3600" i="1" dirty="0">
                <a:solidFill>
                  <a:schemeClr val="accent5"/>
                </a:solidFill>
              </a:rPr>
              <a:t>baby Theresa </a:t>
            </a:r>
          </a:p>
        </p:txBody>
      </p:sp>
    </p:spTree>
    <p:extLst>
      <p:ext uri="{BB962C8B-B14F-4D97-AF65-F5344CB8AC3E}">
        <p14:creationId xmlns:p14="http://schemas.microsoft.com/office/powerpoint/2010/main" val="197739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628800"/>
            <a:ext cx="8889847" cy="5112568"/>
          </a:xfrm>
        </p:spPr>
        <p:txBody>
          <a:bodyPr>
            <a:normAutofit fontScale="62500" lnSpcReduction="20000"/>
          </a:bodyPr>
          <a:lstStyle/>
          <a:p>
            <a:pPr marL="45720" indent="0">
              <a:buNone/>
            </a:pPr>
            <a:r>
              <a:rPr lang="en-AU" sz="2300" dirty="0"/>
              <a:t>Baby Theresa’s case was widely debated. Should she have been killed so that her organs could have been used to save other children? A number of professional “ethicists” – people employed by universities, hospitals, and law schools, who get paid to think about such things – were asked by the press to comment. Most of them disagreed with the parents and physicians. Instead, they appealed to time-honoured philosophical principals to oppose taking the organs. </a:t>
            </a:r>
          </a:p>
          <a:p>
            <a:pPr marL="45720" indent="0">
              <a:buNone/>
            </a:pPr>
            <a:endParaRPr lang="en-AU" sz="600" dirty="0"/>
          </a:p>
          <a:p>
            <a:pPr marL="45720" indent="0">
              <a:buNone/>
            </a:pPr>
            <a:r>
              <a:rPr lang="en-AU" sz="2300" i="1" dirty="0">
                <a:solidFill>
                  <a:schemeClr val="accent4"/>
                </a:solidFill>
              </a:rPr>
              <a:t>“It just seems too horrifying to use people as means to other people’s ends,” </a:t>
            </a:r>
            <a:r>
              <a:rPr lang="en-AU" sz="2300" dirty="0"/>
              <a:t>said one such expert.</a:t>
            </a:r>
          </a:p>
          <a:p>
            <a:pPr marL="45720" indent="0">
              <a:buNone/>
            </a:pPr>
            <a:endParaRPr lang="en-AU" sz="600" dirty="0"/>
          </a:p>
          <a:p>
            <a:pPr marL="45720" indent="0">
              <a:buNone/>
            </a:pPr>
            <a:r>
              <a:rPr lang="en-AU" sz="2300" dirty="0"/>
              <a:t>Another explained: </a:t>
            </a:r>
            <a:r>
              <a:rPr lang="en-AU" sz="2300" i="1" dirty="0">
                <a:solidFill>
                  <a:schemeClr val="accent2"/>
                </a:solidFill>
              </a:rPr>
              <a:t>“It’s unethical to kill person A to save person B.”</a:t>
            </a:r>
          </a:p>
          <a:p>
            <a:pPr marL="45720" indent="0">
              <a:buNone/>
            </a:pPr>
            <a:endParaRPr lang="en-AU" sz="600" dirty="0"/>
          </a:p>
          <a:p>
            <a:pPr marL="45720" indent="0">
              <a:buNone/>
            </a:pPr>
            <a:r>
              <a:rPr lang="en-AU" sz="2300" dirty="0"/>
              <a:t>And a third added: </a:t>
            </a:r>
            <a:r>
              <a:rPr lang="en-AU" sz="2300" i="1" dirty="0">
                <a:solidFill>
                  <a:schemeClr val="accent5"/>
                </a:solidFill>
              </a:rPr>
              <a:t>“What the parents are really asking for is, kill this dying baby so that its organs may be used for someone else. Well, that’s a really horrendous proposition.” </a:t>
            </a:r>
          </a:p>
          <a:p>
            <a:pPr marL="45720" indent="0">
              <a:buNone/>
            </a:pPr>
            <a:endParaRPr lang="en-AU" sz="600" dirty="0"/>
          </a:p>
          <a:p>
            <a:pPr marL="45720" indent="0">
              <a:buNone/>
            </a:pPr>
            <a:r>
              <a:rPr lang="en-AU" sz="2300" dirty="0"/>
              <a:t>Is it horrendous? Opinions were divided. These ethicists thought so, while the parents and doctors did not. But we are interested in more than what people happen to believe. </a:t>
            </a:r>
            <a:r>
              <a:rPr lang="en-AU" sz="2300" dirty="0">
                <a:solidFill>
                  <a:srgbClr val="00B0F0"/>
                </a:solidFill>
              </a:rPr>
              <a:t>We want to know what’s </a:t>
            </a:r>
            <a:r>
              <a:rPr lang="en-AU" sz="2300" i="1" u="sng" dirty="0">
                <a:solidFill>
                  <a:srgbClr val="00B0F0"/>
                </a:solidFill>
              </a:rPr>
              <a:t>true</a:t>
            </a:r>
            <a:r>
              <a:rPr lang="en-AU" sz="2300" dirty="0">
                <a:solidFill>
                  <a:srgbClr val="00B0F0"/>
                </a:solidFill>
              </a:rPr>
              <a:t>. </a:t>
            </a:r>
            <a:r>
              <a:rPr lang="en-AU" sz="2300" dirty="0"/>
              <a:t>Were the parents right or wrong to volunteer their baby’s organs for transplant? To answer this question, we have to ask what reasons, or arguments, can be given on each side. What can be said for or against the parents’ request? </a:t>
            </a:r>
          </a:p>
          <a:p>
            <a:pPr marL="45720" indent="0">
              <a:buNone/>
            </a:pPr>
            <a:endParaRPr lang="en-AU" sz="1800" dirty="0"/>
          </a:p>
          <a:p>
            <a:pPr marL="45720" indent="0">
              <a:buNone/>
            </a:pPr>
            <a:r>
              <a:rPr lang="en-AU" sz="2900" dirty="0">
                <a:solidFill>
                  <a:schemeClr val="accent4"/>
                </a:solidFill>
              </a:rPr>
              <a:t>We will examine three arguments:</a:t>
            </a:r>
          </a:p>
          <a:p>
            <a:pPr marL="45720" indent="0">
              <a:buNone/>
            </a:pPr>
            <a:endParaRPr lang="en-AU" sz="1300" dirty="0"/>
          </a:p>
          <a:p>
            <a:pPr marL="502920" indent="-457200">
              <a:buFont typeface="+mj-lt"/>
              <a:buAutoNum type="arabicPeriod"/>
            </a:pPr>
            <a:r>
              <a:rPr lang="en-AU" sz="2600" dirty="0"/>
              <a:t>The </a:t>
            </a:r>
            <a:r>
              <a:rPr lang="en-AU" sz="2600" dirty="0">
                <a:solidFill>
                  <a:schemeClr val="accent1"/>
                </a:solidFill>
              </a:rPr>
              <a:t>benefits argument </a:t>
            </a:r>
            <a:r>
              <a:rPr lang="en-AU" sz="2600" dirty="0"/>
              <a:t>(in favour of transplanting the organs)</a:t>
            </a:r>
          </a:p>
          <a:p>
            <a:pPr marL="502920" indent="-457200">
              <a:buFont typeface="+mj-lt"/>
              <a:buAutoNum type="arabicPeriod"/>
            </a:pPr>
            <a:r>
              <a:rPr lang="en-AU" sz="2600" dirty="0"/>
              <a:t>The argument that we should </a:t>
            </a:r>
            <a:r>
              <a:rPr lang="en-AU" sz="2600" dirty="0">
                <a:solidFill>
                  <a:schemeClr val="accent1"/>
                </a:solidFill>
              </a:rPr>
              <a:t>not use people as means </a:t>
            </a:r>
            <a:r>
              <a:rPr lang="en-AU" sz="2600" dirty="0"/>
              <a:t>(against transplanting)</a:t>
            </a:r>
          </a:p>
          <a:p>
            <a:pPr marL="502920" indent="-457200">
              <a:buFont typeface="+mj-lt"/>
              <a:buAutoNum type="arabicPeriod"/>
            </a:pPr>
            <a:r>
              <a:rPr lang="en-AU" sz="2600" dirty="0"/>
              <a:t>The argument from the </a:t>
            </a:r>
            <a:r>
              <a:rPr lang="en-AU" sz="2600" dirty="0">
                <a:solidFill>
                  <a:schemeClr val="accent1"/>
                </a:solidFill>
              </a:rPr>
              <a:t>wrongness of killing </a:t>
            </a:r>
            <a:r>
              <a:rPr lang="en-AU" sz="2600" dirty="0"/>
              <a:t>(against transplanting)</a:t>
            </a:r>
          </a:p>
          <a:p>
            <a:pPr marL="502920" indent="-457200">
              <a:buFont typeface="+mj-lt"/>
              <a:buAutoNum type="arabicPeriod"/>
            </a:pPr>
            <a:endParaRPr lang="en-AU" sz="2300" dirty="0"/>
          </a:p>
        </p:txBody>
      </p:sp>
      <p:sp>
        <p:nvSpPr>
          <p:cNvPr id="3" name="Title 2"/>
          <p:cNvSpPr>
            <a:spLocks noGrp="1"/>
          </p:cNvSpPr>
          <p:nvPr>
            <p:ph type="title"/>
          </p:nvPr>
        </p:nvSpPr>
        <p:spPr>
          <a:xfrm>
            <a:off x="179512" y="188640"/>
            <a:ext cx="6480720" cy="1221601"/>
          </a:xfrm>
        </p:spPr>
        <p:txBody>
          <a:bodyPr/>
          <a:lstStyle/>
          <a:p>
            <a:r>
              <a:rPr lang="en-AU" sz="3600" dirty="0">
                <a:solidFill>
                  <a:schemeClr val="accent1"/>
                </a:solidFill>
              </a:rPr>
              <a:t>Case one: </a:t>
            </a:r>
            <a:r>
              <a:rPr lang="en-AU" sz="3600" i="1" dirty="0">
                <a:solidFill>
                  <a:schemeClr val="accent5"/>
                </a:solidFill>
              </a:rPr>
              <a:t>baby Theresa </a:t>
            </a:r>
          </a:p>
        </p:txBody>
      </p:sp>
      <p:pic>
        <p:nvPicPr>
          <p:cNvPr id="4" name="Picture 3" descr="Image result for right wrong">
            <a:extLst>
              <a:ext uri="{FF2B5EF4-FFF2-40B4-BE49-F238E27FC236}">
                <a16:creationId xmlns:a16="http://schemas.microsoft.com/office/drawing/2014/main" id="{32237029-2690-4C63-A6AB-336F4EFCF435}"/>
              </a:ext>
            </a:extLst>
          </p:cNvPr>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6660232" y="212024"/>
            <a:ext cx="2217683" cy="1221601"/>
          </a:xfrm>
          <a:prstGeom prst="rect">
            <a:avLst/>
          </a:prstGeom>
          <a:noFill/>
          <a:ln>
            <a:noFill/>
          </a:ln>
        </p:spPr>
      </p:pic>
    </p:spTree>
    <p:extLst>
      <p:ext uri="{BB962C8B-B14F-4D97-AF65-F5344CB8AC3E}">
        <p14:creationId xmlns:p14="http://schemas.microsoft.com/office/powerpoint/2010/main" val="356154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016" y="1628799"/>
            <a:ext cx="4320479" cy="5073465"/>
          </a:xfrm>
        </p:spPr>
        <p:txBody>
          <a:bodyPr>
            <a:normAutofit fontScale="92500" lnSpcReduction="20000"/>
          </a:bodyPr>
          <a:lstStyle/>
          <a:p>
            <a:pPr marL="45720" indent="0" algn="ctr">
              <a:buNone/>
            </a:pPr>
            <a:r>
              <a:rPr lang="en-AU" dirty="0">
                <a:solidFill>
                  <a:schemeClr val="accent1"/>
                </a:solidFill>
              </a:rPr>
              <a:t>Standard Form:</a:t>
            </a:r>
          </a:p>
          <a:p>
            <a:pPr marL="45720" indent="0">
              <a:buNone/>
            </a:pPr>
            <a:r>
              <a:rPr lang="en-AU" sz="1900" dirty="0">
                <a:solidFill>
                  <a:schemeClr val="accent4"/>
                </a:solidFill>
              </a:rPr>
              <a:t>P1. </a:t>
            </a:r>
            <a:r>
              <a:rPr lang="en-AU" sz="1900" dirty="0"/>
              <a:t>If we can benefit someone without harming anyone else, then we ought to do so.</a:t>
            </a:r>
          </a:p>
          <a:p>
            <a:pPr marL="45720" indent="0">
              <a:buNone/>
            </a:pPr>
            <a:r>
              <a:rPr lang="en-AU" sz="1900" dirty="0">
                <a:solidFill>
                  <a:schemeClr val="accent4"/>
                </a:solidFill>
              </a:rPr>
              <a:t>P2. </a:t>
            </a:r>
            <a:r>
              <a:rPr lang="en-AU" sz="1900" dirty="0"/>
              <a:t>Transplanting the organs would benefit the other children without harming Baby Theresa.</a:t>
            </a:r>
          </a:p>
          <a:p>
            <a:pPr marL="45720" indent="0">
              <a:buNone/>
            </a:pPr>
            <a:r>
              <a:rPr lang="en-AU" sz="1900" dirty="0">
                <a:solidFill>
                  <a:schemeClr val="accent2"/>
                </a:solidFill>
              </a:rPr>
              <a:t>____________________________</a:t>
            </a:r>
          </a:p>
          <a:p>
            <a:pPr marL="45720" indent="0">
              <a:buNone/>
            </a:pPr>
            <a:r>
              <a:rPr lang="en-AU" sz="1900" dirty="0">
                <a:solidFill>
                  <a:schemeClr val="accent4"/>
                </a:solidFill>
              </a:rPr>
              <a:t>C: </a:t>
            </a:r>
            <a:r>
              <a:rPr lang="en-AU" sz="1900" dirty="0"/>
              <a:t>Therefore, we ought to transplant the organs.</a:t>
            </a:r>
          </a:p>
          <a:p>
            <a:pPr marL="45720" indent="0">
              <a:buNone/>
            </a:pPr>
            <a:endParaRPr lang="en-AU" dirty="0"/>
          </a:p>
          <a:p>
            <a:pPr marL="45720" indent="0" algn="ctr">
              <a:buNone/>
            </a:pPr>
            <a:r>
              <a:rPr lang="en-AU" dirty="0">
                <a:solidFill>
                  <a:schemeClr val="accent1"/>
                </a:solidFill>
              </a:rPr>
              <a:t>Evaluation:</a:t>
            </a:r>
          </a:p>
          <a:p>
            <a:r>
              <a:rPr lang="en-AU" dirty="0"/>
              <a:t>If the premises were true, the conclusion would have to follow (‘good form’)</a:t>
            </a:r>
          </a:p>
          <a:p>
            <a:r>
              <a:rPr lang="en-AU" dirty="0">
                <a:solidFill>
                  <a:schemeClr val="accent4"/>
                </a:solidFill>
              </a:rPr>
              <a:t>P1</a:t>
            </a:r>
            <a:r>
              <a:rPr lang="en-AU" dirty="0"/>
              <a:t> seems relatively uncontroversial.</a:t>
            </a:r>
          </a:p>
          <a:p>
            <a:r>
              <a:rPr lang="en-AU" dirty="0">
                <a:solidFill>
                  <a:schemeClr val="accent4"/>
                </a:solidFill>
              </a:rPr>
              <a:t>P2</a:t>
            </a:r>
            <a:r>
              <a:rPr lang="en-AU" dirty="0"/>
              <a:t> is more controversial. Can Baby Theresa be “harmed”? </a:t>
            </a:r>
          </a:p>
        </p:txBody>
      </p:sp>
      <p:sp>
        <p:nvSpPr>
          <p:cNvPr id="3" name="Title 2"/>
          <p:cNvSpPr>
            <a:spLocks noGrp="1"/>
          </p:cNvSpPr>
          <p:nvPr>
            <p:ph type="title"/>
          </p:nvPr>
        </p:nvSpPr>
        <p:spPr>
          <a:xfrm>
            <a:off x="251520" y="476672"/>
            <a:ext cx="8640960" cy="933569"/>
          </a:xfrm>
        </p:spPr>
        <p:txBody>
          <a:bodyPr/>
          <a:lstStyle/>
          <a:p>
            <a:r>
              <a:rPr lang="en-AU" dirty="0">
                <a:solidFill>
                  <a:schemeClr val="accent1"/>
                </a:solidFill>
              </a:rPr>
              <a:t>Case one: </a:t>
            </a:r>
            <a:r>
              <a:rPr lang="en-AU" i="1" dirty="0">
                <a:solidFill>
                  <a:schemeClr val="accent5"/>
                </a:solidFill>
              </a:rPr>
              <a:t>baby Theresa</a:t>
            </a:r>
            <a:br>
              <a:rPr lang="en-AU" sz="2800" i="1" dirty="0">
                <a:solidFill>
                  <a:schemeClr val="accent5"/>
                </a:solidFill>
              </a:rPr>
            </a:br>
            <a:r>
              <a:rPr lang="en-AU" sz="2400" dirty="0">
                <a:solidFill>
                  <a:schemeClr val="accent4"/>
                </a:solidFill>
              </a:rPr>
              <a:t>argument One: the Benefits Argument</a:t>
            </a:r>
            <a:br>
              <a:rPr lang="en-AU" sz="3600" dirty="0">
                <a:solidFill>
                  <a:schemeClr val="accent4"/>
                </a:solidFill>
              </a:rPr>
            </a:br>
            <a:r>
              <a:rPr lang="en-AU" sz="3600" i="1" dirty="0">
                <a:solidFill>
                  <a:schemeClr val="accent5"/>
                </a:solidFill>
              </a:rPr>
              <a:t> </a:t>
            </a:r>
          </a:p>
        </p:txBody>
      </p:sp>
      <p:sp>
        <p:nvSpPr>
          <p:cNvPr id="5" name="Content Placeholder 1">
            <a:extLst>
              <a:ext uri="{FF2B5EF4-FFF2-40B4-BE49-F238E27FC236}">
                <a16:creationId xmlns:a16="http://schemas.microsoft.com/office/drawing/2014/main" id="{A03CCC38-3992-4B5A-B704-2F85CB3B9634}"/>
              </a:ext>
            </a:extLst>
          </p:cNvPr>
          <p:cNvSpPr txBox="1">
            <a:spLocks/>
          </p:cNvSpPr>
          <p:nvPr/>
        </p:nvSpPr>
        <p:spPr>
          <a:xfrm>
            <a:off x="179512" y="1628799"/>
            <a:ext cx="4536504" cy="5073465"/>
          </a:xfrm>
          <a:prstGeom prst="rect">
            <a:avLst/>
          </a:prstGeom>
        </p:spPr>
        <p:txBody>
          <a:bodyPr vert="horz" lIns="91440" tIns="45720" rIns="91440" bIns="45720" rtlCol="0">
            <a:normAutofit fontScale="85000" lnSpcReduction="2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2" pitchFamily="18" charset="2"/>
              <a:buNone/>
            </a:pPr>
            <a:r>
              <a:rPr lang="en-AU" dirty="0"/>
              <a:t>The parents believed that Theresa’s organs were doing her no good, because she was not conscious and was bound to die soon. The other children, however, could be helped. Thus, the parents seem to have reasons: </a:t>
            </a:r>
            <a:r>
              <a:rPr lang="en-AU" i="1" dirty="0">
                <a:solidFill>
                  <a:schemeClr val="accent4"/>
                </a:solidFill>
              </a:rPr>
              <a:t>If we can benefit someone without harming anyone else, we ought to do so. Transplanting the organs would benefit the other children without harming baby Theresa. Therefore, we ought to transplant the organs.</a:t>
            </a:r>
          </a:p>
          <a:p>
            <a:pPr marL="45720" indent="0">
              <a:buFont typeface="Wingdings 2" pitchFamily="18" charset="2"/>
              <a:buNone/>
            </a:pPr>
            <a:endParaRPr lang="en-AU" sz="1000" dirty="0">
              <a:solidFill>
                <a:schemeClr val="accent1"/>
              </a:solidFill>
            </a:endParaRPr>
          </a:p>
          <a:p>
            <a:pPr marL="45720" indent="0">
              <a:buFont typeface="Wingdings 2" pitchFamily="18" charset="2"/>
              <a:buNone/>
            </a:pPr>
            <a:r>
              <a:rPr lang="en-AU" dirty="0">
                <a:solidFill>
                  <a:schemeClr val="accent1"/>
                </a:solidFill>
              </a:rPr>
              <a:t>Your Task:</a:t>
            </a:r>
          </a:p>
          <a:p>
            <a:pPr marL="502920" indent="-457200">
              <a:buFont typeface="+mj-lt"/>
              <a:buAutoNum type="arabicPeriod"/>
            </a:pPr>
            <a:r>
              <a:rPr lang="en-AU" dirty="0"/>
              <a:t>See if you can put the argument into </a:t>
            </a:r>
            <a:r>
              <a:rPr lang="en-AU" dirty="0">
                <a:solidFill>
                  <a:schemeClr val="accent3"/>
                </a:solidFill>
              </a:rPr>
              <a:t>standard form</a:t>
            </a:r>
            <a:r>
              <a:rPr lang="en-AU" dirty="0"/>
              <a:t> (two premises and a conclusion).</a:t>
            </a:r>
          </a:p>
          <a:p>
            <a:pPr marL="502920" indent="-457200">
              <a:buFont typeface="+mj-lt"/>
              <a:buAutoNum type="arabicPeriod"/>
            </a:pPr>
            <a:r>
              <a:rPr lang="en-AU" dirty="0">
                <a:solidFill>
                  <a:schemeClr val="accent4"/>
                </a:solidFill>
              </a:rPr>
              <a:t>Evaluate</a:t>
            </a:r>
            <a:r>
              <a:rPr lang="en-AU" dirty="0"/>
              <a:t> the argument: </a:t>
            </a:r>
            <a:r>
              <a:rPr lang="en-AU" dirty="0">
                <a:solidFill>
                  <a:schemeClr val="accent4"/>
                </a:solidFill>
              </a:rPr>
              <a:t>(1) </a:t>
            </a:r>
            <a:r>
              <a:rPr lang="en-AU" dirty="0"/>
              <a:t>If the premises were true, would the conclusion follow?</a:t>
            </a:r>
            <a:r>
              <a:rPr lang="en-AU" dirty="0">
                <a:solidFill>
                  <a:schemeClr val="accent4"/>
                </a:solidFill>
              </a:rPr>
              <a:t> (2) </a:t>
            </a:r>
            <a:r>
              <a:rPr lang="en-AU" dirty="0"/>
              <a:t>Are the premises, in fact, true? What questions might you need to ask? </a:t>
            </a:r>
          </a:p>
        </p:txBody>
      </p:sp>
    </p:spTree>
    <p:extLst>
      <p:ext uri="{BB962C8B-B14F-4D97-AF65-F5344CB8AC3E}">
        <p14:creationId xmlns:p14="http://schemas.microsoft.com/office/powerpoint/2010/main" val="164584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83768" y="1628799"/>
            <a:ext cx="6552727" cy="5229201"/>
          </a:xfrm>
        </p:spPr>
        <p:txBody>
          <a:bodyPr>
            <a:normAutofit fontScale="47500" lnSpcReduction="20000"/>
          </a:bodyPr>
          <a:lstStyle/>
          <a:p>
            <a:pPr marL="45720" indent="0" algn="ctr">
              <a:buNone/>
            </a:pPr>
            <a:r>
              <a:rPr lang="en-AU" sz="3000" dirty="0">
                <a:solidFill>
                  <a:schemeClr val="accent1"/>
                </a:solidFill>
              </a:rPr>
              <a:t>An Argument Against </a:t>
            </a:r>
            <a:r>
              <a:rPr lang="en-AU" sz="3000" dirty="0">
                <a:solidFill>
                  <a:schemeClr val="accent4"/>
                </a:solidFill>
              </a:rPr>
              <a:t>P2</a:t>
            </a:r>
            <a:r>
              <a:rPr lang="en-AU" sz="3000" dirty="0">
                <a:solidFill>
                  <a:schemeClr val="accent1"/>
                </a:solidFill>
              </a:rPr>
              <a:t>:</a:t>
            </a:r>
          </a:p>
          <a:p>
            <a:pPr marL="45720" indent="0">
              <a:buNone/>
            </a:pPr>
            <a:r>
              <a:rPr lang="en-AU" sz="3400" dirty="0">
                <a:solidFill>
                  <a:schemeClr val="accent4"/>
                </a:solidFill>
              </a:rPr>
              <a:t>P1. </a:t>
            </a:r>
            <a:r>
              <a:rPr lang="en-AU" sz="3400" dirty="0"/>
              <a:t>In all cases, causing the death of a person harms that person.</a:t>
            </a:r>
          </a:p>
          <a:p>
            <a:pPr marL="45720" indent="0">
              <a:buNone/>
            </a:pPr>
            <a:r>
              <a:rPr lang="en-AU" sz="3400" dirty="0">
                <a:solidFill>
                  <a:schemeClr val="accent4"/>
                </a:solidFill>
              </a:rPr>
              <a:t>P2. </a:t>
            </a:r>
            <a:r>
              <a:rPr lang="en-AU" sz="3400" dirty="0"/>
              <a:t>Transplanting the organs would cause the death of Baby Theresa. </a:t>
            </a:r>
          </a:p>
          <a:p>
            <a:pPr marL="45720" indent="0">
              <a:buNone/>
            </a:pPr>
            <a:r>
              <a:rPr lang="en-AU" sz="3400" b="1" dirty="0">
                <a:solidFill>
                  <a:schemeClr val="accent2"/>
                </a:solidFill>
              </a:rPr>
              <a:t>__________________________________________</a:t>
            </a:r>
          </a:p>
          <a:p>
            <a:pPr marL="45720" indent="0">
              <a:buNone/>
            </a:pPr>
            <a:r>
              <a:rPr lang="en-AU" sz="3400" dirty="0">
                <a:solidFill>
                  <a:schemeClr val="accent4"/>
                </a:solidFill>
              </a:rPr>
              <a:t>C: </a:t>
            </a:r>
            <a:r>
              <a:rPr lang="en-AU" sz="3400" dirty="0"/>
              <a:t>Therefore, transplanting the organs </a:t>
            </a:r>
            <a:r>
              <a:rPr lang="en-AU" sz="3400" i="1" dirty="0">
                <a:solidFill>
                  <a:srgbClr val="FFC000"/>
                </a:solidFill>
              </a:rPr>
              <a:t>would</a:t>
            </a:r>
            <a:r>
              <a:rPr lang="en-AU" sz="3400" dirty="0"/>
              <a:t> harm Baby Theresa. </a:t>
            </a:r>
          </a:p>
          <a:p>
            <a:pPr marL="45720" indent="0">
              <a:buNone/>
            </a:pPr>
            <a:endParaRPr lang="en-AU" sz="3400" dirty="0"/>
          </a:p>
          <a:p>
            <a:pPr marL="45720" indent="0" algn="ctr">
              <a:buNone/>
            </a:pPr>
            <a:r>
              <a:rPr lang="en-AU" sz="2900" dirty="0">
                <a:solidFill>
                  <a:schemeClr val="accent1"/>
                </a:solidFill>
              </a:rPr>
              <a:t>An Argument in Favour of </a:t>
            </a:r>
            <a:r>
              <a:rPr lang="en-AU" sz="2900" dirty="0">
                <a:solidFill>
                  <a:schemeClr val="accent4"/>
                </a:solidFill>
              </a:rPr>
              <a:t>P2</a:t>
            </a:r>
            <a:r>
              <a:rPr lang="en-AU" sz="2900" dirty="0">
                <a:solidFill>
                  <a:schemeClr val="accent1"/>
                </a:solidFill>
              </a:rPr>
              <a:t>: </a:t>
            </a:r>
          </a:p>
          <a:p>
            <a:pPr marL="45720" indent="0">
              <a:buNone/>
            </a:pPr>
            <a:r>
              <a:rPr lang="en-AU" sz="3400" dirty="0">
                <a:solidFill>
                  <a:schemeClr val="accent4"/>
                </a:solidFill>
              </a:rPr>
              <a:t>P1. </a:t>
            </a:r>
            <a:r>
              <a:rPr lang="en-AU" sz="3400" dirty="0"/>
              <a:t>To harm someone is to take away something that benefits them. </a:t>
            </a:r>
          </a:p>
          <a:p>
            <a:pPr marL="45720" indent="0">
              <a:buNone/>
            </a:pPr>
            <a:r>
              <a:rPr lang="en-AU" sz="3400" dirty="0">
                <a:solidFill>
                  <a:schemeClr val="accent4"/>
                </a:solidFill>
              </a:rPr>
              <a:t>P2. </a:t>
            </a:r>
            <a:r>
              <a:rPr lang="en-AU" sz="3400" dirty="0"/>
              <a:t>Being alive is a benefit only if it enables you to have thoughts, feelings, and other things of value. </a:t>
            </a:r>
          </a:p>
          <a:p>
            <a:pPr marL="45720" indent="0">
              <a:buNone/>
            </a:pPr>
            <a:r>
              <a:rPr lang="en-AU" sz="3400" dirty="0">
                <a:solidFill>
                  <a:schemeClr val="accent4"/>
                </a:solidFill>
              </a:rPr>
              <a:t>P3. </a:t>
            </a:r>
            <a:r>
              <a:rPr lang="en-AU" sz="3400" dirty="0"/>
              <a:t>Baby Theresa is incapable of having thoughts, feelings, and other things of value. </a:t>
            </a:r>
          </a:p>
          <a:p>
            <a:pPr marL="45720" indent="0">
              <a:buNone/>
            </a:pPr>
            <a:r>
              <a:rPr lang="en-AU" sz="3400" b="1" dirty="0">
                <a:solidFill>
                  <a:schemeClr val="accent2"/>
                </a:solidFill>
              </a:rPr>
              <a:t>__________________________________________</a:t>
            </a:r>
          </a:p>
          <a:p>
            <a:pPr marL="45720" indent="0">
              <a:buNone/>
            </a:pPr>
            <a:r>
              <a:rPr lang="en-AU" sz="3400" dirty="0">
                <a:solidFill>
                  <a:schemeClr val="accent4"/>
                </a:solidFill>
              </a:rPr>
              <a:t>C1: </a:t>
            </a:r>
            <a:r>
              <a:rPr lang="en-AU" sz="3400" dirty="0"/>
              <a:t>Therefore, Baby Theresa would not benefit from prolonged life</a:t>
            </a:r>
          </a:p>
          <a:p>
            <a:pPr marL="45720" indent="0">
              <a:buNone/>
            </a:pPr>
            <a:r>
              <a:rPr lang="en-AU" sz="3400" dirty="0">
                <a:solidFill>
                  <a:schemeClr val="accent4"/>
                </a:solidFill>
              </a:rPr>
              <a:t>C2: </a:t>
            </a:r>
            <a:r>
              <a:rPr lang="en-AU" sz="3400" dirty="0"/>
              <a:t>Therefore, ending Baby Theresa’s life </a:t>
            </a:r>
            <a:r>
              <a:rPr lang="en-AU" sz="3400" i="1" dirty="0">
                <a:solidFill>
                  <a:srgbClr val="FFC000"/>
                </a:solidFill>
              </a:rPr>
              <a:t>would not </a:t>
            </a:r>
            <a:r>
              <a:rPr lang="en-AU" sz="3400" dirty="0"/>
              <a:t>harm her.</a:t>
            </a:r>
            <a:r>
              <a:rPr lang="en-AU" dirty="0">
                <a:solidFill>
                  <a:schemeClr val="accent1"/>
                </a:solidFill>
              </a:rPr>
              <a:t> </a:t>
            </a:r>
            <a:endParaRPr lang="en-AU" dirty="0"/>
          </a:p>
        </p:txBody>
      </p:sp>
      <p:sp>
        <p:nvSpPr>
          <p:cNvPr id="3" name="Title 2"/>
          <p:cNvSpPr>
            <a:spLocks noGrp="1"/>
          </p:cNvSpPr>
          <p:nvPr>
            <p:ph type="title"/>
          </p:nvPr>
        </p:nvSpPr>
        <p:spPr>
          <a:xfrm>
            <a:off x="251520" y="476672"/>
            <a:ext cx="8640960" cy="933569"/>
          </a:xfrm>
        </p:spPr>
        <p:txBody>
          <a:bodyPr/>
          <a:lstStyle/>
          <a:p>
            <a:r>
              <a:rPr lang="en-AU" dirty="0">
                <a:solidFill>
                  <a:schemeClr val="accent1"/>
                </a:solidFill>
              </a:rPr>
              <a:t>Case one: </a:t>
            </a:r>
            <a:r>
              <a:rPr lang="en-AU" i="1" dirty="0">
                <a:solidFill>
                  <a:schemeClr val="accent5"/>
                </a:solidFill>
              </a:rPr>
              <a:t>baby Theresa</a:t>
            </a:r>
            <a:br>
              <a:rPr lang="en-AU" sz="2800" i="1" dirty="0">
                <a:solidFill>
                  <a:schemeClr val="accent5"/>
                </a:solidFill>
              </a:rPr>
            </a:br>
            <a:r>
              <a:rPr lang="en-AU" sz="2000" dirty="0">
                <a:solidFill>
                  <a:schemeClr val="accent4"/>
                </a:solidFill>
              </a:rPr>
              <a:t>evaluating argument One: the Benefits Argument</a:t>
            </a:r>
            <a:br>
              <a:rPr lang="en-AU" sz="3600" dirty="0">
                <a:solidFill>
                  <a:schemeClr val="accent4"/>
                </a:solidFill>
              </a:rPr>
            </a:br>
            <a:r>
              <a:rPr lang="en-AU" sz="3600" i="1" dirty="0">
                <a:solidFill>
                  <a:schemeClr val="accent5"/>
                </a:solidFill>
              </a:rPr>
              <a:t> </a:t>
            </a:r>
          </a:p>
        </p:txBody>
      </p:sp>
      <p:sp>
        <p:nvSpPr>
          <p:cNvPr id="5" name="Content Placeholder 1">
            <a:extLst>
              <a:ext uri="{FF2B5EF4-FFF2-40B4-BE49-F238E27FC236}">
                <a16:creationId xmlns:a16="http://schemas.microsoft.com/office/drawing/2014/main" id="{A03CCC38-3992-4B5A-B704-2F85CB3B9634}"/>
              </a:ext>
            </a:extLst>
          </p:cNvPr>
          <p:cNvSpPr txBox="1">
            <a:spLocks/>
          </p:cNvSpPr>
          <p:nvPr/>
        </p:nvSpPr>
        <p:spPr>
          <a:xfrm>
            <a:off x="179512" y="1628799"/>
            <a:ext cx="2448272" cy="5073465"/>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None/>
            </a:pPr>
            <a:r>
              <a:rPr lang="en-AU" sz="1600" dirty="0">
                <a:solidFill>
                  <a:schemeClr val="accent1"/>
                </a:solidFill>
              </a:rPr>
              <a:t>The Benefits Argument in </a:t>
            </a:r>
          </a:p>
          <a:p>
            <a:pPr marL="45720" indent="0" algn="ctr">
              <a:buNone/>
            </a:pPr>
            <a:r>
              <a:rPr lang="en-AU" sz="1600" dirty="0">
                <a:solidFill>
                  <a:schemeClr val="accent1"/>
                </a:solidFill>
              </a:rPr>
              <a:t>Standard Form:</a:t>
            </a:r>
          </a:p>
          <a:p>
            <a:pPr marL="45720" indent="0">
              <a:buNone/>
            </a:pPr>
            <a:r>
              <a:rPr lang="en-AU" sz="1400" dirty="0">
                <a:solidFill>
                  <a:schemeClr val="accent4"/>
                </a:solidFill>
              </a:rPr>
              <a:t>P1. </a:t>
            </a:r>
            <a:r>
              <a:rPr lang="en-AU" sz="1400" dirty="0"/>
              <a:t>If we can benefit someone without harming anyone else, then we ought to do so.</a:t>
            </a:r>
          </a:p>
          <a:p>
            <a:pPr marL="45720" indent="0">
              <a:buNone/>
            </a:pPr>
            <a:r>
              <a:rPr lang="en-AU" sz="1400" dirty="0">
                <a:solidFill>
                  <a:schemeClr val="accent4"/>
                </a:solidFill>
              </a:rPr>
              <a:t>P2. </a:t>
            </a:r>
            <a:r>
              <a:rPr lang="en-AU" sz="1400" dirty="0"/>
              <a:t>Transplanting the organs would benefit the other children without harming Baby Theresa.</a:t>
            </a:r>
          </a:p>
          <a:p>
            <a:pPr marL="45720" indent="0">
              <a:buNone/>
            </a:pPr>
            <a:r>
              <a:rPr lang="en-AU" sz="1400" b="1" dirty="0">
                <a:solidFill>
                  <a:schemeClr val="accent2"/>
                </a:solidFill>
              </a:rPr>
              <a:t>____________________</a:t>
            </a:r>
          </a:p>
          <a:p>
            <a:pPr marL="45720" indent="0">
              <a:buNone/>
            </a:pPr>
            <a:r>
              <a:rPr lang="en-AU" sz="1400" dirty="0">
                <a:solidFill>
                  <a:schemeClr val="accent4"/>
                </a:solidFill>
              </a:rPr>
              <a:t>C: </a:t>
            </a:r>
            <a:r>
              <a:rPr lang="en-AU" sz="1400" dirty="0"/>
              <a:t>Therefore, we ought to transplant the organs.</a:t>
            </a:r>
          </a:p>
          <a:p>
            <a:pPr marL="45720" indent="0">
              <a:buFont typeface="Wingdings 2" pitchFamily="18" charset="2"/>
              <a:buNone/>
            </a:pPr>
            <a:r>
              <a:rPr lang="en-AU" dirty="0"/>
              <a:t> </a:t>
            </a:r>
          </a:p>
        </p:txBody>
      </p:sp>
      <p:sp>
        <p:nvSpPr>
          <p:cNvPr id="6" name="Rectangle: Rounded Corners 5">
            <a:extLst>
              <a:ext uri="{FF2B5EF4-FFF2-40B4-BE49-F238E27FC236}">
                <a16:creationId xmlns:a16="http://schemas.microsoft.com/office/drawing/2014/main" id="{3FAB130B-E8F6-4F5D-BAE4-CEE23B95C64F}"/>
              </a:ext>
            </a:extLst>
          </p:cNvPr>
          <p:cNvSpPr/>
          <p:nvPr/>
        </p:nvSpPr>
        <p:spPr>
          <a:xfrm>
            <a:off x="899592" y="116632"/>
            <a:ext cx="7632848" cy="135643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Which argument relating to </a:t>
            </a:r>
            <a:r>
              <a:rPr lang="en-AU" sz="2400" dirty="0">
                <a:solidFill>
                  <a:schemeClr val="accent4"/>
                </a:solidFill>
              </a:rPr>
              <a:t>P2</a:t>
            </a:r>
            <a:r>
              <a:rPr lang="en-AU" sz="2400" dirty="0"/>
              <a:t> of the Benefits Argument is more compelling? </a:t>
            </a:r>
            <a:endParaRPr lang="en-AU" dirty="0"/>
          </a:p>
        </p:txBody>
      </p:sp>
    </p:spTree>
    <p:extLst>
      <p:ext uri="{BB962C8B-B14F-4D97-AF65-F5344CB8AC3E}">
        <p14:creationId xmlns:p14="http://schemas.microsoft.com/office/powerpoint/2010/main" val="304832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1152" y="2060848"/>
            <a:ext cx="4355343" cy="4641416"/>
          </a:xfrm>
        </p:spPr>
        <p:txBody>
          <a:bodyPr>
            <a:normAutofit/>
          </a:bodyPr>
          <a:lstStyle/>
          <a:p>
            <a:pPr marL="45720" indent="0">
              <a:buNone/>
            </a:pPr>
            <a:r>
              <a:rPr lang="en-AU" sz="1800" dirty="0"/>
              <a:t>According to James Rachels, the Benefits Argument provides </a:t>
            </a:r>
            <a:r>
              <a:rPr lang="en-AU" sz="1800" i="1" dirty="0">
                <a:solidFill>
                  <a:schemeClr val="accent4"/>
                </a:solidFill>
              </a:rPr>
              <a:t>“a powerful reason for transplanting the organs.” </a:t>
            </a:r>
          </a:p>
          <a:p>
            <a:pPr marL="45720" indent="0">
              <a:buNone/>
            </a:pPr>
            <a:endParaRPr lang="en-AU" dirty="0"/>
          </a:p>
          <a:p>
            <a:pPr marL="45720" indent="0" algn="ctr">
              <a:buNone/>
            </a:pPr>
            <a:r>
              <a:rPr lang="en-AU" dirty="0">
                <a:solidFill>
                  <a:schemeClr val="accent1"/>
                </a:solidFill>
              </a:rPr>
              <a:t>Given our discussion thus far, do you agree with Rachel’s evaluation of this argument? </a:t>
            </a:r>
          </a:p>
          <a:p>
            <a:pPr marL="45720" indent="0" algn="ctr">
              <a:buNone/>
            </a:pPr>
            <a:r>
              <a:rPr lang="en-AU" dirty="0">
                <a:solidFill>
                  <a:schemeClr val="accent1"/>
                </a:solidFill>
              </a:rPr>
              <a:t>Why / Why not? </a:t>
            </a:r>
          </a:p>
        </p:txBody>
      </p:sp>
      <p:sp>
        <p:nvSpPr>
          <p:cNvPr id="3" name="Title 2"/>
          <p:cNvSpPr>
            <a:spLocks noGrp="1"/>
          </p:cNvSpPr>
          <p:nvPr>
            <p:ph type="title"/>
          </p:nvPr>
        </p:nvSpPr>
        <p:spPr>
          <a:xfrm>
            <a:off x="323528" y="476672"/>
            <a:ext cx="8568952" cy="933569"/>
          </a:xfrm>
        </p:spPr>
        <p:txBody>
          <a:bodyPr/>
          <a:lstStyle/>
          <a:p>
            <a:r>
              <a:rPr lang="en-AU" dirty="0">
                <a:solidFill>
                  <a:schemeClr val="accent1"/>
                </a:solidFill>
              </a:rPr>
              <a:t>Case one: </a:t>
            </a:r>
            <a:r>
              <a:rPr lang="en-AU" i="1" dirty="0">
                <a:solidFill>
                  <a:schemeClr val="accent5"/>
                </a:solidFill>
              </a:rPr>
              <a:t>baby Theresa</a:t>
            </a:r>
            <a:br>
              <a:rPr lang="en-AU" sz="2800" i="1" dirty="0">
                <a:solidFill>
                  <a:schemeClr val="accent5"/>
                </a:solidFill>
              </a:rPr>
            </a:br>
            <a:r>
              <a:rPr lang="en-AU" sz="2400" dirty="0">
                <a:solidFill>
                  <a:schemeClr val="accent4"/>
                </a:solidFill>
              </a:rPr>
              <a:t>argument One: the Benefits Argument</a:t>
            </a:r>
            <a:br>
              <a:rPr lang="en-AU" sz="3600" dirty="0">
                <a:solidFill>
                  <a:schemeClr val="accent4"/>
                </a:solidFill>
              </a:rPr>
            </a:br>
            <a:r>
              <a:rPr lang="en-AU" sz="3600" i="1" dirty="0">
                <a:solidFill>
                  <a:schemeClr val="accent5"/>
                </a:solidFill>
              </a:rPr>
              <a:t> </a:t>
            </a:r>
          </a:p>
        </p:txBody>
      </p:sp>
      <p:pic>
        <p:nvPicPr>
          <p:cNvPr id="4" name="Picture 3">
            <a:extLst>
              <a:ext uri="{FF2B5EF4-FFF2-40B4-BE49-F238E27FC236}">
                <a16:creationId xmlns:a16="http://schemas.microsoft.com/office/drawing/2014/main" id="{EF8AE2C2-4B29-424C-9EED-FD158E3A21E5}"/>
              </a:ext>
            </a:extLst>
          </p:cNvPr>
          <p:cNvPicPr>
            <a:picLocks noChangeAspect="1"/>
          </p:cNvPicPr>
          <p:nvPr/>
        </p:nvPicPr>
        <p:blipFill>
          <a:blip r:embed="rId3"/>
          <a:stretch>
            <a:fillRect/>
          </a:stretch>
        </p:blipFill>
        <p:spPr>
          <a:xfrm>
            <a:off x="129021" y="1485021"/>
            <a:ext cx="4552131" cy="5217243"/>
          </a:xfrm>
          <a:prstGeom prst="rect">
            <a:avLst/>
          </a:prstGeom>
        </p:spPr>
      </p:pic>
    </p:spTree>
    <p:extLst>
      <p:ext uri="{BB962C8B-B14F-4D97-AF65-F5344CB8AC3E}">
        <p14:creationId xmlns:p14="http://schemas.microsoft.com/office/powerpoint/2010/main" val="154169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11994</TotalTime>
  <Words>7586</Words>
  <Application>Microsoft Office PowerPoint</Application>
  <PresentationFormat>On-screen Show (4:3)</PresentationFormat>
  <Paragraphs>430</Paragraphs>
  <Slides>30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Franklin Gothic Medium</vt:lpstr>
      <vt:lpstr>Wingdings</vt:lpstr>
      <vt:lpstr>Wingdings 2</vt:lpstr>
      <vt:lpstr>Grid</vt:lpstr>
      <vt:lpstr>Year 10  Technology, Philosophy &amp; the Future</vt:lpstr>
      <vt:lpstr>Approaches to ethics </vt:lpstr>
      <vt:lpstr>Approaches to ethics </vt:lpstr>
      <vt:lpstr>James Rachels  “What is Morality?”</vt:lpstr>
      <vt:lpstr>Case one: baby Theresa </vt:lpstr>
      <vt:lpstr>Case one: baby Theresa </vt:lpstr>
      <vt:lpstr>Case one: baby Theresa argument One: the Benefits Argument  </vt:lpstr>
      <vt:lpstr>Case one: baby Theresa evaluating argument One: the Benefits Argument  </vt:lpstr>
      <vt:lpstr>Case one: baby Theresa argument One: the Benefits Argument  </vt:lpstr>
      <vt:lpstr>Case one: baby Theresa Argument two: we should not use people as means  </vt:lpstr>
      <vt:lpstr>Case one: baby Theresa Evaluating argument two: we should not use people as means  </vt:lpstr>
      <vt:lpstr>Case one: baby Theresa Argument two: we should not use people as means  </vt:lpstr>
      <vt:lpstr>Case one: baby Theresa Argument Three: It is Wrong to kill   </vt:lpstr>
      <vt:lpstr>Case one: baby Theresa Argument Three: The wrongness of killing  </vt:lpstr>
      <vt:lpstr>Case one: baby Theresa what’s your position?    </vt:lpstr>
      <vt:lpstr>Case Two:  Jody and Mary</vt:lpstr>
      <vt:lpstr>Case three: tracy latimer</vt:lpstr>
      <vt:lpstr>Group activity </vt:lpstr>
      <vt:lpstr>Read, discuss &amp; annotate</vt:lpstr>
      <vt:lpstr>What’s next? </vt:lpstr>
      <vt:lpstr>Theories &amp; Approaches to Ethics</vt:lpstr>
      <vt:lpstr>The ring of gyges</vt:lpstr>
      <vt:lpstr>1. Relativism </vt:lpstr>
      <vt:lpstr>2. Divine Command theory </vt:lpstr>
      <vt:lpstr>3. Virtue ethics </vt:lpstr>
      <vt:lpstr>4. Natural Law theory</vt:lpstr>
      <vt:lpstr>5. Social Contract theory</vt:lpstr>
      <vt:lpstr>6. Consequentialism</vt:lpstr>
      <vt:lpstr>7. Deontology / Kantian ethics</vt:lpstr>
      <vt:lpstr>conclusion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philosophy 2018</dc:title>
  <dc:creator>Steph</dc:creator>
  <cp:lastModifiedBy>Christine Evensen</cp:lastModifiedBy>
  <cp:revision>308</cp:revision>
  <cp:lastPrinted>2018-11-25T22:03:12Z</cp:lastPrinted>
  <dcterms:created xsi:type="dcterms:W3CDTF">2017-11-19T22:35:49Z</dcterms:created>
  <dcterms:modified xsi:type="dcterms:W3CDTF">2021-10-05T22:09:42Z</dcterms:modified>
</cp:coreProperties>
</file>