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20"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6" r:id="rId14"/>
    <p:sldId id="265" r:id="rId15"/>
    <p:sldId id="285" r:id="rId16"/>
    <p:sldId id="267" r:id="rId17"/>
    <p:sldId id="311" r:id="rId18"/>
    <p:sldId id="271" r:id="rId19"/>
    <p:sldId id="286" r:id="rId20"/>
    <p:sldId id="309" r:id="rId21"/>
    <p:sldId id="306" r:id="rId22"/>
    <p:sldId id="307" r:id="rId23"/>
    <p:sldId id="288" r:id="rId24"/>
    <p:sldId id="289" r:id="rId25"/>
    <p:sldId id="308" r:id="rId26"/>
    <p:sldId id="299" r:id="rId27"/>
    <p:sldId id="279" r:id="rId28"/>
    <p:sldId id="277" r:id="rId29"/>
    <p:sldId id="305" r:id="rId30"/>
    <p:sldId id="275" r:id="rId31"/>
    <p:sldId id="272" r:id="rId32"/>
    <p:sldId id="302" r:id="rId33"/>
    <p:sldId id="273" r:id="rId34"/>
    <p:sldId id="284" r:id="rId35"/>
    <p:sldId id="282" r:id="rId36"/>
    <p:sldId id="268" r:id="rId37"/>
    <p:sldId id="301" r:id="rId38"/>
    <p:sldId id="303" r:id="rId39"/>
    <p:sldId id="310" r:id="rId40"/>
    <p:sldId id="300" r:id="rId41"/>
    <p:sldId id="292" r:id="rId42"/>
    <p:sldId id="293" r:id="rId43"/>
    <p:sldId id="298" r:id="rId44"/>
    <p:sldId id="295" r:id="rId45"/>
    <p:sldId id="269" r:id="rId46"/>
    <p:sldId id="297" r:id="rId47"/>
    <p:sldId id="294" r:id="rId48"/>
    <p:sldId id="280" r:id="rId49"/>
    <p:sldId id="29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6FF"/>
    <a:srgbClr val="DEDCFF"/>
    <a:srgbClr val="FDFFCE"/>
    <a:srgbClr val="E7FFEB"/>
    <a:srgbClr val="F2F1FF"/>
    <a:srgbClr val="B3FFF9"/>
    <a:srgbClr val="E7FFF6"/>
    <a:srgbClr val="D0F7D6"/>
    <a:srgbClr val="FFF1FF"/>
    <a:srgbClr val="FF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492" autoAdjust="0"/>
  </p:normalViewPr>
  <p:slideViewPr>
    <p:cSldViewPr>
      <p:cViewPr>
        <p:scale>
          <a:sx n="55" d="100"/>
          <a:sy n="55" d="100"/>
        </p:scale>
        <p:origin x="558" y="-7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6BA5C-61F2-4C70-BE8A-08ECAFCD4C2E}" type="datetimeFigureOut">
              <a:rPr lang="en-GB" smtClean="0"/>
              <a:t>13/09/2016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C0734-4421-4240-A9B0-5D13E95888C6}" type="slidenum">
              <a:rPr lang="en-GB" smtClean="0"/>
              <a:t>‹#›</a:t>
            </a:fld>
            <a:endParaRPr lang="en-GB"/>
          </a:p>
        </p:txBody>
      </p:sp>
    </p:spTree>
    <p:extLst>
      <p:ext uri="{BB962C8B-B14F-4D97-AF65-F5344CB8AC3E}">
        <p14:creationId xmlns:p14="http://schemas.microsoft.com/office/powerpoint/2010/main" val="137644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FC0734-4421-4240-A9B0-5D13E95888C6}" type="slidenum">
              <a:rPr lang="en-GB" smtClean="0"/>
              <a:t>37</a:t>
            </a:fld>
            <a:endParaRPr lang="en-GB"/>
          </a:p>
        </p:txBody>
      </p:sp>
    </p:spTree>
    <p:extLst>
      <p:ext uri="{BB962C8B-B14F-4D97-AF65-F5344CB8AC3E}">
        <p14:creationId xmlns:p14="http://schemas.microsoft.com/office/powerpoint/2010/main" val="187308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9/13/2016</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696071D-BD7B-4DEF-903C-987CD229A44A}"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AE36CC0-4AF8-49D7-8BA9-8AF91BD74F50}" type="datetimeFigureOut">
              <a:rPr lang="en-US" smtClean="0"/>
              <a:pPr/>
              <a:t>9/13/2016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696071D-BD7B-4DEF-903C-987CD229A4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9/13/2016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9/13/2016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9/13/2016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696071D-BD7B-4DEF-903C-987CD229A44A}"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FAE36CC0-4AF8-49D7-8BA9-8AF91BD74F50}" type="datetimeFigureOut">
              <a:rPr lang="en-US" smtClean="0"/>
              <a:pPr/>
              <a:t>9/13/2016</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FAE36CC0-4AF8-49D7-8BA9-8AF91BD74F50}" type="datetimeFigureOut">
              <a:rPr lang="en-US" smtClean="0"/>
              <a:pPr/>
              <a:t>9/13/2016</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6696071D-BD7B-4DEF-903C-987CD229A44A}"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9/13/2016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6696071D-BD7B-4DEF-903C-987CD229A44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9/13/2016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9/13/2016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FAE36CC0-4AF8-49D7-8BA9-8AF91BD74F50}" type="datetimeFigureOut">
              <a:rPr lang="en-US" smtClean="0"/>
              <a:pPr/>
              <a:t>9/13/2016</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FAE36CC0-4AF8-49D7-8BA9-8AF91BD74F50}" type="datetimeFigureOut">
              <a:rPr lang="en-US" smtClean="0"/>
              <a:pPr/>
              <a:t>9/13/2016</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E36CC0-4AF8-49D7-8BA9-8AF91BD74F50}" type="datetimeFigureOut">
              <a:rPr lang="en-US" smtClean="0"/>
              <a:pPr/>
              <a:t>9/13/2016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E36CC0-4AF8-49D7-8BA9-8AF91BD74F50}" type="datetimeFigureOut">
              <a:rPr lang="en-US" smtClean="0"/>
              <a:pPr/>
              <a:t>9/13/2016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9/13/2016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9/13/2016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9/13/2016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AE36CC0-4AF8-49D7-8BA9-8AF91BD74F50}" type="datetimeFigureOut">
              <a:rPr lang="en-US" smtClean="0"/>
              <a:pPr/>
              <a:t>9/13/2016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FAE36CC0-4AF8-49D7-8BA9-8AF91BD74F50}" type="datetimeFigureOut">
              <a:rPr lang="en-US" smtClean="0"/>
              <a:pPr/>
              <a:t>9/13/2016</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6696071D-BD7B-4DEF-903C-987CD229A44A}"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E36CC0-4AF8-49D7-8BA9-8AF91BD74F50}" type="datetimeFigureOut">
              <a:rPr lang="en-US" smtClean="0"/>
              <a:pPr/>
              <a:t>9/13/2016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96071D-BD7B-4DEF-903C-987CD229A44A}"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lstStyle>
          <a:p>
            <a:fld id="{FAE36CC0-4AF8-49D7-8BA9-8AF91BD74F50}" type="datetimeFigureOut">
              <a:rPr lang="en-US" smtClean="0"/>
              <a:pPr/>
              <a:t>9/13/2016</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lstStyle>
          <a:p>
            <a:fld id="{6696071D-BD7B-4DEF-903C-987CD229A44A}"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36CC0-4AF8-49D7-8BA9-8AF91BD74F50}" type="datetimeFigureOut">
              <a:rPr lang="en-US" smtClean="0"/>
              <a:pPr/>
              <a:t>9/13/2016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6071D-BD7B-4DEF-903C-987CD229A4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Puerto_Ban%C3%BAs" TargetMode="External"/><Relationship Id="rId2" Type="http://schemas.openxmlformats.org/officeDocument/2006/relationships/hyperlink" Target="http://en.wikipedia.org/wiki/2000" TargetMode="Externa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hyperlink" Target="http://en.wikipedia.org/wiki/Costa_del_So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hyperlink" Target="http://www.youtube.com/watch?v=8vUY7wlmXcI&amp;feature=related" TargetMode="Externa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hyperlink" Target="http://www.visitcostadelsol.com/content/view/413/728/" TargetMode="Externa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Puerto_Ban%C3%BAs" TargetMode="External"/><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flightline.co.uk/travelnews/wp-content/uploads/2008/04/costa_del_sol_beach.jpg"/>
          <p:cNvPicPr>
            <a:picLocks noChangeAspect="1" noChangeArrowheads="1"/>
          </p:cNvPicPr>
          <p:nvPr/>
        </p:nvPicPr>
        <p:blipFill>
          <a:blip r:embed="rId2" cstate="print"/>
          <a:srcRect/>
          <a:stretch>
            <a:fillRect/>
          </a:stretch>
        </p:blipFill>
        <p:spPr bwMode="auto">
          <a:xfrm>
            <a:off x="1785918" y="0"/>
            <a:ext cx="5500694" cy="6918051"/>
          </a:xfrm>
          <a:prstGeom prst="rect">
            <a:avLst/>
          </a:prstGeom>
          <a:noFill/>
        </p:spPr>
      </p:pic>
      <p:sp>
        <p:nvSpPr>
          <p:cNvPr id="5" name="Rectangle 4"/>
          <p:cNvSpPr/>
          <p:nvPr/>
        </p:nvSpPr>
        <p:spPr>
          <a:xfrm>
            <a:off x="3071802" y="2643182"/>
            <a:ext cx="3000396" cy="500066"/>
          </a:xfrm>
          <a:prstGeom prst="rect">
            <a:avLst/>
          </a:prstGeom>
          <a:solidFill>
            <a:schemeClr val="tx2">
              <a:lumMod val="20000"/>
              <a:lumOff val="80000"/>
              <a:alpha val="69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2000232" y="2357430"/>
            <a:ext cx="5143536" cy="1143008"/>
          </a:xfrm>
        </p:spPr>
        <p:txBody>
          <a:bodyPr/>
          <a:lstStyle/>
          <a:p>
            <a:r>
              <a:rPr lang="nb-NO" dirty="0" smtClean="0">
                <a:solidFill>
                  <a:srgbClr val="FFFF00"/>
                </a:solidFill>
                <a:effectLst>
                  <a:outerShdw blurRad="38100" dist="38100" dir="2700000" algn="tl">
                    <a:srgbClr val="000000">
                      <a:alpha val="43137"/>
                    </a:srgbClr>
                  </a:outerShdw>
                </a:effectLst>
              </a:rPr>
              <a:t>Costa del Sol</a:t>
            </a:r>
            <a:endParaRPr lang="en-US"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nb-NO" dirty="0" smtClean="0">
                <a:solidFill>
                  <a:schemeClr val="tx2">
                    <a:lumMod val="50000"/>
                  </a:schemeClr>
                </a:solidFill>
              </a:rPr>
              <a:t>By Kristina Nikitina</a:t>
            </a:r>
            <a:endParaRPr 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1143000"/>
          </a:xfrm>
        </p:spPr>
        <p:txBody>
          <a:bodyPr/>
          <a:lstStyle/>
          <a:p>
            <a:r>
              <a:rPr lang="en-US" dirty="0" smtClean="0">
                <a:effectLst>
                  <a:outerShdw blurRad="38100" dist="38100" dir="2700000" algn="tl">
                    <a:srgbClr val="000000">
                      <a:alpha val="43137"/>
                    </a:srgbClr>
                  </a:outerShdw>
                </a:effectLst>
              </a:rPr>
              <a:t>Butler’s model</a:t>
            </a:r>
            <a:endParaRPr lang="en-US" dirty="0">
              <a:effectLst>
                <a:outerShdw blurRad="38100" dist="38100" dir="2700000" algn="tl">
                  <a:srgbClr val="000000">
                    <a:alpha val="43137"/>
                  </a:srgbClr>
                </a:outerShdw>
              </a:effectLst>
            </a:endParaRPr>
          </a:p>
        </p:txBody>
      </p:sp>
      <p:pic>
        <p:nvPicPr>
          <p:cNvPr id="6146" name="Picture 2" descr="http://livegeog.files.wordpress.com/2008/10/butlermodel.jpg"/>
          <p:cNvPicPr>
            <a:picLocks noChangeAspect="1" noChangeArrowheads="1"/>
          </p:cNvPicPr>
          <p:nvPr/>
        </p:nvPicPr>
        <p:blipFill>
          <a:blip r:embed="rId2" cstate="print"/>
          <a:srcRect/>
          <a:stretch>
            <a:fillRect/>
          </a:stretch>
        </p:blipFill>
        <p:spPr bwMode="auto">
          <a:xfrm>
            <a:off x="1928794" y="928622"/>
            <a:ext cx="4874976" cy="5929378"/>
          </a:xfrm>
          <a:prstGeom prst="rect">
            <a:avLst/>
          </a:prstGeom>
          <a:noFill/>
        </p:spPr>
      </p:pic>
      <p:sp>
        <p:nvSpPr>
          <p:cNvPr id="5" name="Rectangle 4"/>
          <p:cNvSpPr/>
          <p:nvPr/>
        </p:nvSpPr>
        <p:spPr>
          <a:xfrm>
            <a:off x="2143108" y="857232"/>
            <a:ext cx="457203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esortscout.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Role of Spanish government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Government saw tourism as a way to provide jobs and to raise the standard of living</a:t>
            </a:r>
          </a:p>
          <a:p>
            <a:r>
              <a:rPr lang="en-US" dirty="0" smtClean="0">
                <a:solidFill>
                  <a:schemeClr val="bg1"/>
                </a:solidFill>
                <a:effectLst>
                  <a:outerShdw blurRad="38100" dist="38100" dir="2700000" algn="tl">
                    <a:srgbClr val="000000">
                      <a:alpha val="43137"/>
                    </a:srgbClr>
                  </a:outerShdw>
                </a:effectLst>
              </a:rPr>
              <a:t>Construction of new hotels encouraged</a:t>
            </a:r>
          </a:p>
          <a:p>
            <a:r>
              <a:rPr lang="en-US" dirty="0" smtClean="0">
                <a:solidFill>
                  <a:schemeClr val="bg1"/>
                </a:solidFill>
                <a:effectLst>
                  <a:outerShdw blurRad="38100" dist="38100" dir="2700000" algn="tl">
                    <a:srgbClr val="000000">
                      <a:alpha val="43137"/>
                    </a:srgbClr>
                  </a:outerShdw>
                </a:effectLst>
              </a:rPr>
              <a:t>Provision of leisure amenities encouraged (swimming pools, marinas and entertainment)</a:t>
            </a:r>
          </a:p>
          <a:p>
            <a:r>
              <a:rPr lang="en-US" dirty="0" smtClean="0">
                <a:solidFill>
                  <a:schemeClr val="bg1"/>
                </a:solidFill>
                <a:effectLst>
                  <a:outerShdw blurRad="38100" dist="38100" dir="2700000" algn="tl">
                    <a:srgbClr val="000000">
                      <a:alpha val="43137"/>
                    </a:srgbClr>
                  </a:outerShdw>
                </a:effectLst>
              </a:rPr>
              <a:t>Recently stricter controls introduced to improve quality of environment (cleaner beaches, reduce sea pollution)</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8101" y="381000"/>
            <a:ext cx="9192101" cy="489701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295400"/>
            <a:ext cx="8153400" cy="5181600"/>
          </a:xfrm>
        </p:spPr>
        <p:txBody>
          <a:bodyPr>
            <a:normAutofit fontScale="77500" lnSpcReduction="20000"/>
          </a:bodyPr>
          <a:lstStyle/>
          <a:p>
            <a:pPr algn="ctr">
              <a:buNone/>
            </a:pPr>
            <a:endParaRPr lang="en-US" b="1" dirty="0" smtClean="0"/>
          </a:p>
          <a:p>
            <a:pPr algn="ctr">
              <a:buNone/>
            </a:pPr>
            <a:endParaRPr lang="en-US" sz="3613" b="1" i="1" dirty="0" smtClean="0"/>
          </a:p>
          <a:p>
            <a:pPr algn="ctr">
              <a:buNone/>
            </a:pPr>
            <a:r>
              <a:rPr lang="en-US" sz="3613" b="1" i="1" dirty="0" smtClean="0"/>
              <a:t>The syllabus says:  </a:t>
            </a:r>
          </a:p>
          <a:p>
            <a:pPr algn="ctr">
              <a:buNone/>
            </a:pPr>
            <a:r>
              <a:rPr lang="en-US" b="1" dirty="0" smtClean="0"/>
              <a:t>   </a:t>
            </a:r>
          </a:p>
          <a:p>
            <a:pPr algn="ctr">
              <a:buNone/>
            </a:pPr>
            <a:r>
              <a:rPr lang="en-US" sz="3097" dirty="0" smtClean="0"/>
              <a:t>Tourism management in urban areas </a:t>
            </a:r>
          </a:p>
          <a:p>
            <a:pPr algn="ctr"/>
            <a:endParaRPr lang="en-US" sz="3097" dirty="0" smtClean="0"/>
          </a:p>
          <a:p>
            <a:pPr algn="ctr">
              <a:buNone/>
            </a:pPr>
            <a:r>
              <a:rPr lang="en-US" sz="3097" dirty="0" smtClean="0"/>
              <a:t>    For one named city or large town: </a:t>
            </a:r>
          </a:p>
          <a:p>
            <a:pPr algn="ctr"/>
            <a:endParaRPr lang="en-US" sz="3097" dirty="0" smtClean="0"/>
          </a:p>
          <a:p>
            <a:pPr algn="ctr"/>
            <a:r>
              <a:rPr lang="en-US" sz="3097" dirty="0" smtClean="0"/>
              <a:t>    describe the distribution and location of primary and secondary tourist resources </a:t>
            </a:r>
          </a:p>
          <a:p>
            <a:pPr algn="ctr">
              <a:buNone/>
            </a:pPr>
            <a:endParaRPr lang="en-US" sz="3097" dirty="0" smtClean="0"/>
          </a:p>
          <a:p>
            <a:pPr algn="ctr"/>
            <a:r>
              <a:rPr lang="en-US" sz="3097" dirty="0" smtClean="0"/>
              <a:t>    discuss the strategies designed to manage tourist demands, maximize capacity and minimize conflicts between local residents and visitors, and avoid environmental damage. </a:t>
            </a:r>
            <a:endParaRPr lang="en-US" sz="3097" dirty="0"/>
          </a:p>
        </p:txBody>
      </p:sp>
      <p:pic>
        <p:nvPicPr>
          <p:cNvPr id="4" name="Picture 3"/>
          <p:cNvPicPr>
            <a:picLocks noChangeAspect="1"/>
          </p:cNvPicPr>
          <p:nvPr/>
        </p:nvPicPr>
        <p:blipFill>
          <a:blip r:embed="rId2"/>
          <a:stretch>
            <a:fillRect/>
          </a:stretch>
        </p:blipFill>
        <p:spPr>
          <a:xfrm>
            <a:off x="-304800" y="381001"/>
            <a:ext cx="9448800" cy="135128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dirty="0" smtClean="0"/>
              <a:t/>
            </a:r>
            <a:br>
              <a:rPr lang="en-US" dirty="0" smtClean="0"/>
            </a:br>
            <a:r>
              <a:rPr lang="en-US" sz="2222" dirty="0" smtClean="0"/>
              <a:t/>
            </a:r>
            <a:br>
              <a:rPr lang="en-US" sz="2222" dirty="0" smtClean="0"/>
            </a:br>
            <a:r>
              <a:rPr lang="en-US" sz="2222" dirty="0" smtClean="0"/>
              <a:t/>
            </a:r>
            <a:br>
              <a:rPr lang="en-US" sz="2222" dirty="0" smtClean="0"/>
            </a:br>
            <a:r>
              <a:rPr lang="en-US" sz="2222" dirty="0" smtClean="0"/>
              <a:t/>
            </a:r>
            <a:br>
              <a:rPr lang="en-US" sz="2222" dirty="0" smtClean="0"/>
            </a:br>
            <a:r>
              <a:rPr lang="en-US" sz="2222" dirty="0" smtClean="0"/>
              <a:t>Is a city in Andalusia, Spain, by the Mediterranean, situated in the province of Malaga, beneath La </a:t>
            </a:r>
            <a:r>
              <a:rPr lang="en-US" sz="2222" dirty="0" err="1" smtClean="0"/>
              <a:t>Concha</a:t>
            </a:r>
            <a:r>
              <a:rPr lang="en-US" sz="2222" dirty="0" smtClean="0"/>
              <a:t>. La </a:t>
            </a:r>
            <a:r>
              <a:rPr lang="en-US" sz="2222" dirty="0" err="1" smtClean="0"/>
              <a:t>Concha</a:t>
            </a:r>
            <a:r>
              <a:rPr lang="en-US" sz="2222" dirty="0" smtClean="0"/>
              <a:t> is the beautiful mountain overlooking Marbella and the coast down to Gibraltar and Morocco. </a:t>
            </a:r>
            <a:endParaRPr lang="en-US" sz="2222" dirty="0"/>
          </a:p>
        </p:txBody>
      </p:sp>
      <p:sp>
        <p:nvSpPr>
          <p:cNvPr id="3" name="Content Placeholder 2"/>
          <p:cNvSpPr>
            <a:spLocks noGrp="1"/>
          </p:cNvSpPr>
          <p:nvPr>
            <p:ph idx="1"/>
          </p:nvPr>
        </p:nvSpPr>
        <p:spPr>
          <a:xfrm>
            <a:off x="304800" y="4595018"/>
            <a:ext cx="8534400" cy="4525963"/>
          </a:xfrm>
        </p:spPr>
        <p:txBody>
          <a:bodyPr>
            <a:normAutofit/>
          </a:bodyPr>
          <a:lstStyle/>
          <a:p>
            <a:pPr algn="ctr">
              <a:buNone/>
            </a:pPr>
            <a:r>
              <a:rPr lang="en-US" sz="1800" b="1" dirty="0" smtClean="0">
                <a:solidFill>
                  <a:srgbClr val="000000"/>
                </a:solidFill>
                <a:hlinkClick r:id="rId2"/>
              </a:rPr>
              <a:t> Marbella had circa 135,000 inhabitants in 2010. </a:t>
            </a:r>
          </a:p>
          <a:p>
            <a:pPr algn="ctr">
              <a:buNone/>
            </a:pPr>
            <a:r>
              <a:rPr lang="en-US" sz="1800" b="1" dirty="0" smtClean="0">
                <a:solidFill>
                  <a:srgbClr val="000000"/>
                </a:solidFill>
                <a:hlinkClick r:id="rId2"/>
              </a:rPr>
              <a:t>Marbella and the nearby </a:t>
            </a:r>
            <a:r>
              <a:rPr lang="en-US" sz="1800" b="1" dirty="0" smtClean="0">
                <a:solidFill>
                  <a:srgbClr val="000000"/>
                </a:solidFill>
                <a:hlinkClick r:id="rId3"/>
              </a:rPr>
              <a:t>Puerto Banús are important beach resorts of the </a:t>
            </a:r>
            <a:r>
              <a:rPr lang="en-US" sz="1800" b="1" dirty="0" smtClean="0">
                <a:solidFill>
                  <a:srgbClr val="000000"/>
                </a:solidFill>
                <a:hlinkClick r:id="rId4"/>
              </a:rPr>
              <a:t>Costa del Sol. </a:t>
            </a:r>
            <a:r>
              <a:rPr lang="en-US" b="1" dirty="0" smtClean="0">
                <a:solidFill>
                  <a:srgbClr val="000000"/>
                </a:solidFill>
                <a:hlinkClick r:id="rId4"/>
              </a:rPr>
              <a:t/>
            </a:r>
            <a:br>
              <a:rPr lang="en-US" b="1" dirty="0" smtClean="0">
                <a:solidFill>
                  <a:srgbClr val="000000"/>
                </a:solidFill>
                <a:hlinkClick r:id="rId4"/>
              </a:rPr>
            </a:br>
            <a:r>
              <a:rPr lang="en-US" b="1" dirty="0" smtClean="0">
                <a:solidFill>
                  <a:srgbClr val="000000"/>
                </a:solidFill>
                <a:hlinkClick r:id="rId4"/>
              </a:rPr>
              <a:t/>
            </a:r>
            <a:br>
              <a:rPr lang="en-US" b="1" dirty="0" smtClean="0">
                <a:solidFill>
                  <a:srgbClr val="000000"/>
                </a:solidFill>
                <a:hlinkClick r:id="rId4"/>
              </a:rPr>
            </a:br>
            <a:endParaRPr lang="en-US" dirty="0">
              <a:solidFill>
                <a:srgbClr val="000000"/>
              </a:solidFill>
            </a:endParaRPr>
          </a:p>
        </p:txBody>
      </p:sp>
      <p:pic>
        <p:nvPicPr>
          <p:cNvPr id="4" name="Picture 3"/>
          <p:cNvPicPr>
            <a:picLocks noChangeAspect="1"/>
          </p:cNvPicPr>
          <p:nvPr/>
        </p:nvPicPr>
        <p:blipFill>
          <a:blip r:embed="rId5"/>
          <a:stretch>
            <a:fillRect/>
          </a:stretch>
        </p:blipFill>
        <p:spPr>
          <a:xfrm>
            <a:off x="2120900" y="406400"/>
            <a:ext cx="4508500" cy="2489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400"/>
            <a:ext cx="9144000" cy="660099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dirty="0" smtClean="0">
                <a:hlinkClick r:id="rId2"/>
              </a:rPr>
              <a:t>Sol Channel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pPr>
              <a:buFont typeface="Arial"/>
              <a:buChar char="•"/>
            </a:pPr>
            <a:r>
              <a:rPr lang="en-US" dirty="0" smtClean="0"/>
              <a:t> describe the distribution and location of </a:t>
            </a:r>
            <a:r>
              <a:rPr lang="en-US" dirty="0" smtClean="0">
                <a:solidFill>
                  <a:srgbClr val="008000"/>
                </a:solidFill>
              </a:rPr>
              <a:t>primary</a:t>
            </a:r>
            <a:r>
              <a:rPr lang="en-US" dirty="0" smtClean="0"/>
              <a:t> and </a:t>
            </a:r>
            <a:r>
              <a:rPr lang="en-US" dirty="0" smtClean="0">
                <a:solidFill>
                  <a:srgbClr val="660066"/>
                </a:solidFill>
              </a:rPr>
              <a:t>secondary</a:t>
            </a:r>
            <a:r>
              <a:rPr lang="en-US" dirty="0" smtClean="0"/>
              <a:t> </a:t>
            </a:r>
            <a:br>
              <a:rPr lang="en-US" dirty="0" smtClean="0"/>
            </a:br>
            <a:r>
              <a:rPr lang="en-US" dirty="0" smtClean="0"/>
              <a:t>tourist resources </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000"/>
                </a:solidFill>
              </a:rPr>
              <a:t>Primary tourist resources</a:t>
            </a:r>
            <a:endParaRPr lang="en-US" dirty="0">
              <a:solidFill>
                <a:srgbClr val="008000"/>
              </a:solidFill>
            </a:endParaRPr>
          </a:p>
        </p:txBody>
      </p:sp>
      <p:sp>
        <p:nvSpPr>
          <p:cNvPr id="3" name="Content Placeholder 2"/>
          <p:cNvSpPr>
            <a:spLocks noGrp="1"/>
          </p:cNvSpPr>
          <p:nvPr>
            <p:ph idx="1"/>
          </p:nvPr>
        </p:nvSpPr>
        <p:spPr/>
        <p:txBody>
          <a:bodyPr>
            <a:normAutofit fontScale="77500" lnSpcReduction="20000"/>
          </a:bodyPr>
          <a:lstStyle/>
          <a:p>
            <a:pPr>
              <a:buNone/>
            </a:pPr>
            <a:r>
              <a:rPr lang="en-US" dirty="0" smtClean="0"/>
              <a:t>     Tourism is dependent upon the attractive power of the destination’s primary resources:</a:t>
            </a:r>
          </a:p>
          <a:p>
            <a:endParaRPr lang="en-US" dirty="0" smtClean="0"/>
          </a:p>
          <a:p>
            <a:r>
              <a:rPr lang="en-US" dirty="0" smtClean="0"/>
              <a:t>Natural resources (climate, landscape, ecosystems);</a:t>
            </a:r>
          </a:p>
          <a:p>
            <a:endParaRPr lang="en-US" dirty="0" smtClean="0"/>
          </a:p>
          <a:p>
            <a:r>
              <a:rPr lang="en-US" dirty="0" smtClean="0"/>
              <a:t>Cultural resources (urban heritage, arts, archaeological values, traditions, science values, folk crafts, friendliness and security);</a:t>
            </a:r>
          </a:p>
          <a:p>
            <a:pPr>
              <a:buNone/>
            </a:pPr>
            <a:endParaRPr lang="en-US" dirty="0" smtClean="0"/>
          </a:p>
          <a:p>
            <a:r>
              <a:rPr lang="en-US" dirty="0" smtClean="0"/>
              <a:t>Social resources (potential tourism developers with socio-demographic characteristics, abilities, financial capital, knowledge, health - environment - property security system, local community interests etc.).</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rPr>
              <a:t>Secondary tourist resources</a:t>
            </a:r>
            <a:endParaRPr lang="en-US" dirty="0">
              <a:solidFill>
                <a:srgbClr val="660066"/>
              </a:solidFill>
            </a:endParaRPr>
          </a:p>
        </p:txBody>
      </p:sp>
      <p:sp>
        <p:nvSpPr>
          <p:cNvPr id="3" name="Content Placeholder 2"/>
          <p:cNvSpPr>
            <a:spLocks noGrp="1"/>
          </p:cNvSpPr>
          <p:nvPr>
            <p:ph idx="1"/>
          </p:nvPr>
        </p:nvSpPr>
        <p:spPr/>
        <p:txBody>
          <a:bodyPr>
            <a:normAutofit fontScale="85000" lnSpcReduction="10000"/>
          </a:bodyPr>
          <a:lstStyle/>
          <a:p>
            <a:r>
              <a:rPr lang="en-US" dirty="0" smtClean="0"/>
              <a:t>Accommodation sector (hotel, motel, camping, guest house etc.);</a:t>
            </a:r>
          </a:p>
          <a:p>
            <a:r>
              <a:rPr lang="en-US" dirty="0" smtClean="0"/>
              <a:t>Catering sector (café, restaurants, bistro etc.);</a:t>
            </a:r>
          </a:p>
          <a:p>
            <a:r>
              <a:rPr lang="en-US" dirty="0" smtClean="0"/>
              <a:t>Travel </a:t>
            </a:r>
            <a:r>
              <a:rPr lang="en-US" dirty="0" err="1" smtClean="0"/>
              <a:t>organisation</a:t>
            </a:r>
            <a:r>
              <a:rPr lang="en-US" dirty="0" smtClean="0"/>
              <a:t> sector (agencies, tour operators etc.);</a:t>
            </a:r>
          </a:p>
          <a:p>
            <a:r>
              <a:rPr lang="en-US" dirty="0" smtClean="0"/>
              <a:t>Transportation sector (air, boat, train, bus, etc.);</a:t>
            </a:r>
          </a:p>
          <a:p>
            <a:r>
              <a:rPr lang="en-US" dirty="0" smtClean="0"/>
              <a:t>Entertainment sector (gambling, disco, etc.);</a:t>
            </a:r>
          </a:p>
          <a:p>
            <a:r>
              <a:rPr lang="en-US" dirty="0" smtClean="0"/>
              <a:t>Information sector (tourism information network);</a:t>
            </a:r>
          </a:p>
          <a:p>
            <a:r>
              <a:rPr lang="en-US" dirty="0" smtClean="0"/>
              <a:t>Supplementary services, facilities and service infrastructure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esortscout.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ounded Rectangle 5"/>
          <p:cNvSpPr/>
          <p:nvPr/>
        </p:nvSpPr>
        <p:spPr>
          <a:xfrm>
            <a:off x="3500430" y="571480"/>
            <a:ext cx="2143140" cy="571504"/>
          </a:xfrm>
          <a:prstGeom prst="roundRect">
            <a:avLst/>
          </a:prstGeom>
          <a:solidFill>
            <a:schemeClr val="tx2">
              <a:lumMod val="20000"/>
              <a:lumOff val="8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nb-NO" dirty="0" smtClean="0"/>
              <a:t>Location</a:t>
            </a:r>
            <a:endParaRPr lang="en-US" dirty="0"/>
          </a:p>
        </p:txBody>
      </p:sp>
      <p:sp>
        <p:nvSpPr>
          <p:cNvPr id="3" name="Content Placeholder 2"/>
          <p:cNvSpPr>
            <a:spLocks noGrp="1"/>
          </p:cNvSpPr>
          <p:nvPr>
            <p:ph idx="1"/>
          </p:nvPr>
        </p:nvSpPr>
        <p:spPr/>
        <p:txBody>
          <a:bodyPr/>
          <a:lstStyle/>
          <a:p>
            <a:r>
              <a:rPr lang="nb-NO" sz="4400" dirty="0" smtClean="0">
                <a:solidFill>
                  <a:schemeClr val="bg1"/>
                </a:solidFill>
                <a:effectLst>
                  <a:outerShdw blurRad="38100" dist="38100" dir="2700000" algn="tl">
                    <a:srgbClr val="000000">
                      <a:alpha val="43137"/>
                    </a:srgbClr>
                  </a:outerShdw>
                </a:effectLst>
              </a:rPr>
              <a:t>Most southerly of Spain</a:t>
            </a:r>
            <a:r>
              <a:rPr lang="en-US" sz="4400" dirty="0" smtClean="0">
                <a:solidFill>
                  <a:schemeClr val="bg1"/>
                </a:solidFill>
                <a:effectLst>
                  <a:outerShdw blurRad="38100" dist="38100" dir="2700000" algn="tl">
                    <a:srgbClr val="000000">
                      <a:alpha val="43137"/>
                    </a:srgbClr>
                  </a:outerShdw>
                </a:effectLst>
              </a:rPr>
              <a:t>’s coasts</a:t>
            </a:r>
          </a:p>
          <a:p>
            <a:r>
              <a:rPr lang="en-US" sz="4400" dirty="0" smtClean="0">
                <a:solidFill>
                  <a:schemeClr val="bg1"/>
                </a:solidFill>
                <a:effectLst>
                  <a:outerShdw blurRad="38100" dist="38100" dir="2700000" algn="tl">
                    <a:srgbClr val="000000">
                      <a:alpha val="43137"/>
                    </a:srgbClr>
                  </a:outerShdw>
                </a:effectLst>
              </a:rPr>
              <a:t>Faces the sun, Mediterranean Sea and North Africa</a:t>
            </a:r>
          </a:p>
          <a:p>
            <a:endParaRPr lang="en-US" dirty="0"/>
          </a:p>
        </p:txBody>
      </p:sp>
      <p:pic>
        <p:nvPicPr>
          <p:cNvPr id="10242" name="Picture 2" descr="http://www.flights.eu/files/costa-del-sol-map.gif"/>
          <p:cNvPicPr>
            <a:picLocks noChangeAspect="1" noChangeArrowheads="1"/>
          </p:cNvPicPr>
          <p:nvPr/>
        </p:nvPicPr>
        <p:blipFill>
          <a:blip r:embed="rId3" cstate="print"/>
          <a:srcRect/>
          <a:stretch>
            <a:fillRect/>
          </a:stretch>
        </p:blipFill>
        <p:spPr bwMode="auto">
          <a:xfrm>
            <a:off x="4786314" y="3857628"/>
            <a:ext cx="3571900" cy="2790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box(in)">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buNone/>
            </a:pPr>
            <a:r>
              <a:rPr lang="en-US" dirty="0" smtClean="0">
                <a:hlinkClick r:id="rId2"/>
              </a:rPr>
              <a:t>Location of primary and secondary              tourist sources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F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57200" y="0"/>
            <a:ext cx="8153400" cy="4801315"/>
          </a:xfrm>
          <a:prstGeom prst="rect">
            <a:avLst/>
          </a:prstGeom>
        </p:spPr>
        <p:txBody>
          <a:bodyPr wrap="square">
            <a:spAutoFit/>
          </a:bodyPr>
          <a:lstStyle/>
          <a:p>
            <a:endParaRPr lang="en-US" dirty="0" smtClean="0"/>
          </a:p>
          <a:p>
            <a:r>
              <a:rPr lang="en-US" dirty="0" smtClean="0"/>
              <a:t>Blessed with uneven geographical variation with the presence </a:t>
            </a:r>
            <a:r>
              <a:rPr lang="en-US" dirty="0" smtClean="0">
                <a:solidFill>
                  <a:srgbClr val="008000"/>
                </a:solidFill>
              </a:rPr>
              <a:t>of sea, river, mountains and forests</a:t>
            </a:r>
            <a:r>
              <a:rPr lang="en-US" dirty="0" smtClean="0"/>
              <a:t>, this small resort town is an ideal place for various kinds of extreme sports. As for adventure, Marbella and other </a:t>
            </a:r>
            <a:r>
              <a:rPr lang="en-US" dirty="0" err="1" smtClean="0"/>
              <a:t>Andalucían</a:t>
            </a:r>
            <a:r>
              <a:rPr lang="en-US" dirty="0" smtClean="0"/>
              <a:t> regions offer excellent opportunities for many adrenaline catching outdoor activities which includes, paragliding, mountain biking, rock climbing, jet skiing, quad riding, etc. Thanks to the </a:t>
            </a:r>
            <a:r>
              <a:rPr lang="en-US" dirty="0" smtClean="0">
                <a:solidFill>
                  <a:srgbClr val="008000"/>
                </a:solidFill>
              </a:rPr>
              <a:t>unique climate </a:t>
            </a:r>
            <a:r>
              <a:rPr lang="en-US" dirty="0" smtClean="0"/>
              <a:t>and </a:t>
            </a:r>
            <a:r>
              <a:rPr lang="en-US" dirty="0" smtClean="0">
                <a:solidFill>
                  <a:srgbClr val="008000"/>
                </a:solidFill>
              </a:rPr>
              <a:t>varied topography</a:t>
            </a:r>
            <a:r>
              <a:rPr lang="en-US" dirty="0" smtClean="0"/>
              <a:t>, if you practice sports, here is a list of choices from nature, adventure and leisure. </a:t>
            </a:r>
          </a:p>
          <a:p>
            <a:endParaRPr lang="en-US" dirty="0" smtClean="0"/>
          </a:p>
          <a:p>
            <a:r>
              <a:rPr lang="en-US" dirty="0" smtClean="0"/>
              <a:t>Marbella is one of the best places in Spain to experience paragliding while discovering wonderful landscapes of the region. Placed approximately 1,000 meters above sea level, you will get a bird watching view of Marbella’s wealth of natural wonder. Here are some highest take off points to give you ultimate pleasure amid breathtaking natural surroundings. Unlike parachuting where you take help of a plane to be left in the air, paragliding is a little more technical while taking that first move. However, the dare to jump from a plane and fall free, sailing in the air has its own charm. Until you open your parachute and touch the land, it’s just magical to be in the sky. </a:t>
            </a:r>
            <a:endParaRPr lang="en-US" dirty="0"/>
          </a:p>
        </p:txBody>
      </p:sp>
      <p:pic>
        <p:nvPicPr>
          <p:cNvPr id="5" name="Content Placeholder 4"/>
          <p:cNvPicPr>
            <a:picLocks noGrp="1" noChangeAspect="1"/>
          </p:cNvPicPr>
          <p:nvPr>
            <p:ph idx="1"/>
          </p:nvPr>
        </p:nvPicPr>
        <p:blipFill>
          <a:blip r:embed="rId2"/>
          <a:srcRect l="-10368" r="-10368"/>
          <a:stretch>
            <a:fillRect/>
          </a:stretch>
        </p:blipFill>
        <p:spPr>
          <a:xfrm>
            <a:off x="2743200" y="4861689"/>
            <a:ext cx="3352800" cy="18439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81000" y="609600"/>
            <a:ext cx="8458200" cy="5355313"/>
          </a:xfrm>
          <a:prstGeom prst="rect">
            <a:avLst/>
          </a:prstGeom>
        </p:spPr>
        <p:txBody>
          <a:bodyPr wrap="square">
            <a:spAutoFit/>
          </a:bodyPr>
          <a:lstStyle/>
          <a:p>
            <a:r>
              <a:rPr lang="en-US" dirty="0" smtClean="0"/>
              <a:t>Marbella scuba diving is another popular pursuit among tourists who want to discover a lot of marine life in the Mediterranean water. The </a:t>
            </a:r>
            <a:r>
              <a:rPr lang="en-US" dirty="0" smtClean="0">
                <a:solidFill>
                  <a:srgbClr val="008000"/>
                </a:solidFill>
              </a:rPr>
              <a:t>clean</a:t>
            </a:r>
            <a:r>
              <a:rPr lang="en-US" dirty="0" smtClean="0"/>
              <a:t> and </a:t>
            </a:r>
            <a:r>
              <a:rPr lang="en-US" dirty="0" smtClean="0">
                <a:solidFill>
                  <a:srgbClr val="008000"/>
                </a:solidFill>
              </a:rPr>
              <a:t>clear water </a:t>
            </a:r>
            <a:r>
              <a:rPr lang="en-US" dirty="0" smtClean="0"/>
              <a:t>of the area also makes it quite easy hunt for beginners. There are scuba diving schools and associations where you can learn the tricks before heading to explore the unique underwater environment. Among others, jet skiing is one of the enthralling water sports in which you will enjoy your trip while sliding and jumping on water. Almost all </a:t>
            </a:r>
            <a:r>
              <a:rPr lang="en-US" dirty="0" smtClean="0">
                <a:solidFill>
                  <a:srgbClr val="660066"/>
                </a:solidFill>
              </a:rPr>
              <a:t>beaches along the Marbella coast have facilities and instructors</a:t>
            </a:r>
            <a:r>
              <a:rPr lang="en-US" dirty="0" smtClean="0"/>
              <a:t> for this sport to make your day out more entertaining, away from the city centre and </a:t>
            </a:r>
            <a:r>
              <a:rPr lang="en-US" dirty="0" smtClean="0">
                <a:solidFill>
                  <a:srgbClr val="008000"/>
                </a:solidFill>
              </a:rPr>
              <a:t>mountainous terrain</a:t>
            </a:r>
            <a:r>
              <a:rPr lang="en-US" dirty="0" smtClean="0"/>
              <a:t>. Many </a:t>
            </a:r>
            <a:r>
              <a:rPr lang="en-US" dirty="0" smtClean="0">
                <a:solidFill>
                  <a:srgbClr val="660066"/>
                </a:solidFill>
              </a:rPr>
              <a:t>beach clubs </a:t>
            </a:r>
            <a:r>
              <a:rPr lang="en-US" dirty="0" smtClean="0"/>
              <a:t>in Marbella have also facilities for a range of other water sports such as cable ski, surfing, deep sea fishing and windsurfing. A little flip from water sports, if you are a nature lover, a trekking in </a:t>
            </a:r>
            <a:r>
              <a:rPr lang="en-US" dirty="0" smtClean="0">
                <a:solidFill>
                  <a:srgbClr val="008000"/>
                </a:solidFill>
              </a:rPr>
              <a:t>Sierra Blanca mountain range behind Marbella </a:t>
            </a:r>
            <a:r>
              <a:rPr lang="en-US" dirty="0" smtClean="0"/>
              <a:t>or a trekking trip along various other ecological paths – long way away from the rushed life of urban development – will surely take you to some unknown places where only Mother Nature rules the supreme. Regions of Southern Spain also offers great prospects for mountaineering, </a:t>
            </a:r>
            <a:r>
              <a:rPr lang="en-US" dirty="0" err="1" smtClean="0"/>
              <a:t>motorbiking</a:t>
            </a:r>
            <a:r>
              <a:rPr lang="en-US" dirty="0" smtClean="0"/>
              <a:t>, cycling, rock climbing and hiking. You will find some dedicated clubs for each adventure activity and get trained yourself before moving for one. There are well arranged </a:t>
            </a:r>
            <a:r>
              <a:rPr lang="en-US" dirty="0" smtClean="0">
                <a:solidFill>
                  <a:srgbClr val="660066"/>
                </a:solidFill>
              </a:rPr>
              <a:t>sports facilities </a:t>
            </a:r>
            <a:r>
              <a:rPr lang="en-US" dirty="0" smtClean="0"/>
              <a:t>waiting for you. In any of the adventure sports, it’s not merely the thrill or excitement that comes to play, but the beauty of nature which catches your enthusiasm.</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1600" dirty="0" smtClean="0"/>
              <a:t>A particular aspect that has made Marbella so popular is its </a:t>
            </a:r>
            <a:r>
              <a:rPr lang="en-US" sz="1600" dirty="0" smtClean="0">
                <a:solidFill>
                  <a:srgbClr val="008000"/>
                </a:solidFill>
              </a:rPr>
              <a:t>cosmopolitan character</a:t>
            </a:r>
            <a:r>
              <a:rPr lang="en-US" sz="1600" dirty="0" smtClean="0"/>
              <a:t>.  Marbella is home for tens of thousands of people from every corner of the world, part or all of the year.  It is precisely this marvelous </a:t>
            </a:r>
            <a:r>
              <a:rPr lang="en-US" sz="1600" dirty="0" smtClean="0">
                <a:solidFill>
                  <a:srgbClr val="008000"/>
                </a:solidFill>
              </a:rPr>
              <a:t>mixture of cultures, traditions, languages and professions </a:t>
            </a:r>
            <a:r>
              <a:rPr lang="en-US" sz="1600" dirty="0" smtClean="0"/>
              <a:t>that creates the real magic of Marbella: the </a:t>
            </a:r>
            <a:r>
              <a:rPr lang="en-US" sz="1600" dirty="0" smtClean="0">
                <a:solidFill>
                  <a:srgbClr val="008000"/>
                </a:solidFill>
              </a:rPr>
              <a:t>friendliness and peace of the people </a:t>
            </a:r>
            <a:r>
              <a:rPr lang="en-US" sz="1600" dirty="0" smtClean="0"/>
              <a:t>that live here have an incredibly positive influence on the property market.</a:t>
            </a:r>
            <a:endParaRPr lang="en-US" sz="1600" dirty="0"/>
          </a:p>
        </p:txBody>
      </p:sp>
      <p:sp>
        <p:nvSpPr>
          <p:cNvPr id="4" name="Rectangle 3"/>
          <p:cNvSpPr/>
          <p:nvPr/>
        </p:nvSpPr>
        <p:spPr>
          <a:xfrm>
            <a:off x="2286000" y="1997839"/>
            <a:ext cx="4572000" cy="2862323"/>
          </a:xfrm>
          <a:prstGeom prst="rect">
            <a:avLst/>
          </a:prstGeom>
        </p:spPr>
        <p:txBody>
          <a:bodyPr>
            <a:spAutoFit/>
          </a:bodyPr>
          <a:lstStyle/>
          <a:p>
            <a:r>
              <a:rPr lang="en-US" dirty="0" smtClean="0"/>
              <a:t>“</a:t>
            </a:r>
            <a:r>
              <a:rPr lang="en-US" i="1" dirty="0" smtClean="0"/>
              <a:t>We can sum up the reasons why Costa del Sol property will remain a good investment in two words.  The words are Florida and California.  These two sunshine areas are the fastest growing places in the United States of America.  People move there to retire or to live and work away from the colder northern weather.  The Costa del Sol is in exactly the same privileged position compared to the rest of Europe and always will be.”</a:t>
            </a:r>
            <a:endParaRPr lang="en-US" dirty="0"/>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F7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676400" y="889842"/>
            <a:ext cx="5715000" cy="2954655"/>
          </a:xfrm>
          <a:prstGeom prst="rect">
            <a:avLst/>
          </a:prstGeom>
        </p:spPr>
        <p:txBody>
          <a:bodyPr wrap="square">
            <a:spAutoFit/>
          </a:bodyPr>
          <a:lstStyle/>
          <a:p>
            <a:pPr algn="ctr"/>
            <a:r>
              <a:rPr lang="en-US" sz="2400" b="1" dirty="0" smtClean="0"/>
              <a:t>But what is the pull of Marbella? </a:t>
            </a:r>
          </a:p>
          <a:p>
            <a:endParaRPr lang="en-US" dirty="0" smtClean="0"/>
          </a:p>
          <a:p>
            <a:r>
              <a:rPr lang="en-US" dirty="0" smtClean="0"/>
              <a:t>What is it that brings property developers rushing into town like prospectors in the Golf Rush and high (or low) profile millionaires reaching for their </a:t>
            </a:r>
            <a:r>
              <a:rPr lang="en-US" dirty="0" err="1" smtClean="0"/>
              <a:t>chequebooks</a:t>
            </a:r>
            <a:r>
              <a:rPr lang="en-US" dirty="0" smtClean="0"/>
              <a:t>? Firstly there is the </a:t>
            </a:r>
            <a:r>
              <a:rPr lang="en-US" dirty="0" smtClean="0">
                <a:solidFill>
                  <a:srgbClr val="008000"/>
                </a:solidFill>
              </a:rPr>
              <a:t>sub-tropical </a:t>
            </a:r>
            <a:r>
              <a:rPr lang="en-US" dirty="0" smtClean="0"/>
              <a:t>setting. Bordering the Mediterranean, sun-kissed beaches stretch to infinity, the sea alternates between </a:t>
            </a:r>
            <a:r>
              <a:rPr lang="en-US" dirty="0" smtClean="0">
                <a:solidFill>
                  <a:srgbClr val="008000"/>
                </a:solidFill>
              </a:rPr>
              <a:t>sapphire</a:t>
            </a:r>
            <a:r>
              <a:rPr lang="en-US" dirty="0" smtClean="0"/>
              <a:t> and </a:t>
            </a:r>
            <a:r>
              <a:rPr lang="en-US" dirty="0" smtClean="0">
                <a:solidFill>
                  <a:srgbClr val="008000"/>
                </a:solidFill>
              </a:rPr>
              <a:t>turquoise</a:t>
            </a:r>
            <a:r>
              <a:rPr lang="en-US" dirty="0" smtClean="0"/>
              <a:t>, the sky </a:t>
            </a:r>
            <a:r>
              <a:rPr lang="en-US" dirty="0" smtClean="0">
                <a:solidFill>
                  <a:srgbClr val="008000"/>
                </a:solidFill>
              </a:rPr>
              <a:t>rarely clouds over </a:t>
            </a:r>
            <a:r>
              <a:rPr lang="en-US" dirty="0" smtClean="0"/>
              <a:t>and when it does, it clears within a short time.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FFF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914400" y="2274838"/>
            <a:ext cx="7315200" cy="1938992"/>
          </a:xfrm>
          <a:prstGeom prst="rect">
            <a:avLst/>
          </a:prstGeom>
        </p:spPr>
        <p:txBody>
          <a:bodyPr wrap="square">
            <a:spAutoFit/>
          </a:bodyPr>
          <a:lstStyle/>
          <a:p>
            <a:r>
              <a:rPr lang="en-US" sz="2000" dirty="0" smtClean="0">
                <a:solidFill>
                  <a:srgbClr val="008000"/>
                </a:solidFill>
              </a:rPr>
              <a:t>Best climate in Western Europe</a:t>
            </a:r>
            <a:r>
              <a:rPr lang="en-US" sz="2000" dirty="0" smtClean="0"/>
              <a:t>: Located at the most southern part of Europe, Marbella is protected by the Atlantic winds by the bay of Gibraltar, and protected from the northerly winds by the Sierra Blanca mountains. This makes Marbella warmer than other parts of Spain in the winter, and cooler than other parts of Spain in the summer.</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34814"/>
            <a:ext cx="9211892" cy="6892814"/>
          </a:xfrm>
          <a:prstGeom prst="rect">
            <a:avLst/>
          </a:prstGeom>
        </p:spPr>
      </p:pic>
      <p:sp>
        <p:nvSpPr>
          <p:cNvPr id="5" name="Rectangle 4"/>
          <p:cNvSpPr/>
          <p:nvPr/>
        </p:nvSpPr>
        <p:spPr>
          <a:xfrm>
            <a:off x="3200400" y="152400"/>
            <a:ext cx="2057400" cy="1323439"/>
          </a:xfrm>
          <a:prstGeom prst="rect">
            <a:avLst/>
          </a:prstGeom>
        </p:spPr>
        <p:txBody>
          <a:bodyPr wrap="square">
            <a:spAutoFit/>
          </a:bodyPr>
          <a:lstStyle/>
          <a:p>
            <a:r>
              <a:rPr lang="en-US" sz="2000" dirty="0" smtClean="0"/>
              <a:t>Annual average of 20°C and more than 320 sunny days a year.</a:t>
            </a:r>
            <a:endParaRPr lang="en-US" sz="2000" dirty="0"/>
          </a:p>
        </p:txBody>
      </p:sp>
      <p:sp>
        <p:nvSpPr>
          <p:cNvPr id="6" name="Rectangle 5"/>
          <p:cNvSpPr/>
          <p:nvPr/>
        </p:nvSpPr>
        <p:spPr>
          <a:xfrm>
            <a:off x="2819400" y="5486400"/>
            <a:ext cx="2830579" cy="1015663"/>
          </a:xfrm>
          <a:prstGeom prst="rect">
            <a:avLst/>
          </a:prstGeom>
        </p:spPr>
        <p:txBody>
          <a:bodyPr wrap="square">
            <a:spAutoFit/>
          </a:bodyPr>
          <a:lstStyle/>
          <a:p>
            <a:r>
              <a:rPr lang="en-US" sz="6000" dirty="0" smtClean="0"/>
              <a:t>24</a:t>
            </a:r>
            <a:r>
              <a:rPr lang="en-US" dirty="0" smtClean="0"/>
              <a:t> </a:t>
            </a:r>
            <a:r>
              <a:rPr lang="en-US" sz="2800" dirty="0" smtClean="0"/>
              <a:t>beaches</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0285206" cy="6830020"/>
          </a:xfrm>
          <a:prstGeom prst="rect">
            <a:avLst/>
          </a:prstGeom>
        </p:spPr>
      </p:pic>
      <p:sp>
        <p:nvSpPr>
          <p:cNvPr id="5" name="Rectangle 4"/>
          <p:cNvSpPr/>
          <p:nvPr/>
        </p:nvSpPr>
        <p:spPr>
          <a:xfrm>
            <a:off x="0" y="0"/>
            <a:ext cx="4572000" cy="923330"/>
          </a:xfrm>
          <a:prstGeom prst="rect">
            <a:avLst/>
          </a:prstGeom>
        </p:spPr>
        <p:txBody>
          <a:bodyPr>
            <a:spAutoFit/>
          </a:bodyPr>
          <a:lstStyle/>
          <a:p>
            <a:r>
              <a:rPr lang="en-US" b="1" dirty="0" smtClean="0"/>
              <a:t>Marbella has four busy </a:t>
            </a:r>
            <a:r>
              <a:rPr lang="en-US" b="1" dirty="0" err="1" smtClean="0"/>
              <a:t>marinas.</a:t>
            </a:r>
            <a:r>
              <a:rPr lang="en-US" dirty="0" err="1" smtClean="0">
                <a:hlinkClick r:id="rId3"/>
              </a:rPr>
              <a:t>Puerto</a:t>
            </a:r>
            <a:r>
              <a:rPr lang="en-US" dirty="0" smtClean="0">
                <a:hlinkClick r:id="rId3"/>
              </a:rPr>
              <a:t> Banús is one of the main turistic sites of Marbella.</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3F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b="1" dirty="0" smtClean="0">
                <a:solidFill>
                  <a:srgbClr val="3366FF"/>
                </a:solidFill>
              </a:rPr>
              <a:t>    Marbella sailing. </a:t>
            </a:r>
            <a:r>
              <a:rPr lang="en-US" dirty="0" smtClean="0"/>
              <a:t>World famous "Puerto </a:t>
            </a:r>
            <a:r>
              <a:rPr lang="en-US" dirty="0" err="1" smtClean="0"/>
              <a:t>Banus</a:t>
            </a:r>
            <a:r>
              <a:rPr lang="en-US" dirty="0" smtClean="0"/>
              <a:t>” is one of the most cosmopolitan destinations in Europe. With luxury homes, exclusive 'boutiques', exciting nightlife and gourmet dining...</a:t>
            </a:r>
          </a:p>
          <a:p>
            <a:endParaRPr lang="en-US"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greenpack.rec.org/tourism/images/tourism.jpg"/>
          <p:cNvPicPr>
            <a:picLocks noChangeAspect="1" noChangeArrowheads="1"/>
          </p:cNvPicPr>
          <p:nvPr/>
        </p:nvPicPr>
        <p:blipFill>
          <a:blip r:embed="rId2" cstate="print"/>
          <a:srcRect/>
          <a:stretch>
            <a:fillRect/>
          </a:stretch>
        </p:blipFill>
        <p:spPr bwMode="auto">
          <a:xfrm>
            <a:off x="5572100" y="3571876"/>
            <a:ext cx="3571900" cy="3494250"/>
          </a:xfrm>
          <a:prstGeom prst="rect">
            <a:avLst/>
          </a:prstGeom>
          <a:noFill/>
        </p:spPr>
      </p:pic>
      <p:sp>
        <p:nvSpPr>
          <p:cNvPr id="3" name="Content Placeholder 2"/>
          <p:cNvSpPr>
            <a:spLocks noGrp="1"/>
          </p:cNvSpPr>
          <p:nvPr>
            <p:ph idx="1"/>
          </p:nvPr>
        </p:nvSpPr>
        <p:spPr>
          <a:xfrm>
            <a:off x="428596" y="1000108"/>
            <a:ext cx="8229600" cy="4525963"/>
          </a:xfrm>
        </p:spPr>
        <p:txBody>
          <a:bodyPr/>
          <a:lstStyle/>
          <a:p>
            <a:r>
              <a:rPr lang="en-US" dirty="0" smtClean="0"/>
              <a:t>In the 1950s, the are was important only for farming and fishing</a:t>
            </a:r>
          </a:p>
          <a:p>
            <a:r>
              <a:rPr lang="en-US" dirty="0" smtClean="0"/>
              <a:t>Since then, landscape and lives of locals have been transformed by…</a:t>
            </a:r>
          </a:p>
          <a:p>
            <a:endParaRPr lang="en-US" dirty="0"/>
          </a:p>
          <a:p>
            <a:pPr algn="ctr">
              <a:buNone/>
            </a:pPr>
            <a:r>
              <a:rPr lang="en-US" sz="7200" dirty="0" smtClean="0">
                <a:solidFill>
                  <a:schemeClr val="accent3">
                    <a:lumMod val="75000"/>
                  </a:schemeClr>
                </a:solidFill>
                <a:effectLst>
                  <a:outerShdw blurRad="38100" dist="38100" dir="2700000" algn="tl">
                    <a:srgbClr val="000000">
                      <a:alpha val="43137"/>
                    </a:srgbClr>
                  </a:outerShdw>
                </a:effectLst>
              </a:rPr>
              <a:t>TOURISM</a:t>
            </a:r>
            <a:endParaRPr lang="en-US" sz="7200" dirty="0">
              <a:solidFill>
                <a:schemeClr val="accent3">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9"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57600" y="762000"/>
            <a:ext cx="8229600" cy="4525963"/>
          </a:xfrm>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2133600" y="685800"/>
            <a:ext cx="4770472" cy="400110"/>
          </a:xfrm>
          <a:prstGeom prst="rect">
            <a:avLst/>
          </a:prstGeom>
        </p:spPr>
        <p:txBody>
          <a:bodyPr wrap="square">
            <a:spAutoFit/>
          </a:bodyPr>
          <a:lstStyle/>
          <a:p>
            <a:r>
              <a:rPr lang="en-US" sz="2000" dirty="0" smtClean="0"/>
              <a:t>Sierra Nevada is just a few hours away</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83444" y="33866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914400" y="-152400"/>
            <a:ext cx="10058400" cy="7506555"/>
          </a:xfrm>
          <a:prstGeom prst="rect">
            <a:avLst/>
          </a:prstGeom>
        </p:spPr>
      </p:pic>
      <p:pic>
        <p:nvPicPr>
          <p:cNvPr id="6" name="Picture 5"/>
          <p:cNvPicPr>
            <a:picLocks noChangeAspect="1"/>
          </p:cNvPicPr>
          <p:nvPr/>
        </p:nvPicPr>
        <p:blipFill>
          <a:blip r:embed="rId3"/>
          <a:stretch>
            <a:fillRect/>
          </a:stretch>
        </p:blipFill>
        <p:spPr>
          <a:xfrm>
            <a:off x="-50800" y="0"/>
            <a:ext cx="2794000" cy="2070100"/>
          </a:xfrm>
          <a:prstGeom prst="rect">
            <a:avLst/>
          </a:prstGeom>
        </p:spPr>
      </p:pic>
      <p:sp>
        <p:nvSpPr>
          <p:cNvPr id="7" name="Rectangle 6"/>
          <p:cNvSpPr/>
          <p:nvPr/>
        </p:nvSpPr>
        <p:spPr>
          <a:xfrm>
            <a:off x="3810000" y="990600"/>
            <a:ext cx="4572000" cy="369332"/>
          </a:xfrm>
          <a:prstGeom prst="rect">
            <a:avLst/>
          </a:prstGeom>
        </p:spPr>
        <p:txBody>
          <a:bodyPr>
            <a:spAutoFit/>
          </a:bodyPr>
          <a:lstStyle/>
          <a:p>
            <a:endParaRPr lang="en-US" dirty="0"/>
          </a:p>
        </p:txBody>
      </p:sp>
      <p:sp>
        <p:nvSpPr>
          <p:cNvPr id="8" name="Rectangle 7"/>
          <p:cNvSpPr/>
          <p:nvPr/>
        </p:nvSpPr>
        <p:spPr>
          <a:xfrm>
            <a:off x="228600" y="5791200"/>
            <a:ext cx="5791200" cy="830997"/>
          </a:xfrm>
          <a:prstGeom prst="rect">
            <a:avLst/>
          </a:prstGeom>
        </p:spPr>
        <p:txBody>
          <a:bodyPr wrap="square">
            <a:spAutoFit/>
            <a:scene3d>
              <a:camera prst="orthographicFront"/>
              <a:lightRig rig="brightRoom" dir="t"/>
            </a:scene3d>
            <a:sp3d prstMaterial="metal">
              <a:bevelT w="2914650" h="1670050"/>
              <a:bevelB w="0" h="234950"/>
            </a:sp3d>
          </a:bodyPr>
          <a:lstStyle/>
          <a:p>
            <a:r>
              <a:rPr lang="en-US" sz="2400" b="1" dirty="0" smtClean="0">
                <a:solidFill>
                  <a:srgbClr val="FF0000"/>
                </a:solidFill>
                <a:effectLst>
                  <a:outerShdw blurRad="50800" dir="4020000" sx="101000" sy="101000" algn="tl" rotWithShape="0">
                    <a:srgbClr val="000000">
                      <a:alpha val="43000"/>
                    </a:srgbClr>
                  </a:outerShdw>
                </a:effectLst>
              </a:rPr>
              <a:t>The town is famous for being the playground for the rich and famous. </a:t>
            </a:r>
            <a:endParaRPr lang="en-US" sz="2400" b="1" dirty="0">
              <a:solidFill>
                <a:srgbClr val="FF0000"/>
              </a:solidFill>
              <a:effectLst>
                <a:outerShdw blurRad="50800" dir="4020000" sx="101000" sy="1010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0"/>
            <a:ext cx="9601200" cy="7200900"/>
          </a:xfrm>
          <a:prstGeom prst="rect">
            <a:avLst/>
          </a:prstGeom>
        </p:spPr>
      </p:pic>
      <p:sp>
        <p:nvSpPr>
          <p:cNvPr id="5" name="Rectangle 4"/>
          <p:cNvSpPr/>
          <p:nvPr/>
        </p:nvSpPr>
        <p:spPr>
          <a:xfrm>
            <a:off x="5943600" y="4648200"/>
            <a:ext cx="3200400" cy="2031325"/>
          </a:xfrm>
          <a:prstGeom prst="rect">
            <a:avLst/>
          </a:prstGeom>
        </p:spPr>
        <p:txBody>
          <a:bodyPr wrap="square">
            <a:spAutoFit/>
          </a:bodyPr>
          <a:lstStyle/>
          <a:p>
            <a:r>
              <a:rPr lang="en-US" b="1" dirty="0" smtClean="0">
                <a:solidFill>
                  <a:srgbClr val="FFCB58"/>
                </a:solidFill>
              </a:rPr>
              <a:t>Marbella Luxury. </a:t>
            </a:r>
            <a:r>
              <a:rPr lang="en-US" b="1" dirty="0" smtClean="0"/>
              <a:t>Marbella is one of the elite worldwide holiday destinations. Marbella has a huge number of luxury mansions and palaces, dream homes and villas for sale or rent.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953000"/>
            <a:ext cx="8229600" cy="4525963"/>
          </a:xfrm>
        </p:spPr>
        <p:txBody>
          <a:bodyPr>
            <a:scene3d>
              <a:camera prst="orthographicFront"/>
              <a:lightRig rig="contrasting" dir="t"/>
            </a:scene3d>
            <a:sp3d contourW="12700" prstMaterial="dkEdge">
              <a:bevelT w="1479550" h="590550"/>
              <a:bevelB w="57150" h="590550"/>
              <a:contourClr>
                <a:srgbClr val="FF7322"/>
              </a:contourClr>
            </a:sp3d>
          </a:bodyPr>
          <a:lstStyle/>
          <a:p>
            <a:pPr algn="ctr">
              <a:buNone/>
            </a:pPr>
            <a:r>
              <a:rPr lang="en-US" dirty="0" smtClean="0">
                <a:solidFill>
                  <a:srgbClr val="FF713D"/>
                </a:solidFill>
              </a:rPr>
              <a:t>   The Costa del Sol is also known as             “</a:t>
            </a:r>
            <a:r>
              <a:rPr lang="en-US" sz="3600" dirty="0" smtClean="0">
                <a:solidFill>
                  <a:srgbClr val="FF713D"/>
                </a:solidFill>
              </a:rPr>
              <a:t>Costa del Golf</a:t>
            </a:r>
            <a:r>
              <a:rPr lang="en-US" dirty="0" smtClean="0">
                <a:solidFill>
                  <a:srgbClr val="FF713D"/>
                </a:solidFill>
              </a:rPr>
              <a:t>”,                                      boasting more than 45 top-level courses. </a:t>
            </a:r>
          </a:p>
          <a:p>
            <a:endParaRPr lang="en-US" dirty="0"/>
          </a:p>
        </p:txBody>
      </p:sp>
      <p:sp>
        <p:nvSpPr>
          <p:cNvPr id="4" name="Rectangle 3"/>
          <p:cNvSpPr/>
          <p:nvPr/>
        </p:nvSpPr>
        <p:spPr>
          <a:xfrm>
            <a:off x="2286000" y="3105835"/>
            <a:ext cx="4572000" cy="369332"/>
          </a:xfrm>
          <a:prstGeom prst="rect">
            <a:avLst/>
          </a:prstGeom>
        </p:spPr>
        <p:txBody>
          <a:bodyPr>
            <a:spAutoFit/>
          </a:bodyPr>
          <a:lstStyle/>
          <a:p>
            <a:endParaRPr lang="en-US" dirty="0"/>
          </a:p>
        </p:txBody>
      </p:sp>
      <p:pic>
        <p:nvPicPr>
          <p:cNvPr id="8" name="Picture 7"/>
          <p:cNvPicPr>
            <a:picLocks noChangeAspect="1"/>
          </p:cNvPicPr>
          <p:nvPr/>
        </p:nvPicPr>
        <p:blipFill>
          <a:blip r:embed="rId2"/>
          <a:stretch>
            <a:fillRect/>
          </a:stretch>
        </p:blipFill>
        <p:spPr>
          <a:xfrm>
            <a:off x="0" y="0"/>
            <a:ext cx="9144000" cy="486383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3733800" cy="1143000"/>
          </a:xfrm>
        </p:spPr>
        <p:txBody>
          <a:bodyPr>
            <a:normAutofit/>
          </a:bodyPr>
          <a:lstStyle/>
          <a:p>
            <a:endParaRPr lang="en-US" sz="1600" dirty="0"/>
          </a:p>
        </p:txBody>
      </p:sp>
      <p:sp>
        <p:nvSpPr>
          <p:cNvPr id="3" name="Content Placeholder 2"/>
          <p:cNvSpPr>
            <a:spLocks noGrp="1"/>
          </p:cNvSpPr>
          <p:nvPr>
            <p:ph idx="1"/>
          </p:nvPr>
        </p:nvSpPr>
        <p:spPr>
          <a:xfrm>
            <a:off x="228600" y="990600"/>
            <a:ext cx="3733800" cy="4525963"/>
          </a:xfrm>
        </p:spPr>
        <p:txBody>
          <a:bodyPr/>
          <a:lstStyle/>
          <a:p>
            <a:pPr>
              <a:buNone/>
            </a:pPr>
            <a:r>
              <a:rPr lang="en-US" dirty="0" smtClean="0">
                <a:solidFill>
                  <a:srgbClr val="DA2261"/>
                </a:solidFill>
              </a:rPr>
              <a:t>   The old town has preserved its typically Spanish character. </a:t>
            </a:r>
            <a:endParaRPr lang="en-US" dirty="0">
              <a:solidFill>
                <a:srgbClr val="DA2261"/>
              </a:solidFill>
            </a:endParaRPr>
          </a:p>
        </p:txBody>
      </p:sp>
      <p:pic>
        <p:nvPicPr>
          <p:cNvPr id="4" name="Picture 3"/>
          <p:cNvPicPr>
            <a:picLocks noChangeAspect="1"/>
          </p:cNvPicPr>
          <p:nvPr/>
        </p:nvPicPr>
        <p:blipFill>
          <a:blip r:embed="rId2"/>
          <a:stretch>
            <a:fillRect/>
          </a:stretch>
        </p:blipFill>
        <p:spPr>
          <a:xfrm>
            <a:off x="0" y="3810000"/>
            <a:ext cx="4048761" cy="3048000"/>
          </a:xfrm>
          <a:prstGeom prst="rect">
            <a:avLst/>
          </a:prstGeom>
        </p:spPr>
      </p:pic>
      <p:pic>
        <p:nvPicPr>
          <p:cNvPr id="5" name="Picture 4"/>
          <p:cNvPicPr>
            <a:picLocks noChangeAspect="1"/>
          </p:cNvPicPr>
          <p:nvPr/>
        </p:nvPicPr>
        <p:blipFill>
          <a:blip r:embed="rId3"/>
          <a:stretch>
            <a:fillRect/>
          </a:stretch>
        </p:blipFill>
        <p:spPr>
          <a:xfrm>
            <a:off x="3962400" y="-50800"/>
            <a:ext cx="5181600" cy="6908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274638"/>
            <a:ext cx="2590800" cy="1143000"/>
          </a:xfrm>
        </p:spPr>
        <p:txBody>
          <a:bodyPr>
            <a:scene3d>
              <a:camera prst="orthographicFront"/>
              <a:lightRig rig="threePt" dir="t"/>
            </a:scene3d>
            <a:sp3d prstMaterial="plastic">
              <a:bevelT w="50800" h="88900"/>
              <a:bevelB w="44450" h="69850" prst="hardEdge"/>
            </a:sp3d>
          </a:bodyPr>
          <a:lstStyle/>
          <a:p>
            <a:r>
              <a:rPr lang="en-US" dirty="0" smtClean="0"/>
              <a:t>Bullfight</a:t>
            </a:r>
            <a:endParaRPr lang="en-US" dirty="0"/>
          </a:p>
        </p:txBody>
      </p:sp>
      <p:sp>
        <p:nvSpPr>
          <p:cNvPr id="3" name="Content Placeholder 2"/>
          <p:cNvSpPr>
            <a:spLocks noGrp="1"/>
          </p:cNvSpPr>
          <p:nvPr>
            <p:ph idx="1"/>
          </p:nvPr>
        </p:nvSpPr>
        <p:spPr>
          <a:xfrm>
            <a:off x="381000" y="4953000"/>
            <a:ext cx="8229600" cy="4525963"/>
          </a:xfrm>
        </p:spPr>
        <p:txBody>
          <a:bodyPr>
            <a:normAutofit/>
            <a:scene3d>
              <a:camera prst="orthographicFront"/>
              <a:lightRig rig="threePt" dir="t"/>
            </a:scene3d>
            <a:sp3d>
              <a:bevelT w="50800" h="95250"/>
              <a:bevelB w="50800" prst="convex"/>
            </a:sp3d>
          </a:bodyPr>
          <a:lstStyle/>
          <a:p>
            <a:pPr>
              <a:buNone/>
            </a:pPr>
            <a:r>
              <a:rPr lang="en-US" sz="4400" dirty="0" smtClean="0"/>
              <a:t>Flamenco</a:t>
            </a:r>
            <a:endParaRPr lang="en-US" sz="4400" dirty="0"/>
          </a:p>
        </p:txBody>
      </p:sp>
      <p:pic>
        <p:nvPicPr>
          <p:cNvPr id="4" name="Picture 3"/>
          <p:cNvPicPr>
            <a:picLocks noChangeAspect="1"/>
          </p:cNvPicPr>
          <p:nvPr/>
        </p:nvPicPr>
        <p:blipFill>
          <a:blip r:embed="rId2"/>
          <a:stretch>
            <a:fillRect/>
          </a:stretch>
        </p:blipFill>
        <p:spPr>
          <a:xfrm>
            <a:off x="0" y="0"/>
            <a:ext cx="4088130" cy="4699000"/>
          </a:xfrm>
          <a:prstGeom prst="rect">
            <a:avLst/>
          </a:prstGeom>
        </p:spPr>
      </p:pic>
      <p:pic>
        <p:nvPicPr>
          <p:cNvPr id="5" name="Picture 4"/>
          <p:cNvPicPr>
            <a:picLocks noChangeAspect="1"/>
          </p:cNvPicPr>
          <p:nvPr/>
        </p:nvPicPr>
        <p:blipFill>
          <a:blip r:embed="rId3"/>
          <a:stretch>
            <a:fillRect/>
          </a:stretch>
        </p:blipFill>
        <p:spPr>
          <a:xfrm>
            <a:off x="4064000" y="2692400"/>
            <a:ext cx="5080000" cy="4165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1143000"/>
          </a:xfrm>
        </p:spPr>
        <p:txBody>
          <a:bodyPr>
            <a:normAutofit fontScale="90000"/>
          </a:bodyPr>
          <a:lstStyle/>
          <a:p>
            <a:pPr>
              <a:buFont typeface="Arial"/>
              <a:buChar char="•"/>
            </a:pPr>
            <a:r>
              <a:rPr lang="en-US" dirty="0" smtClean="0"/>
              <a:t> discuss the strategies designed to manage tourist demands, maximize capacity and minimize conflicts between local residents and visitors, and avoid environmental damage</a:t>
            </a:r>
            <a:endParaRPr lang="en-US" dirty="0"/>
          </a:p>
        </p:txBody>
      </p:sp>
      <p:sp>
        <p:nvSpPr>
          <p:cNvPr id="3" name="Content Placeholder 2"/>
          <p:cNvSpPr>
            <a:spLocks noGrp="1"/>
          </p:cNvSpPr>
          <p:nvPr>
            <p:ph idx="1"/>
          </p:nvPr>
        </p:nvSpPr>
        <p:spPr>
          <a:xfrm>
            <a:off x="457200" y="3962400"/>
            <a:ext cx="8229600" cy="4525963"/>
          </a:xfrm>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1FF">
            <a:alpha val="8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219200" y="685800"/>
            <a:ext cx="6629400" cy="4093428"/>
          </a:xfrm>
          <a:prstGeom prst="rect">
            <a:avLst/>
          </a:prstGeom>
        </p:spPr>
        <p:txBody>
          <a:bodyPr wrap="square">
            <a:spAutoFit/>
          </a:bodyPr>
          <a:lstStyle/>
          <a:p>
            <a:r>
              <a:rPr lang="en-US" sz="2000" dirty="0" smtClean="0"/>
              <a:t>The next few years are going to be critical for the success of Marbella in consolidating its growth, avoiding too much high-density development, and preserving high levels of the quality of environment. </a:t>
            </a:r>
          </a:p>
          <a:p>
            <a:endParaRPr lang="en-US" sz="2000" dirty="0" smtClean="0"/>
          </a:p>
          <a:p>
            <a:r>
              <a:rPr lang="en-US" sz="2000" dirty="0" smtClean="0"/>
              <a:t>If Marbella is going to continue to appeal to the quality sector of tourists and residential tourism, both the public and private sectors must take the necessary care to ensure that high standard planning, architecture, landscaping, management and services play a central role in the growth of the area over the medium and long term.  </a:t>
            </a:r>
          </a:p>
          <a:p>
            <a:endParaRPr lang="en-US" sz="2000" dirty="0" smtClean="0"/>
          </a:p>
          <a:p>
            <a:r>
              <a:rPr lang="en-US" sz="2000" dirty="0" smtClean="0"/>
              <a:t>Recent events confirm that this is happening. </a:t>
            </a: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FFEB">
            <a:alpha val="5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Marbella to integrate local and international business</a:t>
            </a:r>
            <a:endParaRPr lang="en-US" dirty="0"/>
          </a:p>
        </p:txBody>
      </p:sp>
      <p:sp>
        <p:nvSpPr>
          <p:cNvPr id="3" name="Content Placeholder 2"/>
          <p:cNvSpPr>
            <a:spLocks noGrp="1"/>
          </p:cNvSpPr>
          <p:nvPr>
            <p:ph idx="1"/>
          </p:nvPr>
        </p:nvSpPr>
        <p:spPr>
          <a:xfrm>
            <a:off x="457200" y="2332037"/>
            <a:ext cx="8229600" cy="4525963"/>
          </a:xfrm>
        </p:spPr>
        <p:txBody>
          <a:bodyPr/>
          <a:lstStyle/>
          <a:p>
            <a:endParaRPr lang="en-US" dirty="0"/>
          </a:p>
        </p:txBody>
      </p:sp>
      <p:sp>
        <p:nvSpPr>
          <p:cNvPr id="4" name="Rectangle 3"/>
          <p:cNvSpPr/>
          <p:nvPr/>
        </p:nvSpPr>
        <p:spPr>
          <a:xfrm>
            <a:off x="1447800" y="3505200"/>
            <a:ext cx="6400800" cy="2862323"/>
          </a:xfrm>
          <a:prstGeom prst="rect">
            <a:avLst/>
          </a:prstGeom>
        </p:spPr>
        <p:txBody>
          <a:bodyPr wrap="square">
            <a:spAutoFit/>
          </a:bodyPr>
          <a:lstStyle/>
          <a:p>
            <a:endParaRPr lang="en-US" dirty="0" smtClean="0"/>
          </a:p>
          <a:p>
            <a:r>
              <a:rPr lang="en-US" dirty="0" smtClean="0"/>
              <a:t>Explaining the prospective of such new initiatives, </a:t>
            </a:r>
            <a:r>
              <a:rPr lang="en-US" dirty="0" err="1" smtClean="0"/>
              <a:t>Councillor</a:t>
            </a:r>
            <a:r>
              <a:rPr lang="en-US" dirty="0" smtClean="0"/>
              <a:t> for Tourism, Jose Luis Hernandez stressed on the significance of local and international business incorporation by involving both foreign business community and residents of the town.</a:t>
            </a:r>
          </a:p>
          <a:p>
            <a:endParaRPr lang="en-US" dirty="0" smtClean="0"/>
          </a:p>
          <a:p>
            <a:r>
              <a:rPr lang="en-US" dirty="0" smtClean="0"/>
              <a:t>Looking at the magnitude of tourism in Marbella and the business related, the City Council, through the municipal delegation of Tourism, has launched an advisory group to advance economic development.</a:t>
            </a:r>
            <a:endParaRPr lang="en-US" dirty="0"/>
          </a:p>
        </p:txBody>
      </p:sp>
      <p:pic>
        <p:nvPicPr>
          <p:cNvPr id="5" name="Picture 4"/>
          <p:cNvPicPr>
            <a:picLocks noChangeAspect="1"/>
          </p:cNvPicPr>
          <p:nvPr/>
        </p:nvPicPr>
        <p:blipFill>
          <a:blip r:embed="rId2"/>
          <a:stretch>
            <a:fillRect/>
          </a:stretch>
        </p:blipFill>
        <p:spPr>
          <a:xfrm>
            <a:off x="1905000" y="2209800"/>
            <a:ext cx="1993900" cy="1282700"/>
          </a:xfrm>
          <a:prstGeom prst="rect">
            <a:avLst/>
          </a:prstGeom>
        </p:spPr>
      </p:pic>
      <p:pic>
        <p:nvPicPr>
          <p:cNvPr id="6" name="Picture 5"/>
          <p:cNvPicPr>
            <a:picLocks noChangeAspect="1"/>
          </p:cNvPicPr>
          <p:nvPr/>
        </p:nvPicPr>
        <p:blipFill>
          <a:blip r:embed="rId3"/>
          <a:stretch>
            <a:fillRect/>
          </a:stretch>
        </p:blipFill>
        <p:spPr>
          <a:xfrm>
            <a:off x="4783111" y="2209800"/>
            <a:ext cx="1998689" cy="12192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FCE">
            <a:alpha val="55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0"/>
            <a:ext cx="6248400" cy="4525963"/>
          </a:xfrm>
        </p:spPr>
        <p:txBody>
          <a:bodyPr>
            <a:normAutofit fontScale="62500" lnSpcReduction="20000"/>
          </a:bodyPr>
          <a:lstStyle/>
          <a:p>
            <a:r>
              <a:rPr lang="en-US" dirty="0" smtClean="0"/>
              <a:t>Recently, the Marbella Town Hall has approved a proposal to maintain the image of the </a:t>
            </a:r>
            <a:r>
              <a:rPr lang="en-US" dirty="0" smtClean="0">
                <a:solidFill>
                  <a:srgbClr val="008000"/>
                </a:solidFill>
              </a:rPr>
              <a:t>Historic Centre </a:t>
            </a:r>
            <a:r>
              <a:rPr lang="en-US" dirty="0" smtClean="0"/>
              <a:t>by following some aesthetic rules. </a:t>
            </a:r>
          </a:p>
          <a:p>
            <a:pPr>
              <a:buNone/>
            </a:pPr>
            <a:endParaRPr lang="en-US" dirty="0" smtClean="0"/>
          </a:p>
          <a:p>
            <a:r>
              <a:rPr lang="en-US" dirty="0" smtClean="0"/>
              <a:t>As per the new regulation, all those buildings and commercial premises, constructed in recent time, have to undergo some minor modification or change their facades. It is to mention here that earlier there was no such attempt to consider the essential aesthetic aspects to preserve the </a:t>
            </a:r>
            <a:r>
              <a:rPr lang="en-US" dirty="0" smtClean="0">
                <a:solidFill>
                  <a:srgbClr val="008000"/>
                </a:solidFill>
              </a:rPr>
              <a:t>spirit</a:t>
            </a:r>
            <a:r>
              <a:rPr lang="en-US" dirty="0" smtClean="0"/>
              <a:t> of this unique area.</a:t>
            </a:r>
          </a:p>
          <a:p>
            <a:endParaRPr lang="en-US" dirty="0" smtClean="0"/>
          </a:p>
          <a:p>
            <a:r>
              <a:rPr lang="en-US" dirty="0" smtClean="0"/>
              <a:t>Much before its popularity as an exclusive Mediterranean resort town, the </a:t>
            </a:r>
            <a:r>
              <a:rPr lang="en-US" dirty="0" err="1" smtClean="0">
                <a:solidFill>
                  <a:srgbClr val="008000"/>
                </a:solidFill>
              </a:rPr>
              <a:t>Andalucian</a:t>
            </a:r>
            <a:r>
              <a:rPr lang="en-US" dirty="0" smtClean="0">
                <a:solidFill>
                  <a:srgbClr val="008000"/>
                </a:solidFill>
              </a:rPr>
              <a:t> charm </a:t>
            </a:r>
            <a:r>
              <a:rPr lang="en-US" dirty="0" smtClean="0"/>
              <a:t>is typically characterized with its </a:t>
            </a:r>
            <a:r>
              <a:rPr lang="en-US" dirty="0" smtClean="0">
                <a:solidFill>
                  <a:srgbClr val="008000"/>
                </a:solidFill>
              </a:rPr>
              <a:t>historic structures </a:t>
            </a:r>
            <a:r>
              <a:rPr lang="en-US" dirty="0" smtClean="0"/>
              <a:t>and </a:t>
            </a:r>
            <a:r>
              <a:rPr lang="en-US" dirty="0" smtClean="0">
                <a:solidFill>
                  <a:srgbClr val="008000"/>
                </a:solidFill>
              </a:rPr>
              <a:t>associated culture</a:t>
            </a:r>
            <a:r>
              <a:rPr lang="en-US" dirty="0" smtClean="0"/>
              <a:t>.</a:t>
            </a:r>
            <a:endParaRPr lang="en-US" dirty="0"/>
          </a:p>
        </p:txBody>
      </p:sp>
      <p:sp>
        <p:nvSpPr>
          <p:cNvPr id="4" name="Rectangle 3"/>
          <p:cNvSpPr/>
          <p:nvPr/>
        </p:nvSpPr>
        <p:spPr>
          <a:xfrm>
            <a:off x="533400" y="228600"/>
            <a:ext cx="5181600" cy="1384995"/>
          </a:xfrm>
          <a:prstGeom prst="rect">
            <a:avLst/>
          </a:prstGeom>
        </p:spPr>
        <p:txBody>
          <a:bodyPr wrap="square">
            <a:spAutoFit/>
          </a:bodyPr>
          <a:lstStyle/>
          <a:p>
            <a:pPr algn="ctr"/>
            <a:r>
              <a:rPr lang="en-US" sz="2800" b="1" dirty="0" smtClean="0"/>
              <a:t>Marbella to keep aesthetic values of </a:t>
            </a:r>
          </a:p>
          <a:p>
            <a:pPr algn="ctr"/>
            <a:r>
              <a:rPr lang="en-US" sz="2800" b="1" dirty="0" smtClean="0"/>
              <a:t>Historic Centre</a:t>
            </a:r>
            <a:endParaRPr lang="en-US" sz="2800" dirty="0"/>
          </a:p>
        </p:txBody>
      </p:sp>
      <p:pic>
        <p:nvPicPr>
          <p:cNvPr id="5" name="Picture 4"/>
          <p:cNvPicPr>
            <a:picLocks noChangeAspect="1"/>
          </p:cNvPicPr>
          <p:nvPr/>
        </p:nvPicPr>
        <p:blipFill>
          <a:blip r:embed="rId2"/>
          <a:stretch>
            <a:fillRect/>
          </a:stretch>
        </p:blipFill>
        <p:spPr>
          <a:xfrm>
            <a:off x="6172200" y="1752600"/>
            <a:ext cx="2794000" cy="3733800"/>
          </a:xfrm>
          <a:prstGeom prst="rect">
            <a:avLst/>
          </a:prstGeom>
        </p:spPr>
      </p:pic>
      <p:sp>
        <p:nvSpPr>
          <p:cNvPr id="6" name="Title 5"/>
          <p:cNvSpPr>
            <a:spLocks noGrp="1"/>
          </p:cNvSpPr>
          <p:nvPr>
            <p:ph type="title"/>
          </p:nvPr>
        </p:nvSpPr>
        <p:spPr/>
        <p:txBody>
          <a:bodyPr/>
          <a:lstStyle/>
          <a:p>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Climate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ctr">
              <a:buNone/>
            </a:pPr>
            <a:r>
              <a:rPr lang="en-US" dirty="0" smtClean="0"/>
              <a:t>Summers:</a:t>
            </a:r>
          </a:p>
          <a:p>
            <a:pPr algn="ctr">
              <a:buNone/>
            </a:pPr>
            <a:r>
              <a:rPr lang="en-US" dirty="0" smtClean="0"/>
              <a:t>Hot, sunny, dry</a:t>
            </a:r>
          </a:p>
          <a:p>
            <a:pPr algn="ctr"/>
            <a:endParaRPr lang="en-US" dirty="0"/>
          </a:p>
          <a:p>
            <a:pPr algn="ctr">
              <a:buNone/>
            </a:pPr>
            <a:r>
              <a:rPr lang="en-US" dirty="0" smtClean="0"/>
              <a:t>Winters:</a:t>
            </a:r>
          </a:p>
          <a:p>
            <a:pPr algn="ctr">
              <a:buNone/>
            </a:pPr>
            <a:r>
              <a:rPr lang="en-US" dirty="0" smtClean="0"/>
              <a:t>Wet, mild</a:t>
            </a:r>
            <a:endParaRPr lang="en-US" dirty="0"/>
          </a:p>
        </p:txBody>
      </p:sp>
      <p:pic>
        <p:nvPicPr>
          <p:cNvPr id="8194" name="Picture 2" descr="http://www.augusta.k12.va.us/6687101017132015873/lib/6687101017132015873/Clipart_Weather_Symbol.gif"/>
          <p:cNvPicPr>
            <a:picLocks noChangeAspect="1" noChangeArrowheads="1"/>
          </p:cNvPicPr>
          <p:nvPr/>
        </p:nvPicPr>
        <p:blipFill>
          <a:blip r:embed="rId2" cstate="print"/>
          <a:srcRect/>
          <a:stretch>
            <a:fillRect/>
          </a:stretch>
        </p:blipFill>
        <p:spPr bwMode="auto">
          <a:xfrm>
            <a:off x="571472" y="3500438"/>
            <a:ext cx="28575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1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b="1" dirty="0" smtClean="0"/>
              <a:t>Regional Master Plan intends to improve Coastal Infrastructure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ED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838200" y="889843"/>
            <a:ext cx="7391400" cy="3939540"/>
          </a:xfrm>
          <a:prstGeom prst="rect">
            <a:avLst/>
          </a:prstGeom>
        </p:spPr>
        <p:txBody>
          <a:bodyPr wrap="square">
            <a:spAutoFit/>
          </a:bodyPr>
          <a:lstStyle/>
          <a:p>
            <a:pPr algn="ctr"/>
            <a:r>
              <a:rPr lang="en-US" sz="3200" b="1" dirty="0" smtClean="0"/>
              <a:t>Renovation of seafront </a:t>
            </a:r>
            <a:r>
              <a:rPr lang="en-US" sz="3200" b="1" dirty="0" err="1" smtClean="0"/>
              <a:t>promenade</a:t>
            </a:r>
            <a:r>
              <a:rPr lang="en-US" b="1" dirty="0" err="1" smtClean="0"/>
              <a:t>  </a:t>
            </a:r>
            <a:r>
              <a:rPr lang="en-US" sz="2000" dirty="0" err="1" smtClean="0"/>
              <a:t>Realising</a:t>
            </a:r>
            <a:r>
              <a:rPr lang="en-US" sz="2000" dirty="0" smtClean="0"/>
              <a:t> the importance of promenade in tourism, the City is trying to make progress in the improvement of such areas. As seaside walkways usually attract numerous tourists for leisure time, the overall reconstruction and beautification certainly add up to the values.</a:t>
            </a:r>
          </a:p>
          <a:p>
            <a:pPr algn="ctr"/>
            <a:endParaRPr lang="en-US" sz="2000" dirty="0" smtClean="0"/>
          </a:p>
          <a:p>
            <a:pPr algn="ctr"/>
            <a:r>
              <a:rPr lang="en-US" sz="2000" dirty="0" smtClean="0"/>
              <a:t>Recently, the Town Hall has completed a comprehensive renovation of parts of the promenade. The project undertook </a:t>
            </a:r>
            <a:r>
              <a:rPr lang="en-US" sz="2000" dirty="0" err="1" smtClean="0"/>
              <a:t>modernisation</a:t>
            </a:r>
            <a:r>
              <a:rPr lang="en-US" sz="2000" dirty="0" smtClean="0"/>
              <a:t> works in installing street furniture, public lighting, drinking water network etc.</a:t>
            </a: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7" name="Rectangle 6"/>
          <p:cNvSpPr/>
          <p:nvPr/>
        </p:nvSpPr>
        <p:spPr>
          <a:xfrm>
            <a:off x="2438400" y="6096000"/>
            <a:ext cx="4343400" cy="369332"/>
          </a:xfrm>
          <a:prstGeom prst="rect">
            <a:avLst/>
          </a:prstGeom>
        </p:spPr>
        <p:txBody>
          <a:bodyPr wrap="square">
            <a:spAutoFit/>
          </a:bodyPr>
          <a:lstStyle/>
          <a:p>
            <a:r>
              <a:rPr lang="en-US" b="1" dirty="0" err="1" smtClean="0"/>
              <a:t>Malecon</a:t>
            </a:r>
            <a:r>
              <a:rPr lang="en-US" b="1" dirty="0" smtClean="0"/>
              <a:t>: jetty, breakwater (promenade)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F6FF">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962400" y="0"/>
            <a:ext cx="5181600" cy="7355860"/>
          </a:xfrm>
          <a:prstGeom prst="rect">
            <a:avLst/>
          </a:prstGeom>
        </p:spPr>
        <p:txBody>
          <a:bodyPr wrap="square">
            <a:spAutoFit/>
          </a:bodyPr>
          <a:lstStyle/>
          <a:p>
            <a:pPr algn="ctr"/>
            <a:r>
              <a:rPr lang="en-US" sz="2800" b="1" dirty="0" smtClean="0"/>
              <a:t>Concern About Crime, but the Coast remains a relatively         safe haven</a:t>
            </a:r>
          </a:p>
          <a:p>
            <a:endParaRPr lang="en-US" sz="2000" dirty="0" smtClean="0"/>
          </a:p>
          <a:p>
            <a:r>
              <a:rPr lang="en-US" sz="2000" dirty="0" smtClean="0"/>
              <a:t>With so many successful and wealthy people from all over the world residing on the coast all or part of the year, professionals of crime have inevitably followed to target their wealth. The rise of crime on the Coast is an obvious concern to all members of the Spanish and international community, and one that the Town Hall of Marbella has taken a firm stand in lobbying for more central government support.  </a:t>
            </a:r>
          </a:p>
          <a:p>
            <a:endParaRPr lang="en-US" sz="2000" dirty="0" smtClean="0"/>
          </a:p>
          <a:p>
            <a:r>
              <a:rPr lang="en-US" sz="2000" dirty="0" smtClean="0"/>
              <a:t>Recently, the organized crime squad in </a:t>
            </a:r>
            <a:r>
              <a:rPr lang="en-US" sz="2000" dirty="0" err="1" smtClean="0"/>
              <a:t>Málaga</a:t>
            </a:r>
            <a:r>
              <a:rPr lang="en-US" sz="2000" dirty="0" smtClean="0"/>
              <a:t> has been reinforced with dozens of new </a:t>
            </a:r>
            <a:r>
              <a:rPr lang="en-US" sz="2800" b="1" dirty="0" smtClean="0"/>
              <a:t>specialist agents </a:t>
            </a:r>
            <a:r>
              <a:rPr lang="en-US" sz="2000" dirty="0" smtClean="0"/>
              <a:t>working along with their international counterparts, resulting in drastic measures against crime and money laundering, as witnessed recently in the press. </a:t>
            </a:r>
          </a:p>
          <a:p>
            <a:endParaRPr lang="en-US" sz="2000" dirty="0" smtClean="0"/>
          </a:p>
          <a:p>
            <a:endParaRPr lang="en-US" sz="2000" dirty="0"/>
          </a:p>
        </p:txBody>
      </p:sp>
      <p:pic>
        <p:nvPicPr>
          <p:cNvPr id="6" name="Picture 5"/>
          <p:cNvPicPr>
            <a:picLocks noChangeAspect="1"/>
          </p:cNvPicPr>
          <p:nvPr/>
        </p:nvPicPr>
        <p:blipFill>
          <a:blip r:embed="rId2"/>
          <a:stretch>
            <a:fillRect/>
          </a:stretch>
        </p:blipFill>
        <p:spPr>
          <a:xfrm>
            <a:off x="0" y="0"/>
            <a:ext cx="3822192" cy="5029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FFCC">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txBody>
          <a:bodyPr>
            <a:noAutofit/>
          </a:bodyPr>
          <a:lstStyle/>
          <a:p>
            <a:r>
              <a:rPr lang="en-US" sz="3200" b="1" dirty="0" smtClean="0"/>
              <a:t>Reforestation and removal of </a:t>
            </a:r>
            <a:r>
              <a:rPr lang="en-US" sz="3200" b="1" dirty="0" err="1" smtClean="0"/>
              <a:t>stumps</a:t>
            </a:r>
            <a:r>
              <a:rPr lang="en-US" sz="1600" b="1" dirty="0" err="1" smtClean="0"/>
              <a:t>  </a:t>
            </a:r>
            <a:r>
              <a:rPr lang="en-US" sz="2000" dirty="0" err="1" smtClean="0"/>
              <a:t>The</a:t>
            </a:r>
            <a:r>
              <a:rPr lang="en-US" sz="2000" dirty="0" smtClean="0"/>
              <a:t> delegation of Municipal Parks and Gardens has launched a plan for the removal of stumps of public roads throughout the municipality and the reforestation of basins where possible. This is in order to improve environmental standards and landscape of the municipality - to further maintain the sustainability and environmental standards that </a:t>
            </a:r>
            <a:r>
              <a:rPr lang="en-US" sz="2000" dirty="0" err="1" smtClean="0"/>
              <a:t>characterise</a:t>
            </a:r>
            <a:r>
              <a:rPr lang="en-US" sz="2000" dirty="0" smtClean="0"/>
              <a:t> Marbella”.</a:t>
            </a:r>
            <a:endParaRPr lang="en-US" sz="2000" dirty="0"/>
          </a:p>
        </p:txBody>
      </p:sp>
      <p:sp>
        <p:nvSpPr>
          <p:cNvPr id="3" name="Content Placeholder 2"/>
          <p:cNvSpPr>
            <a:spLocks noGrp="1"/>
          </p:cNvSpPr>
          <p:nvPr>
            <p:ph idx="1"/>
          </p:nvPr>
        </p:nvSpPr>
        <p:spPr>
          <a:xfrm>
            <a:off x="1447800" y="4038600"/>
            <a:ext cx="8229600" cy="4525963"/>
          </a:xfrm>
        </p:spPr>
        <p:txBody>
          <a:bodyPr/>
          <a:lstStyle/>
          <a:p>
            <a:endParaRPr lang="en-US" dirty="0"/>
          </a:p>
        </p:txBody>
      </p:sp>
      <p:pic>
        <p:nvPicPr>
          <p:cNvPr id="4" name="Picture 3"/>
          <p:cNvPicPr>
            <a:picLocks noChangeAspect="1"/>
          </p:cNvPicPr>
          <p:nvPr/>
        </p:nvPicPr>
        <p:blipFill>
          <a:blip r:embed="rId2"/>
          <a:stretch>
            <a:fillRect/>
          </a:stretch>
        </p:blipFill>
        <p:spPr>
          <a:xfrm>
            <a:off x="1346966" y="3962400"/>
            <a:ext cx="2386834" cy="23749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00">
            <a:alpha val="9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5638800" cy="4525963"/>
          </a:xfrm>
        </p:spPr>
        <p:txBody>
          <a:bodyPr/>
          <a:lstStyle/>
          <a:p>
            <a:endParaRPr lang="en-US" dirty="0"/>
          </a:p>
        </p:txBody>
      </p:sp>
      <p:sp>
        <p:nvSpPr>
          <p:cNvPr id="4" name="Rectangle 3"/>
          <p:cNvSpPr/>
          <p:nvPr/>
        </p:nvSpPr>
        <p:spPr>
          <a:xfrm>
            <a:off x="304800" y="990600"/>
            <a:ext cx="4724400" cy="4031873"/>
          </a:xfrm>
          <a:prstGeom prst="rect">
            <a:avLst/>
          </a:prstGeom>
        </p:spPr>
        <p:txBody>
          <a:bodyPr wrap="square">
            <a:spAutoFit/>
          </a:bodyPr>
          <a:lstStyle/>
          <a:p>
            <a:r>
              <a:rPr lang="en-US" sz="2000" dirty="0" smtClean="0"/>
              <a:t>Then there is the </a:t>
            </a:r>
            <a:r>
              <a:rPr lang="en-US" sz="2000" dirty="0" err="1" smtClean="0"/>
              <a:t>feelgood</a:t>
            </a:r>
            <a:r>
              <a:rPr lang="en-US" sz="2000" dirty="0" smtClean="0"/>
              <a:t> factor. Quality of life is high, blue-collar crime, low. Thanks to the </a:t>
            </a:r>
            <a:r>
              <a:rPr lang="en-US" sz="2000" dirty="0" err="1" smtClean="0"/>
              <a:t>townhall</a:t>
            </a:r>
            <a:r>
              <a:rPr lang="en-US" sz="2000" dirty="0" smtClean="0"/>
              <a:t> who cleaned up the town and gave it a new image, attracting investors and young families, constant police patrols ensure citizen's safety, day and night. Like Monaco, residents can walk the "</a:t>
            </a:r>
            <a:r>
              <a:rPr lang="en-US" sz="2000" dirty="0" err="1" smtClean="0"/>
              <a:t>trottoir</a:t>
            </a:r>
            <a:r>
              <a:rPr lang="en-US" sz="2000" dirty="0" smtClean="0"/>
              <a:t> " in safety, </a:t>
            </a:r>
            <a:r>
              <a:rPr lang="en-US" sz="2000" dirty="0" err="1" smtClean="0"/>
              <a:t>bejewelled</a:t>
            </a:r>
            <a:r>
              <a:rPr lang="en-US" sz="2000" dirty="0" smtClean="0"/>
              <a:t> and bedazzling all who pass by. </a:t>
            </a:r>
            <a:r>
              <a:rPr lang="en-US" sz="2400" b="1" dirty="0" smtClean="0"/>
              <a:t>Marbella remains one of the few places in the world where there are more bodyguards than waiters at summer galas.</a:t>
            </a:r>
          </a:p>
        </p:txBody>
      </p:sp>
      <p:pic>
        <p:nvPicPr>
          <p:cNvPr id="5" name="Picture 4"/>
          <p:cNvPicPr>
            <a:picLocks noChangeAspect="1"/>
          </p:cNvPicPr>
          <p:nvPr/>
        </p:nvPicPr>
        <p:blipFill>
          <a:blip r:embed="rId2"/>
          <a:stretch>
            <a:fillRect/>
          </a:stretch>
        </p:blipFill>
        <p:spPr>
          <a:xfrm>
            <a:off x="5029200" y="914400"/>
            <a:ext cx="3890243" cy="44958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EDCFF">
            <a:alpha val="8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Underground parking facility</a:t>
            </a:r>
            <a:endParaRPr lang="en-US" sz="4000" b="1"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762000" y="2971800"/>
            <a:ext cx="7543800" cy="2862322"/>
          </a:xfrm>
          <a:prstGeom prst="rect">
            <a:avLst/>
          </a:prstGeom>
        </p:spPr>
        <p:txBody>
          <a:bodyPr wrap="square">
            <a:spAutoFit/>
          </a:bodyPr>
          <a:lstStyle/>
          <a:p>
            <a:r>
              <a:rPr lang="en-US" sz="2000" dirty="0" smtClean="0"/>
              <a:t>  The City Council has informed to start an underground parking project.</a:t>
            </a:r>
          </a:p>
          <a:p>
            <a:endParaRPr lang="en-US" sz="2000" dirty="0" smtClean="0"/>
          </a:p>
          <a:p>
            <a:r>
              <a:rPr lang="en-US" sz="2000" dirty="0" smtClean="0"/>
              <a:t>The proposed plan provides recreational and leisure facilities, a bike lane and a large green area with native plants, among other facilities. </a:t>
            </a:r>
          </a:p>
          <a:p>
            <a:endParaRPr lang="en-US" sz="2000" dirty="0" smtClean="0"/>
          </a:p>
          <a:p>
            <a:r>
              <a:rPr lang="en-US" sz="2000" dirty="0" smtClean="0"/>
              <a:t>It has also been given a great walking area of modern design, which will have a shaded area and the large roundabout that will connect the central area of the park</a:t>
            </a:r>
            <a:r>
              <a:rPr lang="en-US" sz="2000" dirty="0" smtClean="0"/>
              <a:t>.            For more, see the Pre-IB book.</a:t>
            </a:r>
            <a:endParaRPr lang="en-US" sz="2000" dirty="0"/>
          </a:p>
        </p:txBody>
      </p:sp>
      <p:pic>
        <p:nvPicPr>
          <p:cNvPr id="5" name="Picture 4"/>
          <p:cNvPicPr>
            <a:picLocks noChangeAspect="1"/>
          </p:cNvPicPr>
          <p:nvPr/>
        </p:nvPicPr>
        <p:blipFill>
          <a:blip r:embed="rId2"/>
          <a:stretch>
            <a:fillRect/>
          </a:stretch>
        </p:blipFill>
        <p:spPr>
          <a:xfrm>
            <a:off x="3200400" y="1295400"/>
            <a:ext cx="2096004" cy="2133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mijasrealestate.com/pictures/costa_del_sol_coastline.jpg"/>
          <p:cNvPicPr>
            <a:picLocks noChangeAspect="1" noChangeArrowheads="1"/>
          </p:cNvPicPr>
          <p:nvPr/>
        </p:nvPicPr>
        <p:blipFill>
          <a:blip r:embed="rId2" cstate="print"/>
          <a:srcRect/>
          <a:stretch>
            <a:fillRect/>
          </a:stretch>
        </p:blipFill>
        <p:spPr bwMode="auto">
          <a:xfrm>
            <a:off x="-1" y="0"/>
            <a:ext cx="9129415" cy="6858000"/>
          </a:xfrm>
          <a:prstGeom prst="rect">
            <a:avLst/>
          </a:prstGeom>
          <a:noFill/>
        </p:spPr>
      </p:pic>
      <p:sp>
        <p:nvSpPr>
          <p:cNvPr id="5" name="Rounded Rectangle 4"/>
          <p:cNvSpPr/>
          <p:nvPr/>
        </p:nvSpPr>
        <p:spPr>
          <a:xfrm>
            <a:off x="3143240" y="500042"/>
            <a:ext cx="2857520" cy="785818"/>
          </a:xfrm>
          <a:prstGeom prst="roundRect">
            <a:avLst/>
          </a:prstGeom>
          <a:solidFill>
            <a:schemeClr val="tx2">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Landscape</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Long stretches of sandy beach beside the warm, Mediterranean Sea.</a:t>
            </a:r>
          </a:p>
          <a:p>
            <a:r>
              <a:rPr lang="en-US" dirty="0" smtClean="0">
                <a:solidFill>
                  <a:schemeClr val="bg1"/>
                </a:solidFill>
                <a:effectLst>
                  <a:outerShdw blurRad="38100" dist="38100" dir="2700000" algn="tl">
                    <a:srgbClr val="000000">
                      <a:alpha val="43137"/>
                    </a:srgbClr>
                  </a:outerShdw>
                </a:effectLst>
              </a:rPr>
              <a:t>Some beaches shingle, some artificial</a:t>
            </a:r>
          </a:p>
          <a:p>
            <a:r>
              <a:rPr lang="en-US" dirty="0" smtClean="0">
                <a:solidFill>
                  <a:schemeClr val="bg1"/>
                </a:solidFill>
                <a:effectLst>
                  <a:outerShdw blurRad="38100" dist="38100" dir="2700000" algn="tl">
                    <a:srgbClr val="000000">
                      <a:alpha val="43137"/>
                    </a:srgbClr>
                  </a:outerShdw>
                </a:effectLst>
              </a:rPr>
              <a:t>Inland are Sierra Nevada Mountains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realholidayreports.com/hotel_pics/Costa_del_Sol_Princess_Hotel_Estepona.jpg"/>
          <p:cNvPicPr>
            <a:picLocks noChangeAspect="1" noChangeArrowheads="1"/>
          </p:cNvPicPr>
          <p:nvPr/>
        </p:nvPicPr>
        <p:blipFill>
          <a:blip r:embed="rId2" cstate="print"/>
          <a:srcRect/>
          <a:stretch>
            <a:fillRect/>
          </a:stretch>
        </p:blipFill>
        <p:spPr bwMode="auto">
          <a:xfrm>
            <a:off x="0" y="0"/>
            <a:ext cx="9226718" cy="6858000"/>
          </a:xfrm>
          <a:prstGeom prst="rect">
            <a:avLst/>
          </a:prstGeom>
          <a:noFill/>
        </p:spPr>
      </p:pic>
      <p:sp>
        <p:nvSpPr>
          <p:cNvPr id="5" name="Rounded Rectangle 4"/>
          <p:cNvSpPr/>
          <p:nvPr/>
        </p:nvSpPr>
        <p:spPr>
          <a:xfrm>
            <a:off x="2786050" y="571480"/>
            <a:ext cx="3500462" cy="642942"/>
          </a:xfrm>
          <a:prstGeom prst="roundRect">
            <a:avLst/>
          </a:prstGeom>
          <a:solidFill>
            <a:schemeClr val="tx2">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Accomodation</a:t>
            </a:r>
            <a:endParaRPr lang="en-US" dirty="0"/>
          </a:p>
        </p:txBody>
      </p:sp>
      <p:sp>
        <p:nvSpPr>
          <p:cNvPr id="3" name="Content Placeholder 2"/>
          <p:cNvSpPr>
            <a:spLocks noGrp="1"/>
          </p:cNvSpPr>
          <p:nvPr>
            <p:ph idx="1"/>
          </p:nvPr>
        </p:nvSpPr>
        <p:spPr/>
        <p:txBody>
          <a:bodyPr>
            <a:normAutofit/>
          </a:bodyPr>
          <a:lstStyle/>
          <a:p>
            <a:r>
              <a:rPr lang="en-US" sz="3600" dirty="0" err="1" smtClean="0">
                <a:solidFill>
                  <a:schemeClr val="bg1"/>
                </a:solidFill>
                <a:effectLst>
                  <a:outerShdw blurRad="38100" dist="38100" dir="2700000" algn="tl">
                    <a:srgbClr val="000000">
                      <a:alpha val="43137"/>
                    </a:srgbClr>
                  </a:outerShdw>
                </a:effectLst>
              </a:rPr>
              <a:t>Torremolinos</a:t>
            </a:r>
            <a:r>
              <a:rPr lang="en-US" sz="3600" dirty="0" smtClean="0">
                <a:solidFill>
                  <a:schemeClr val="bg1"/>
                </a:solidFill>
                <a:effectLst>
                  <a:outerShdw blurRad="38100" dist="38100" dir="2700000" algn="tl">
                    <a:srgbClr val="000000">
                      <a:alpha val="43137"/>
                    </a:srgbClr>
                  </a:outerShdw>
                </a:effectLst>
              </a:rPr>
              <a:t> consists of high-density, low priced, high-rise hotels and apartments</a:t>
            </a:r>
          </a:p>
          <a:p>
            <a:r>
              <a:rPr lang="en-US" sz="3600" dirty="0" err="1" smtClean="0">
                <a:solidFill>
                  <a:schemeClr val="bg1"/>
                </a:solidFill>
                <a:effectLst>
                  <a:outerShdw blurRad="38100" dist="38100" dir="2700000" algn="tl">
                    <a:srgbClr val="000000">
                      <a:alpha val="43137"/>
                    </a:srgbClr>
                  </a:outerShdw>
                </a:effectLst>
              </a:rPr>
              <a:t>Fuengirola’s</a:t>
            </a:r>
            <a:r>
              <a:rPr lang="en-US" sz="3600" dirty="0" smtClean="0">
                <a:solidFill>
                  <a:schemeClr val="bg1"/>
                </a:solidFill>
                <a:effectLst>
                  <a:outerShdw blurRad="38100" dist="38100" dir="2700000" algn="tl">
                    <a:srgbClr val="000000">
                      <a:alpha val="43137"/>
                    </a:srgbClr>
                  </a:outerShdw>
                </a:effectLst>
              </a:rPr>
              <a:t> hotels provide the cheapest </a:t>
            </a:r>
            <a:r>
              <a:rPr lang="en-US" sz="3600" dirty="0" err="1" smtClean="0">
                <a:solidFill>
                  <a:schemeClr val="bg1"/>
                </a:solidFill>
                <a:effectLst>
                  <a:outerShdw blurRad="38100" dist="38100" dir="2700000" algn="tl">
                    <a:srgbClr val="000000">
                      <a:alpha val="43137"/>
                    </a:srgbClr>
                  </a:outerShdw>
                </a:effectLst>
              </a:rPr>
              <a:t>accomodation</a:t>
            </a:r>
            <a:r>
              <a:rPr lang="en-US" sz="3600" dirty="0" smtClean="0">
                <a:solidFill>
                  <a:schemeClr val="bg1"/>
                </a:solidFill>
                <a:effectLst>
                  <a:outerShdw blurRad="38100" dist="38100" dir="2700000" algn="tl">
                    <a:srgbClr val="000000">
                      <a:alpha val="43137"/>
                    </a:srgbClr>
                  </a:outerShdw>
                </a:effectLst>
              </a:rPr>
              <a:t> along the coast</a:t>
            </a:r>
          </a:p>
          <a:p>
            <a:r>
              <a:rPr lang="en-US" sz="3600" dirty="0" smtClean="0">
                <a:solidFill>
                  <a:schemeClr val="bg1"/>
                </a:solidFill>
                <a:effectLst>
                  <a:outerShdw blurRad="38100" dist="38100" dir="2700000" algn="tl">
                    <a:srgbClr val="000000">
                      <a:alpha val="43137"/>
                    </a:srgbClr>
                  </a:outerShdw>
                </a:effectLst>
              </a:rPr>
              <a:t>Marbella has the most modern and luxurious of the hotels</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olchannel.com/videos/35572_night%20club-web.jpg"/>
          <p:cNvPicPr>
            <a:picLocks noChangeAspect="1" noChangeArrowheads="1"/>
          </p:cNvPicPr>
          <p:nvPr/>
        </p:nvPicPr>
        <p:blipFill>
          <a:blip r:embed="rId2" cstate="print"/>
          <a:srcRect/>
          <a:stretch>
            <a:fillRect/>
          </a:stretch>
        </p:blipFill>
        <p:spPr bwMode="auto">
          <a:xfrm>
            <a:off x="-142908" y="0"/>
            <a:ext cx="10569532" cy="7643842"/>
          </a:xfrm>
          <a:prstGeom prst="rect">
            <a:avLst/>
          </a:prstGeom>
          <a:noFill/>
        </p:spPr>
      </p:pic>
      <p:sp>
        <p:nvSpPr>
          <p:cNvPr id="5" name="Rounded Rectangle 4"/>
          <p:cNvSpPr/>
          <p:nvPr/>
        </p:nvSpPr>
        <p:spPr>
          <a:xfrm>
            <a:off x="1928794" y="571480"/>
            <a:ext cx="5286412" cy="642942"/>
          </a:xfrm>
          <a:prstGeom prst="roundRect">
            <a:avLst/>
          </a:prstGeom>
          <a:solidFill>
            <a:schemeClr val="accent6">
              <a:lumMod val="20000"/>
              <a:lumOff val="80000"/>
              <a:alpha val="7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2">
                    <a:lumMod val="50000"/>
                  </a:schemeClr>
                </a:solidFill>
                <a:effectLst>
                  <a:outerShdw blurRad="38100" dist="38100" dir="2700000" algn="tl">
                    <a:srgbClr val="000000">
                      <a:alpha val="43137"/>
                    </a:srgbClr>
                  </a:outerShdw>
                </a:effectLst>
              </a:rPr>
              <a:t>Nightlife and shopping</a:t>
            </a:r>
            <a:endParaRPr lang="en-US" dirty="0">
              <a:solidFill>
                <a:schemeClr val="tx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effectLst>
                  <a:outerShdw blurRad="38100" dist="38100" dir="2700000" algn="tl">
                    <a:srgbClr val="000000">
                      <a:alpha val="43137"/>
                    </a:srgbClr>
                  </a:outerShdw>
                </a:effectLst>
              </a:rPr>
              <a:t>Illuminated shops</a:t>
            </a:r>
          </a:p>
          <a:p>
            <a:r>
              <a:rPr lang="en-US" dirty="0" smtClean="0">
                <a:solidFill>
                  <a:schemeClr val="bg1"/>
                </a:solidFill>
                <a:effectLst>
                  <a:outerShdw blurRad="38100" dist="38100" dir="2700000" algn="tl">
                    <a:srgbClr val="000000">
                      <a:alpha val="43137"/>
                    </a:srgbClr>
                  </a:outerShdw>
                </a:effectLst>
              </a:rPr>
              <a:t>Restaurants</a:t>
            </a:r>
          </a:p>
          <a:p>
            <a:r>
              <a:rPr lang="en-US" dirty="0" smtClean="0">
                <a:solidFill>
                  <a:schemeClr val="bg1"/>
                </a:solidFill>
                <a:effectLst>
                  <a:outerShdw blurRad="38100" dist="38100" dir="2700000" algn="tl">
                    <a:srgbClr val="000000">
                      <a:alpha val="43137"/>
                    </a:srgbClr>
                  </a:outerShdw>
                </a:effectLst>
              </a:rPr>
              <a:t>Cafes</a:t>
            </a:r>
          </a:p>
          <a:p>
            <a:r>
              <a:rPr lang="en-US" dirty="0" smtClean="0">
                <a:solidFill>
                  <a:schemeClr val="bg1"/>
                </a:solidFill>
                <a:effectLst>
                  <a:outerShdw blurRad="38100" dist="38100" dir="2700000" algn="tl">
                    <a:srgbClr val="000000">
                      <a:alpha val="43137"/>
                    </a:srgbClr>
                  </a:outerShdw>
                </a:effectLst>
              </a:rPr>
              <a:t>Bars</a:t>
            </a:r>
          </a:p>
          <a:p>
            <a:r>
              <a:rPr lang="en-US" dirty="0" smtClean="0">
                <a:solidFill>
                  <a:schemeClr val="bg1"/>
                </a:solidFill>
                <a:effectLst>
                  <a:outerShdw blurRad="38100" dist="38100" dir="2700000" algn="tl">
                    <a:srgbClr val="000000">
                      <a:alpha val="43137"/>
                    </a:srgbClr>
                  </a:outerShdw>
                </a:effectLst>
              </a:rPr>
              <a:t>Nightclubs</a:t>
            </a:r>
          </a:p>
          <a:p>
            <a:r>
              <a:rPr lang="en-US" dirty="0" smtClean="0">
                <a:solidFill>
                  <a:schemeClr val="bg1"/>
                </a:solidFill>
                <a:effectLst>
                  <a:outerShdw blurRad="38100" dist="38100" dir="2700000" algn="tl">
                    <a:srgbClr val="000000">
                      <a:alpha val="43137"/>
                    </a:srgbClr>
                  </a:outerShdw>
                </a:effectLst>
              </a:rPr>
              <a:t>Local bazaars and souvenir shops</a:t>
            </a:r>
          </a:p>
          <a:p>
            <a:r>
              <a:rPr lang="en-US" dirty="0" smtClean="0">
                <a:solidFill>
                  <a:schemeClr val="bg1"/>
                </a:solidFill>
                <a:effectLst>
                  <a:outerShdw blurRad="38100" dist="38100" dir="2700000" algn="tl">
                    <a:srgbClr val="000000">
                      <a:alpha val="43137"/>
                    </a:srgbClr>
                  </a:outerShdw>
                </a:effectLst>
              </a:rPr>
              <a:t>Chic boutiques with designer clothes</a:t>
            </a:r>
          </a:p>
          <a:p>
            <a:r>
              <a:rPr lang="en-US" dirty="0" smtClean="0">
                <a:solidFill>
                  <a:schemeClr val="bg1"/>
                </a:solidFill>
                <a:effectLst>
                  <a:outerShdw blurRad="38100" dist="38100" dir="2700000" algn="tl">
                    <a:srgbClr val="000000">
                      <a:alpha val="43137"/>
                    </a:srgbClr>
                  </a:outerShdw>
                </a:effectLst>
              </a:rPr>
              <a:t>Leather goods, ceramics, perfume can be bought in most places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lsolvillas.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ounded Rectangle 4"/>
          <p:cNvSpPr/>
          <p:nvPr/>
        </p:nvSpPr>
        <p:spPr>
          <a:xfrm>
            <a:off x="3071802" y="571480"/>
            <a:ext cx="3000396" cy="642942"/>
          </a:xfrm>
          <a:prstGeom prst="roundRect">
            <a:avLst/>
          </a:prstGeom>
          <a:solidFill>
            <a:schemeClr val="accent1">
              <a:lumMod val="20000"/>
              <a:lumOff val="8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Things to do</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effectLst>
                  <a:outerShdw blurRad="38100" dist="38100" dir="2700000" algn="tl">
                    <a:srgbClr val="000000">
                      <a:alpha val="43137"/>
                    </a:srgbClr>
                  </a:outerShdw>
                </a:effectLst>
              </a:rPr>
              <a:t>Sea-linked activities:</a:t>
            </a:r>
          </a:p>
          <a:p>
            <a:pPr>
              <a:buNone/>
            </a:pPr>
            <a:r>
              <a:rPr lang="en-US" dirty="0" smtClean="0">
                <a:solidFill>
                  <a:schemeClr val="bg1"/>
                </a:solidFill>
                <a:effectLst>
                  <a:outerShdw blurRad="38100" dist="38100" dir="2700000" algn="tl">
                    <a:srgbClr val="000000">
                      <a:alpha val="43137"/>
                    </a:srgbClr>
                  </a:outerShdw>
                </a:effectLst>
              </a:rPr>
              <a:t>Water sports, </a:t>
            </a:r>
            <a:r>
              <a:rPr lang="en-US" dirty="0" err="1" smtClean="0">
                <a:solidFill>
                  <a:schemeClr val="bg1"/>
                </a:solidFill>
                <a:effectLst>
                  <a:outerShdw blurRad="38100" dist="38100" dir="2700000" algn="tl">
                    <a:srgbClr val="000000">
                      <a:alpha val="43137"/>
                    </a:srgbClr>
                  </a:outerShdw>
                </a:effectLst>
              </a:rPr>
              <a:t>aquapark</a:t>
            </a:r>
            <a:r>
              <a:rPr lang="en-US" dirty="0" smtClean="0">
                <a:solidFill>
                  <a:schemeClr val="bg1"/>
                </a:solidFill>
                <a:effectLst>
                  <a:outerShdw blurRad="38100" dist="38100" dir="2700000" algn="tl">
                    <a:srgbClr val="000000">
                      <a:alpha val="43137"/>
                    </a:srgbClr>
                  </a:outerShdw>
                </a:effectLst>
              </a:rPr>
              <a:t>, yachting marinas and </a:t>
            </a:r>
            <a:r>
              <a:rPr lang="en-US" dirty="0" err="1" smtClean="0">
                <a:solidFill>
                  <a:schemeClr val="bg1"/>
                </a:solidFill>
                <a:effectLst>
                  <a:outerShdw blurRad="38100" dist="38100" dir="2700000" algn="tl">
                    <a:srgbClr val="000000">
                      <a:alpha val="43137"/>
                    </a:srgbClr>
                  </a:outerShdw>
                </a:effectLst>
              </a:rPr>
              <a:t>harbours</a:t>
            </a: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Golf courses</a:t>
            </a:r>
          </a:p>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Visit:</a:t>
            </a:r>
          </a:p>
          <a:p>
            <a:pPr>
              <a:buNone/>
            </a:pPr>
            <a:r>
              <a:rPr lang="en-US" dirty="0" smtClean="0">
                <a:solidFill>
                  <a:schemeClr val="bg1"/>
                </a:solidFill>
                <a:effectLst>
                  <a:outerShdw blurRad="38100" dist="38100" dir="2700000" algn="tl">
                    <a:srgbClr val="000000">
                      <a:alpha val="43137"/>
                    </a:srgbClr>
                  </a:outerShdw>
                </a:effectLst>
              </a:rPr>
              <a:t>the whitewashed village of </a:t>
            </a:r>
            <a:r>
              <a:rPr lang="en-US" dirty="0" err="1" smtClean="0">
                <a:solidFill>
                  <a:schemeClr val="bg1"/>
                </a:solidFill>
                <a:effectLst>
                  <a:outerShdw blurRad="38100" dist="38100" dir="2700000" algn="tl">
                    <a:srgbClr val="000000">
                      <a:alpha val="43137"/>
                    </a:srgbClr>
                  </a:outerShdw>
                </a:effectLst>
              </a:rPr>
              <a:t>Mijas</a:t>
            </a:r>
            <a:endParaRPr lang="en-US" dirty="0" smtClean="0">
              <a:solidFill>
                <a:schemeClr val="bg1"/>
              </a:solidFill>
              <a:effectLst>
                <a:outerShdw blurRad="38100" dist="38100" dir="2700000" algn="tl">
                  <a:srgbClr val="000000">
                    <a:alpha val="43137"/>
                  </a:srgbClr>
                </a:outerShdw>
              </a:effectLst>
            </a:endParaRPr>
          </a:p>
          <a:p>
            <a:pPr>
              <a:buNone/>
            </a:pPr>
            <a:r>
              <a:rPr lang="en-US" dirty="0" smtClean="0">
                <a:solidFill>
                  <a:schemeClr val="bg1"/>
                </a:solidFill>
                <a:effectLst>
                  <a:outerShdw blurRad="38100" dist="38100" dir="2700000" algn="tl">
                    <a:srgbClr val="000000">
                      <a:alpha val="43137"/>
                    </a:srgbClr>
                  </a:outerShdw>
                </a:effectLst>
              </a:rPr>
              <a:t>Ronda in higher mountains</a:t>
            </a:r>
          </a:p>
          <a:p>
            <a:pPr>
              <a:buNone/>
            </a:pPr>
            <a:r>
              <a:rPr lang="en-US" dirty="0" smtClean="0">
                <a:solidFill>
                  <a:schemeClr val="bg1"/>
                </a:solidFill>
                <a:effectLst>
                  <a:outerShdw blurRad="38100" dist="38100" dir="2700000" algn="tl">
                    <a:srgbClr val="000000">
                      <a:alpha val="43137"/>
                    </a:srgbClr>
                  </a:outerShdw>
                </a:effectLst>
              </a:rPr>
              <a:t>Historic </a:t>
            </a:r>
            <a:r>
              <a:rPr lang="en-US" dirty="0" err="1" smtClean="0">
                <a:solidFill>
                  <a:schemeClr val="bg1"/>
                </a:solidFill>
                <a:effectLst>
                  <a:outerShdw blurRad="38100" dist="38100" dir="2700000" algn="tl">
                    <a:srgbClr val="000000">
                      <a:alpha val="43137"/>
                    </a:srgbClr>
                  </a:outerShdw>
                </a:effectLst>
              </a:rPr>
              <a:t>centres</a:t>
            </a:r>
            <a:r>
              <a:rPr lang="en-US" dirty="0" smtClean="0">
                <a:solidFill>
                  <a:schemeClr val="bg1"/>
                </a:solidFill>
                <a:effectLst>
                  <a:outerShdw blurRad="38100" dist="38100" dir="2700000" algn="tl">
                    <a:srgbClr val="000000">
                      <a:alpha val="43137"/>
                    </a:srgbClr>
                  </a:outerShdw>
                </a:effectLst>
              </a:rPr>
              <a:t> of Granada and Seville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tourism and to the environment</a:t>
            </a:r>
            <a:endParaRPr lang="en-US" dirty="0"/>
          </a:p>
        </p:txBody>
      </p:sp>
      <p:sp>
        <p:nvSpPr>
          <p:cNvPr id="3" name="Content Placeholder 2"/>
          <p:cNvSpPr>
            <a:spLocks noGrp="1"/>
          </p:cNvSpPr>
          <p:nvPr>
            <p:ph idx="1"/>
          </p:nvPr>
        </p:nvSpPr>
        <p:spPr>
          <a:xfrm>
            <a:off x="457200" y="1600200"/>
            <a:ext cx="8229600" cy="4900634"/>
          </a:xfrm>
        </p:spPr>
        <p:txBody>
          <a:bodyPr>
            <a:normAutofit lnSpcReduction="10000"/>
          </a:bodyPr>
          <a:lstStyle/>
          <a:p>
            <a:r>
              <a:rPr lang="en-US" sz="3300" dirty="0" smtClean="0"/>
              <a:t>Pleasant climates and spectacular scenery</a:t>
            </a:r>
          </a:p>
          <a:p>
            <a:endParaRPr lang="en-US" sz="3300" dirty="0" smtClean="0"/>
          </a:p>
          <a:p>
            <a:r>
              <a:rPr lang="en-US" sz="3300" dirty="0" smtClean="0"/>
              <a:t>Tourist demand amenities and activities</a:t>
            </a:r>
          </a:p>
          <a:p>
            <a:endParaRPr lang="en-US" sz="3300" dirty="0" smtClean="0"/>
          </a:p>
          <a:p>
            <a:r>
              <a:rPr lang="en-US" sz="3300" dirty="0" smtClean="0"/>
              <a:t>Environment which first attracted tourists </a:t>
            </a:r>
            <a:r>
              <a:rPr lang="en-GB" sz="3600" dirty="0" smtClean="0"/>
              <a:t>deteriorates </a:t>
            </a:r>
            <a:r>
              <a:rPr lang="en-US" sz="3300" dirty="0" smtClean="0"/>
              <a:t>or becomes congested</a:t>
            </a:r>
          </a:p>
          <a:p>
            <a:endParaRPr lang="en-US" sz="3300" dirty="0" smtClean="0"/>
          </a:p>
          <a:p>
            <a:r>
              <a:rPr lang="en-US" sz="3300" dirty="0" smtClean="0"/>
              <a:t>Tourists seek alternative places to visit</a:t>
            </a:r>
            <a:endParaRPr lang="en-US" sz="3300" dirty="0"/>
          </a:p>
        </p:txBody>
      </p:sp>
      <p:sp>
        <p:nvSpPr>
          <p:cNvPr id="4" name="Down Arrow 3"/>
          <p:cNvSpPr/>
          <p:nvPr/>
        </p:nvSpPr>
        <p:spPr>
          <a:xfrm>
            <a:off x="3643306" y="2143116"/>
            <a:ext cx="500066"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643306" y="3429000"/>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643306" y="5000636"/>
            <a:ext cx="500066"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471</TotalTime>
  <Words>1825</Words>
  <Application>Microsoft Office PowerPoint</Application>
  <PresentationFormat>On-screen Show (4:3)</PresentationFormat>
  <Paragraphs>148</Paragraphs>
  <Slides>46</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Arial</vt:lpstr>
      <vt:lpstr>Calibri</vt:lpstr>
      <vt:lpstr>Constantia</vt:lpstr>
      <vt:lpstr>Gill Sans MT</vt:lpstr>
      <vt:lpstr>Rockwell</vt:lpstr>
      <vt:lpstr>Verdana</vt:lpstr>
      <vt:lpstr>Wingdings 2</vt:lpstr>
      <vt:lpstr>Solstice</vt:lpstr>
      <vt:lpstr>Flow</vt:lpstr>
      <vt:lpstr>1_Foundry</vt:lpstr>
      <vt:lpstr>Office Theme</vt:lpstr>
      <vt:lpstr>Costa del Sol</vt:lpstr>
      <vt:lpstr>Location</vt:lpstr>
      <vt:lpstr>PowerPoint Presentation</vt:lpstr>
      <vt:lpstr>Climate</vt:lpstr>
      <vt:lpstr>Landscape</vt:lpstr>
      <vt:lpstr>Accomodation</vt:lpstr>
      <vt:lpstr>Nightlife and shopping</vt:lpstr>
      <vt:lpstr>Things to do</vt:lpstr>
      <vt:lpstr>Changes in tourism and to the environment</vt:lpstr>
      <vt:lpstr>Butler’s model</vt:lpstr>
      <vt:lpstr>Role of Spanish government</vt:lpstr>
      <vt:lpstr>PowerPoint Presentation</vt:lpstr>
      <vt:lpstr>PowerPoint Presentation</vt:lpstr>
      <vt:lpstr>    Is a city in Andalusia, Spain, by the Mediterranean, situated in the province of Malaga, beneath La Concha. La Concha is the beautiful mountain overlooking Marbella and the coast down to Gibraltar and Morocco. </vt:lpstr>
      <vt:lpstr>PowerPoint Presentation</vt:lpstr>
      <vt:lpstr>PowerPoint Presentation</vt:lpstr>
      <vt:lpstr> describe the distribution and location of primary and secondary  tourist resources </vt:lpstr>
      <vt:lpstr>Primary tourist resources</vt:lpstr>
      <vt:lpstr>Secondary tourist resources</vt:lpstr>
      <vt:lpstr>PowerPoint Presentation</vt:lpstr>
      <vt:lpstr>PowerPoint Presentation</vt:lpstr>
      <vt:lpstr>PowerPoint Presentation</vt:lpstr>
      <vt:lpstr>A particular aspect that has made Marbella so popular is its cosmopolitan character.  Marbella is home for tens of thousands of people from every corner of the world, part or all of the year.  It is precisely this marvelous mixture of cultures, traditions, languages and professions that creates the real magic of Marbella: the friendliness and peace of the people that live here have an incredibly positive influence on the property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Bullfight</vt:lpstr>
      <vt:lpstr> discuss the strategies designed to manage tourist demands, maximize capacity and minimize conflicts between local residents and visitors, and avoid environmental damage</vt:lpstr>
      <vt:lpstr>PowerPoint Presentation</vt:lpstr>
      <vt:lpstr>Marbella to integrate local and international business</vt:lpstr>
      <vt:lpstr>PowerPoint Presentation</vt:lpstr>
      <vt:lpstr>Regional Master Plan intends to improve Coastal Infrastructure </vt:lpstr>
      <vt:lpstr>PowerPoint Presentation</vt:lpstr>
      <vt:lpstr>PowerPoint Presentation</vt:lpstr>
      <vt:lpstr>PowerPoint Presentation</vt:lpstr>
      <vt:lpstr>Reforestation and removal of stumps  The delegation of Municipal Parks and Gardens has launched a plan for the removal of stumps of public roads throughout the municipality and the reforestation of basins where possible. This is in order to improve environmental standards and landscape of the municipality - to further maintain the sustainability and environmental standards that characterise Marbella”.</vt:lpstr>
      <vt:lpstr>PowerPoint Presentation</vt:lpstr>
      <vt:lpstr>Underground parking facility</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 del Sol</dc:title>
  <dc:creator>kristina.nikitina</dc:creator>
  <cp:lastModifiedBy>ois</cp:lastModifiedBy>
  <cp:revision>41</cp:revision>
  <dcterms:created xsi:type="dcterms:W3CDTF">2010-04-12T17:05:48Z</dcterms:created>
  <dcterms:modified xsi:type="dcterms:W3CDTF">2016-09-13T21:16:03Z</dcterms:modified>
</cp:coreProperties>
</file>