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86" r:id="rId6"/>
    <p:sldId id="261" r:id="rId7"/>
    <p:sldId id="282" r:id="rId8"/>
    <p:sldId id="283" r:id="rId9"/>
    <p:sldId id="262" r:id="rId10"/>
    <p:sldId id="265" r:id="rId11"/>
    <p:sldId id="264" r:id="rId12"/>
    <p:sldId id="266" r:id="rId13"/>
    <p:sldId id="267" r:id="rId14"/>
    <p:sldId id="268" r:id="rId15"/>
    <p:sldId id="269" r:id="rId16"/>
    <p:sldId id="285" r:id="rId17"/>
    <p:sldId id="271" r:id="rId18"/>
    <p:sldId id="272" r:id="rId19"/>
    <p:sldId id="273" r:id="rId20"/>
    <p:sldId id="274" r:id="rId21"/>
    <p:sldId id="278" r:id="rId22"/>
    <p:sldId id="275" r:id="rId23"/>
    <p:sldId id="276" r:id="rId24"/>
    <p:sldId id="277" r:id="rId25"/>
    <p:sldId id="279" r:id="rId26"/>
    <p:sldId id="281"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0F865FE-CABE-4E56-895D-7D1DCA902907}" type="datetimeFigureOut">
              <a:rPr lang="en-GB" smtClean="0"/>
              <a:pPr/>
              <a:t>09/03/2015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683245-5149-4081-8BDA-03FCBC2B973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F865FE-CABE-4E56-895D-7D1DCA902907}" type="datetimeFigureOut">
              <a:rPr lang="en-GB" smtClean="0"/>
              <a:pPr/>
              <a:t>09/03/2015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683245-5149-4081-8BDA-03FCBC2B973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F865FE-CABE-4E56-895D-7D1DCA902907}" type="datetimeFigureOut">
              <a:rPr lang="en-GB" smtClean="0"/>
              <a:pPr/>
              <a:t>09/03/2015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683245-5149-4081-8BDA-03FCBC2B973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F865FE-CABE-4E56-895D-7D1DCA902907}" type="datetimeFigureOut">
              <a:rPr lang="en-GB" smtClean="0"/>
              <a:pPr/>
              <a:t>09/03/2015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683245-5149-4081-8BDA-03FCBC2B973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F865FE-CABE-4E56-895D-7D1DCA902907}" type="datetimeFigureOut">
              <a:rPr lang="en-GB" smtClean="0"/>
              <a:pPr/>
              <a:t>09/03/2015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683245-5149-4081-8BDA-03FCBC2B973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F865FE-CABE-4E56-895D-7D1DCA902907}" type="datetimeFigureOut">
              <a:rPr lang="en-GB" smtClean="0"/>
              <a:pPr/>
              <a:t>09/03/2015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683245-5149-4081-8BDA-03FCBC2B973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F865FE-CABE-4E56-895D-7D1DCA902907}" type="datetimeFigureOut">
              <a:rPr lang="en-GB" smtClean="0"/>
              <a:pPr/>
              <a:t>09/03/2015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683245-5149-4081-8BDA-03FCBC2B973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F865FE-CABE-4E56-895D-7D1DCA902907}" type="datetimeFigureOut">
              <a:rPr lang="en-GB" smtClean="0"/>
              <a:pPr/>
              <a:t>09/03/2015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683245-5149-4081-8BDA-03FCBC2B973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865FE-CABE-4E56-895D-7D1DCA902907}" type="datetimeFigureOut">
              <a:rPr lang="en-GB" smtClean="0"/>
              <a:pPr/>
              <a:t>09/03/2015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683245-5149-4081-8BDA-03FCBC2B973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865FE-CABE-4E56-895D-7D1DCA902907}" type="datetimeFigureOut">
              <a:rPr lang="en-GB" smtClean="0"/>
              <a:pPr/>
              <a:t>09/03/2015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683245-5149-4081-8BDA-03FCBC2B973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865FE-CABE-4E56-895D-7D1DCA902907}" type="datetimeFigureOut">
              <a:rPr lang="en-GB" smtClean="0"/>
              <a:pPr/>
              <a:t>09/03/2015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683245-5149-4081-8BDA-03FCBC2B973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865FE-CABE-4E56-895D-7D1DCA902907}" type="datetimeFigureOut">
              <a:rPr lang="en-GB" smtClean="0"/>
              <a:pPr/>
              <a:t>09/03/2015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83245-5149-4081-8BDA-03FCBC2B973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qz.com/33075/migrant-workers-give-poor-countries-three-times-the-money-foreign-government-aid-supplies/" TargetMode="External"/><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2" Type="http://schemas.openxmlformats.org/officeDocument/2006/relationships/hyperlink" Target="http://greenfieldgeography.wikispaces.com/Reducing+disparitie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slideshare.net/IanGrant24/aid-7419627"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qz.com/33075/migrant-workers-give-poor-countries-three-times-the-money-foreign-government-aid-supplies/"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greenfieldgeography.wikispaces.com/IB+Disparities+in+Wealth+and+Development" TargetMode="External"/><Relationship Id="rId2" Type="http://schemas.openxmlformats.org/officeDocument/2006/relationships/hyperlink" Target="https://fronter.com/oslois/links/files.phtml/800200151$150062270$/Resources+_prcent_28Read+Only_prcent_29/Disparities+in+Wealth+and+development.pdf" TargetMode="External"/><Relationship Id="rId1" Type="http://schemas.openxmlformats.org/officeDocument/2006/relationships/slideLayout" Target="../slideLayouts/slideLayout1.xml"/><Relationship Id="rId4" Type="http://schemas.openxmlformats.org/officeDocument/2006/relationships/hyperlink" Target="https://sites.google.com/site/ecumeneibgeographycore/the-core---patterns-and-change-1/wealth-and-development/wealth-and-development---powerpoi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7030A0"/>
                </a:solidFill>
              </a:rPr>
              <a:t>DISPARITIES IN </a:t>
            </a:r>
            <a:br>
              <a:rPr lang="en-GB" b="1" dirty="0" smtClean="0">
                <a:solidFill>
                  <a:srgbClr val="7030A0"/>
                </a:solidFill>
              </a:rPr>
            </a:br>
            <a:r>
              <a:rPr lang="en-GB" b="1" dirty="0" smtClean="0">
                <a:solidFill>
                  <a:srgbClr val="7030A0"/>
                </a:solidFill>
              </a:rPr>
              <a:t>WEALTH AND DEVELOPMENT</a:t>
            </a:r>
            <a:endParaRPr lang="en-GB" b="1" dirty="0">
              <a:solidFill>
                <a:srgbClr val="7030A0"/>
              </a:solidFill>
            </a:endParaRPr>
          </a:p>
        </p:txBody>
      </p:sp>
      <p:sp>
        <p:nvSpPr>
          <p:cNvPr id="3" name="Subtitle 2"/>
          <p:cNvSpPr>
            <a:spLocks noGrp="1"/>
          </p:cNvSpPr>
          <p:nvPr>
            <p:ph type="subTitle" idx="1"/>
          </p:nvPr>
        </p:nvSpPr>
        <p:spPr/>
        <p:txBody>
          <a:bodyPr/>
          <a:lstStyle/>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Define indices of infant mortality, education, nutrition, income, marginalization and Human Development Index.</a:t>
            </a:r>
            <a:endParaRPr lang="nb-NO" dirty="0"/>
          </a:p>
        </p:txBody>
      </p:sp>
      <p:sp>
        <p:nvSpPr>
          <p:cNvPr id="3" name="Subtitle 2"/>
          <p:cNvSpPr>
            <a:spLocks noGrp="1"/>
          </p:cNvSpPr>
          <p:nvPr>
            <p:ph type="subTitle" idx="1"/>
          </p:nvPr>
        </p:nvSpPr>
        <p:spPr/>
        <p:txBody>
          <a:bodyPr/>
          <a:lstStyle/>
          <a:p>
            <a:endParaRPr lang="nb-NO"/>
          </a:p>
        </p:txBody>
      </p:sp>
    </p:spTree>
    <p:extLst>
      <p:ext uri="{BB962C8B-B14F-4D97-AF65-F5344CB8AC3E}">
        <p14:creationId xmlns:p14="http://schemas.microsoft.com/office/powerpoint/2010/main" val="1477068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Explain the value of the indices in measuring disparities across the globe.</a:t>
            </a:r>
            <a:endParaRPr lang="nb-NO" dirty="0"/>
          </a:p>
        </p:txBody>
      </p:sp>
      <p:sp>
        <p:nvSpPr>
          <p:cNvPr id="3" name="Subtitle 2"/>
          <p:cNvSpPr>
            <a:spLocks noGrp="1"/>
          </p:cNvSpPr>
          <p:nvPr>
            <p:ph type="subTitle" idx="1"/>
          </p:nvPr>
        </p:nvSpPr>
        <p:spPr/>
        <p:txBody>
          <a:bodyPr/>
          <a:lstStyle/>
          <a:p>
            <a:endParaRPr lang="nb-NO"/>
          </a:p>
        </p:txBody>
      </p:sp>
    </p:spTree>
    <p:extLst>
      <p:ext uri="{BB962C8B-B14F-4D97-AF65-F5344CB8AC3E}">
        <p14:creationId xmlns:p14="http://schemas.microsoft.com/office/powerpoint/2010/main" val="439327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nb-NO"/>
          </a:p>
        </p:txBody>
      </p:sp>
      <p:sp>
        <p:nvSpPr>
          <p:cNvPr id="3" name="Subtitle 2"/>
          <p:cNvSpPr>
            <a:spLocks noGrp="1"/>
          </p:cNvSpPr>
          <p:nvPr>
            <p:ph type="subTitle" idx="1"/>
          </p:nvPr>
        </p:nvSpPr>
        <p:spPr/>
        <p:txBody>
          <a:bodyPr>
            <a:normAutofit fontScale="92500"/>
          </a:bodyPr>
          <a:lstStyle/>
          <a:p>
            <a:r>
              <a:rPr lang="en-US" dirty="0" smtClean="0"/>
              <a:t>You should be able to define each indicator and provide statistical examples of extreme values in all cases. </a:t>
            </a:r>
            <a:endParaRPr lang="nb-NO" dirty="0"/>
          </a:p>
        </p:txBody>
      </p:sp>
    </p:spTree>
    <p:extLst>
      <p:ext uri="{BB962C8B-B14F-4D97-AF65-F5344CB8AC3E}">
        <p14:creationId xmlns:p14="http://schemas.microsoft.com/office/powerpoint/2010/main" val="10821059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Explain disparities and inequities that occur within countries resulting from ethnicity, residence, parental education, income, employment (formal and informal) and land ownership. </a:t>
            </a:r>
            <a:endParaRPr lang="nb-NO" dirty="0"/>
          </a:p>
        </p:txBody>
      </p:sp>
      <p:sp>
        <p:nvSpPr>
          <p:cNvPr id="3" name="Subtitle 2"/>
          <p:cNvSpPr>
            <a:spLocks noGrp="1"/>
          </p:cNvSpPr>
          <p:nvPr>
            <p:ph type="subTitle" idx="1"/>
          </p:nvPr>
        </p:nvSpPr>
        <p:spPr/>
        <p:txBody>
          <a:bodyPr/>
          <a:lstStyle/>
          <a:p>
            <a:endParaRPr lang="nb-NO"/>
          </a:p>
        </p:txBody>
      </p:sp>
    </p:spTree>
    <p:extLst>
      <p:ext uri="{BB962C8B-B14F-4D97-AF65-F5344CB8AC3E}">
        <p14:creationId xmlns:p14="http://schemas.microsoft.com/office/powerpoint/2010/main" val="498627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nb-NO"/>
          </a:p>
        </p:txBody>
      </p:sp>
      <p:sp>
        <p:nvSpPr>
          <p:cNvPr id="3" name="Subtitle 2"/>
          <p:cNvSpPr>
            <a:spLocks noGrp="1"/>
          </p:cNvSpPr>
          <p:nvPr>
            <p:ph type="subTitle" idx="1"/>
          </p:nvPr>
        </p:nvSpPr>
        <p:spPr/>
        <p:txBody>
          <a:bodyPr>
            <a:normAutofit fontScale="70000" lnSpcReduction="20000"/>
          </a:bodyPr>
          <a:lstStyle/>
          <a:p>
            <a:r>
              <a:rPr lang="en-US" dirty="0" smtClean="0"/>
              <a:t>When explaining disparities and inequalities, the scale used is national, which means that you are looking at social variations within one country and you should be able to name specific locations in your answer. For example, South-East China has a much higher level of development than in western provinces of China.</a:t>
            </a:r>
            <a:endParaRPr lang="nb-NO" dirty="0"/>
          </a:p>
        </p:txBody>
      </p:sp>
    </p:spTree>
    <p:extLst>
      <p:ext uri="{BB962C8B-B14F-4D97-AF65-F5344CB8AC3E}">
        <p14:creationId xmlns:p14="http://schemas.microsoft.com/office/powerpoint/2010/main" val="687673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nb-NO"/>
          </a:p>
        </p:txBody>
      </p:sp>
      <p:sp>
        <p:nvSpPr>
          <p:cNvPr id="3" name="Subtitle 2"/>
          <p:cNvSpPr>
            <a:spLocks noGrp="1"/>
          </p:cNvSpPr>
          <p:nvPr>
            <p:ph type="subTitle" idx="1"/>
          </p:nvPr>
        </p:nvSpPr>
        <p:spPr/>
        <p:txBody>
          <a:bodyPr>
            <a:normAutofit fontScale="55000" lnSpcReduction="20000"/>
          </a:bodyPr>
          <a:lstStyle/>
          <a:p>
            <a:r>
              <a:rPr lang="en-US" dirty="0" smtClean="0"/>
              <a:t>Case study: Racial inequality in the USA (page 29 in IB CC).</a:t>
            </a:r>
          </a:p>
          <a:p>
            <a:endParaRPr lang="en-US" dirty="0" smtClean="0"/>
          </a:p>
          <a:p>
            <a:r>
              <a:rPr lang="en-US" dirty="0" smtClean="0"/>
              <a:t>Race and ethnicity in Australia: the case of Australia’s aborigines (page 34 in IB CC).</a:t>
            </a:r>
          </a:p>
          <a:p>
            <a:endParaRPr lang="en-US" dirty="0"/>
          </a:p>
          <a:p>
            <a:r>
              <a:rPr lang="en-US" dirty="0" smtClean="0"/>
              <a:t>Disparities within New York.</a:t>
            </a:r>
            <a:endParaRPr lang="nb-NO" dirty="0"/>
          </a:p>
        </p:txBody>
      </p:sp>
    </p:spTree>
    <p:extLst>
      <p:ext uri="{BB962C8B-B14F-4D97-AF65-F5344CB8AC3E}">
        <p14:creationId xmlns:p14="http://schemas.microsoft.com/office/powerpoint/2010/main" val="1399022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2368" y="708024"/>
            <a:ext cx="6096000" cy="4314825"/>
          </a:xfrm>
          <a:prstGeom prst="rect">
            <a:avLst/>
          </a:prstGeom>
        </p:spPr>
      </p:pic>
    </p:spTree>
    <p:extLst>
      <p:ext uri="{BB962C8B-B14F-4D97-AF65-F5344CB8AC3E}">
        <p14:creationId xmlns:p14="http://schemas.microsoft.com/office/powerpoint/2010/main" val="1525084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Identify and explain the changing patterns and trends of regional and global disparities of life expectancy, education and income. </a:t>
            </a:r>
            <a:endParaRPr lang="nb-NO" dirty="0"/>
          </a:p>
        </p:txBody>
      </p:sp>
      <p:sp>
        <p:nvSpPr>
          <p:cNvPr id="3" name="Subtitle 2"/>
          <p:cNvSpPr>
            <a:spLocks noGrp="1"/>
          </p:cNvSpPr>
          <p:nvPr>
            <p:ph type="subTitle" idx="1"/>
          </p:nvPr>
        </p:nvSpPr>
        <p:spPr/>
        <p:txBody>
          <a:bodyPr/>
          <a:lstStyle/>
          <a:p>
            <a:endParaRPr lang="nb-NO"/>
          </a:p>
        </p:txBody>
      </p:sp>
    </p:spTree>
    <p:extLst>
      <p:ext uri="{BB962C8B-B14F-4D97-AF65-F5344CB8AC3E}">
        <p14:creationId xmlns:p14="http://schemas.microsoft.com/office/powerpoint/2010/main" val="14485876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nb-NO"/>
          </a:p>
        </p:txBody>
      </p:sp>
      <p:sp>
        <p:nvSpPr>
          <p:cNvPr id="3" name="Subtitle 2"/>
          <p:cNvSpPr>
            <a:spLocks noGrp="1"/>
          </p:cNvSpPr>
          <p:nvPr>
            <p:ph type="subTitle" idx="1"/>
          </p:nvPr>
        </p:nvSpPr>
        <p:spPr/>
        <p:txBody>
          <a:bodyPr>
            <a:normAutofit fontScale="92500"/>
          </a:bodyPr>
          <a:lstStyle/>
          <a:p>
            <a:r>
              <a:rPr lang="en-US" dirty="0" smtClean="0"/>
              <a:t>You should be able to interpret spatial patterns on a world map and interpret trends over time on a graph. </a:t>
            </a:r>
            <a:endParaRPr lang="nb-NO" dirty="0"/>
          </a:p>
        </p:txBody>
      </p:sp>
    </p:spTree>
    <p:extLst>
      <p:ext uri="{BB962C8B-B14F-4D97-AF65-F5344CB8AC3E}">
        <p14:creationId xmlns:p14="http://schemas.microsoft.com/office/powerpoint/2010/main" val="3599584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Examine the progress made in meeting the Millennium Development Goals (MDGs) in poverty reduction, education and health.</a:t>
            </a:r>
            <a:endParaRPr lang="nb-NO" dirty="0"/>
          </a:p>
        </p:txBody>
      </p:sp>
      <p:sp>
        <p:nvSpPr>
          <p:cNvPr id="3" name="Subtitle 2"/>
          <p:cNvSpPr>
            <a:spLocks noGrp="1"/>
          </p:cNvSpPr>
          <p:nvPr>
            <p:ph type="subTitle" idx="1"/>
          </p:nvPr>
        </p:nvSpPr>
        <p:spPr/>
        <p:txBody>
          <a:bodyPr/>
          <a:lstStyle/>
          <a:p>
            <a:endParaRPr lang="nb-NO"/>
          </a:p>
        </p:txBody>
      </p:sp>
    </p:spTree>
    <p:extLst>
      <p:ext uri="{BB962C8B-B14F-4D97-AF65-F5344CB8AC3E}">
        <p14:creationId xmlns:p14="http://schemas.microsoft.com/office/powerpoint/2010/main" val="1873347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255"/>
            <a:ext cx="9144000" cy="677949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nb-NO"/>
          </a:p>
        </p:txBody>
      </p:sp>
      <p:sp>
        <p:nvSpPr>
          <p:cNvPr id="3" name="Subtitle 2"/>
          <p:cNvSpPr>
            <a:spLocks noGrp="1"/>
          </p:cNvSpPr>
          <p:nvPr>
            <p:ph type="subTitle" idx="1"/>
          </p:nvPr>
        </p:nvSpPr>
        <p:spPr/>
        <p:txBody>
          <a:bodyPr>
            <a:normAutofit fontScale="85000" lnSpcReduction="20000"/>
          </a:bodyPr>
          <a:lstStyle/>
          <a:p>
            <a:r>
              <a:rPr lang="en-US" dirty="0" smtClean="0"/>
              <a:t>Choose two countries with contrasting rates of progress towards the Millennium Development Goals. Explain the disparities between these two countries; the barriers to progress and incentives. </a:t>
            </a:r>
            <a:endParaRPr lang="nb-NO" dirty="0"/>
          </a:p>
        </p:txBody>
      </p:sp>
    </p:spTree>
    <p:extLst>
      <p:ext uri="{BB962C8B-B14F-4D97-AF65-F5344CB8AC3E}">
        <p14:creationId xmlns:p14="http://schemas.microsoft.com/office/powerpoint/2010/main" val="2709186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nb-NO"/>
          </a:p>
        </p:txBody>
      </p:sp>
      <p:sp>
        <p:nvSpPr>
          <p:cNvPr id="3" name="Subtitle 2"/>
          <p:cNvSpPr>
            <a:spLocks noGrp="1"/>
          </p:cNvSpPr>
          <p:nvPr>
            <p:ph type="subTitle" idx="1"/>
          </p:nvPr>
        </p:nvSpPr>
        <p:spPr/>
        <p:txBody>
          <a:bodyPr/>
          <a:lstStyle/>
          <a:p>
            <a:r>
              <a:rPr lang="en-US" dirty="0" smtClean="0"/>
              <a:t>Progress towards MDGs in Mali and India (page 42 in IB CC).</a:t>
            </a:r>
            <a:endParaRPr lang="nb-NO" dirty="0"/>
          </a:p>
        </p:txBody>
      </p:sp>
    </p:spTree>
    <p:extLst>
      <p:ext uri="{BB962C8B-B14F-4D97-AF65-F5344CB8AC3E}">
        <p14:creationId xmlns:p14="http://schemas.microsoft.com/office/powerpoint/2010/main" val="7540276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Discuss the different ways in which disparities can be reduced with an emphasis on trade and market access, debt relief and remittances. </a:t>
            </a:r>
            <a:endParaRPr lang="nb-NO" dirty="0"/>
          </a:p>
        </p:txBody>
      </p:sp>
      <p:sp>
        <p:nvSpPr>
          <p:cNvPr id="3" name="Subtitle 2"/>
          <p:cNvSpPr>
            <a:spLocks noGrp="1"/>
          </p:cNvSpPr>
          <p:nvPr>
            <p:ph type="subTitle" idx="1"/>
          </p:nvPr>
        </p:nvSpPr>
        <p:spPr/>
        <p:txBody>
          <a:bodyPr/>
          <a:lstStyle/>
          <a:p>
            <a:endParaRPr lang="nb-NO"/>
          </a:p>
        </p:txBody>
      </p:sp>
    </p:spTree>
    <p:extLst>
      <p:ext uri="{BB962C8B-B14F-4D97-AF65-F5344CB8AC3E}">
        <p14:creationId xmlns:p14="http://schemas.microsoft.com/office/powerpoint/2010/main" val="12123718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nb-NO"/>
          </a:p>
        </p:txBody>
      </p:sp>
      <p:sp>
        <p:nvSpPr>
          <p:cNvPr id="3" name="Subtitle 2"/>
          <p:cNvSpPr>
            <a:spLocks noGrp="1"/>
          </p:cNvSpPr>
          <p:nvPr>
            <p:ph type="subTitle" idx="1"/>
          </p:nvPr>
        </p:nvSpPr>
        <p:spPr>
          <a:xfrm>
            <a:off x="1619672" y="836712"/>
            <a:ext cx="6400800" cy="1752600"/>
          </a:xfrm>
        </p:spPr>
        <p:txBody>
          <a:bodyPr>
            <a:normAutofit fontScale="70000" lnSpcReduction="20000"/>
          </a:bodyPr>
          <a:lstStyle/>
          <a:p>
            <a:r>
              <a:rPr lang="en-US" dirty="0" smtClean="0"/>
              <a:t>This section requires an overview of global inequalities and how they might be reduced. A case of one particular region or country in Africa, central Asia or South America would exemplify this well. The concept of internal and external forces determining disparities in wealth is fundamental to this question. </a:t>
            </a:r>
            <a:endParaRPr lang="nb-NO" dirty="0"/>
          </a:p>
        </p:txBody>
      </p:sp>
    </p:spTree>
    <p:extLst>
      <p:ext uri="{BB962C8B-B14F-4D97-AF65-F5344CB8AC3E}">
        <p14:creationId xmlns:p14="http://schemas.microsoft.com/office/powerpoint/2010/main" val="40703865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nb-NO"/>
          </a:p>
        </p:txBody>
      </p:sp>
      <p:sp>
        <p:nvSpPr>
          <p:cNvPr id="3" name="Subtitle 2"/>
          <p:cNvSpPr>
            <a:spLocks noGrp="1"/>
          </p:cNvSpPr>
          <p:nvPr>
            <p:ph type="subTitle" idx="1"/>
          </p:nvPr>
        </p:nvSpPr>
        <p:spPr/>
        <p:txBody>
          <a:bodyPr/>
          <a:lstStyle/>
          <a:p>
            <a:r>
              <a:rPr lang="en-US" dirty="0" smtClean="0"/>
              <a:t>Case studies: Jamaica/Ethiopia. </a:t>
            </a:r>
            <a:endParaRPr lang="nb-NO" dirty="0"/>
          </a:p>
        </p:txBody>
      </p:sp>
    </p:spTree>
    <p:extLst>
      <p:ext uri="{BB962C8B-B14F-4D97-AF65-F5344CB8AC3E}">
        <p14:creationId xmlns:p14="http://schemas.microsoft.com/office/powerpoint/2010/main" val="2045467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Evaluate the effectiveness of strategies designed to reduce disparities. </a:t>
            </a:r>
            <a:endParaRPr lang="nb-NO" dirty="0"/>
          </a:p>
        </p:txBody>
      </p:sp>
      <p:sp>
        <p:nvSpPr>
          <p:cNvPr id="3" name="Subtitle 2"/>
          <p:cNvSpPr>
            <a:spLocks noGrp="1"/>
          </p:cNvSpPr>
          <p:nvPr>
            <p:ph type="subTitle" idx="1"/>
          </p:nvPr>
        </p:nvSpPr>
        <p:spPr/>
        <p:txBody>
          <a:bodyPr/>
          <a:lstStyle/>
          <a:p>
            <a:endParaRPr lang="nb-NO"/>
          </a:p>
        </p:txBody>
      </p:sp>
    </p:spTree>
    <p:extLst>
      <p:ext uri="{BB962C8B-B14F-4D97-AF65-F5344CB8AC3E}">
        <p14:creationId xmlns:p14="http://schemas.microsoft.com/office/powerpoint/2010/main" val="27042584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026" name="Picture 2" descr="http://media.economist.com/sites/default/files/cf_images/na/2008w25/DevelopingCountries.jpg"/>
          <p:cNvPicPr>
            <a:picLocks noChangeAspect="1" noChangeArrowheads="1"/>
          </p:cNvPicPr>
          <p:nvPr/>
        </p:nvPicPr>
        <p:blipFill>
          <a:blip r:embed="rId2" cstate="print"/>
          <a:srcRect/>
          <a:stretch>
            <a:fillRect/>
          </a:stretch>
        </p:blipFill>
        <p:spPr bwMode="auto">
          <a:xfrm>
            <a:off x="4644008" y="188640"/>
            <a:ext cx="4286250" cy="3752851"/>
          </a:xfrm>
          <a:prstGeom prst="rect">
            <a:avLst/>
          </a:prstGeom>
          <a:noFill/>
        </p:spPr>
      </p:pic>
      <p:sp>
        <p:nvSpPr>
          <p:cNvPr id="5" name="Rectangle 4"/>
          <p:cNvSpPr/>
          <p:nvPr/>
        </p:nvSpPr>
        <p:spPr>
          <a:xfrm>
            <a:off x="251520" y="332656"/>
            <a:ext cx="4572000" cy="923330"/>
          </a:xfrm>
          <a:prstGeom prst="rect">
            <a:avLst/>
          </a:prstGeom>
        </p:spPr>
        <p:txBody>
          <a:bodyPr>
            <a:spAutoFit/>
          </a:bodyPr>
          <a:lstStyle/>
          <a:p>
            <a:r>
              <a:rPr lang="en-US" b="1" dirty="0" smtClean="0">
                <a:hlinkClick r:id="rId3"/>
              </a:rPr>
              <a:t>Migrant workers give poor countries three times the money foreign government aid supplies.</a:t>
            </a:r>
            <a:endParaRPr lang="en-US" b="1" dirty="0"/>
          </a:p>
        </p:txBody>
      </p:sp>
      <p:pic>
        <p:nvPicPr>
          <p:cNvPr id="1028" name="Picture 4" descr="Remittances-and-ODA"/>
          <p:cNvPicPr>
            <a:picLocks noChangeAspect="1" noChangeArrowheads="1"/>
          </p:cNvPicPr>
          <p:nvPr/>
        </p:nvPicPr>
        <p:blipFill>
          <a:blip r:embed="rId4" cstate="print"/>
          <a:srcRect/>
          <a:stretch>
            <a:fillRect/>
          </a:stretch>
        </p:blipFill>
        <p:spPr bwMode="auto">
          <a:xfrm>
            <a:off x="179512" y="2492896"/>
            <a:ext cx="4392488" cy="2925466"/>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nb-NO"/>
          </a:p>
        </p:txBody>
      </p:sp>
      <p:sp>
        <p:nvSpPr>
          <p:cNvPr id="3" name="Subtitle 2"/>
          <p:cNvSpPr>
            <a:spLocks noGrp="1"/>
          </p:cNvSpPr>
          <p:nvPr>
            <p:ph type="subTitle" idx="1"/>
          </p:nvPr>
        </p:nvSpPr>
        <p:spPr>
          <a:xfrm>
            <a:off x="1331640" y="548680"/>
            <a:ext cx="6400800" cy="3793976"/>
          </a:xfrm>
        </p:spPr>
        <p:txBody>
          <a:bodyPr>
            <a:normAutofit fontScale="70000" lnSpcReduction="20000"/>
          </a:bodyPr>
          <a:lstStyle/>
          <a:p>
            <a:r>
              <a:rPr lang="en-US" dirty="0"/>
              <a:t>trade - </a:t>
            </a:r>
            <a:r>
              <a:rPr lang="en-US" i="1" dirty="0"/>
              <a:t>selling things</a:t>
            </a:r>
            <a:endParaRPr lang="en-US" dirty="0"/>
          </a:p>
          <a:p>
            <a:r>
              <a:rPr lang="en-US" dirty="0"/>
              <a:t>market access - </a:t>
            </a:r>
            <a:r>
              <a:rPr lang="en-US" i="1" dirty="0"/>
              <a:t>being able to sell things</a:t>
            </a:r>
            <a:endParaRPr lang="en-US" dirty="0"/>
          </a:p>
          <a:p>
            <a:r>
              <a:rPr lang="en-US" dirty="0" err="1"/>
              <a:t>fairtrade</a:t>
            </a:r>
            <a:r>
              <a:rPr lang="en-US" dirty="0"/>
              <a:t> - </a:t>
            </a:r>
            <a:r>
              <a:rPr lang="en-US" i="1" dirty="0"/>
              <a:t>selling things for a fair price</a:t>
            </a:r>
            <a:endParaRPr lang="en-US" dirty="0"/>
          </a:p>
          <a:p>
            <a:r>
              <a:rPr lang="en-US" dirty="0"/>
              <a:t>debt relief - </a:t>
            </a:r>
            <a:r>
              <a:rPr lang="en-US" i="1" dirty="0"/>
              <a:t>reduction in a country's debts or the repayments upon those debts</a:t>
            </a:r>
            <a:endParaRPr lang="en-US" dirty="0"/>
          </a:p>
          <a:p>
            <a:r>
              <a:rPr lang="en-US" dirty="0"/>
              <a:t>aid - </a:t>
            </a:r>
            <a:r>
              <a:rPr lang="en-US" i="1" dirty="0"/>
              <a:t>monies donated by one country or organization to another</a:t>
            </a:r>
            <a:endParaRPr lang="en-US" dirty="0"/>
          </a:p>
          <a:p>
            <a:r>
              <a:rPr lang="en-US" dirty="0"/>
              <a:t>remittances - </a:t>
            </a:r>
            <a:r>
              <a:rPr lang="en-US" i="1" dirty="0"/>
              <a:t>money sent home by workers who </a:t>
            </a:r>
            <a:r>
              <a:rPr lang="en-US" i="1"/>
              <a:t>have </a:t>
            </a:r>
            <a:r>
              <a:rPr lang="en-US" i="1" smtClean="0"/>
              <a:t>migrated</a:t>
            </a:r>
            <a:endParaRPr lang="en-US" dirty="0" smtClean="0"/>
          </a:p>
          <a:p>
            <a:endParaRPr lang="en-US" i="1" dirty="0" smtClean="0"/>
          </a:p>
          <a:p>
            <a:r>
              <a:rPr lang="en-US" dirty="0" smtClean="0">
                <a:hlinkClick r:id="rId2"/>
              </a:rPr>
              <a:t>Greenfield</a:t>
            </a:r>
            <a:endParaRPr lang="en-US" dirty="0"/>
          </a:p>
          <a:p>
            <a:endParaRPr lang="en-US" dirty="0"/>
          </a:p>
          <a:p>
            <a:endParaRPr lang="nb-NO" dirty="0"/>
          </a:p>
        </p:txBody>
      </p:sp>
    </p:spTree>
    <p:extLst>
      <p:ext uri="{BB962C8B-B14F-4D97-AF65-F5344CB8AC3E}">
        <p14:creationId xmlns:p14="http://schemas.microsoft.com/office/powerpoint/2010/main" val="4289126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2132856"/>
            <a:ext cx="7772400" cy="1470025"/>
          </a:xfrm>
        </p:spPr>
        <p:txBody>
          <a:bodyPr/>
          <a:lstStyle/>
          <a:p>
            <a:r>
              <a:rPr lang="en-GB" dirty="0" smtClean="0"/>
              <a:t>definitions</a:t>
            </a:r>
            <a:endParaRPr lang="en-GB" dirty="0"/>
          </a:p>
        </p:txBody>
      </p:sp>
      <p:sp>
        <p:nvSpPr>
          <p:cNvPr id="3" name="Subtitle 2"/>
          <p:cNvSpPr>
            <a:spLocks noGrp="1"/>
          </p:cNvSpPr>
          <p:nvPr>
            <p:ph type="subTitle" idx="1"/>
          </p:nvPr>
        </p:nvSpPr>
        <p:spPr/>
        <p:txBody>
          <a:bodyPr/>
          <a:lstStyle/>
          <a:p>
            <a:endParaRPr lang="en-GB" dirty="0"/>
          </a:p>
        </p:txBody>
      </p:sp>
      <p:pic>
        <p:nvPicPr>
          <p:cNvPr id="7169" name="Picture 1"/>
          <p:cNvPicPr>
            <a:picLocks noChangeAspect="1" noChangeArrowheads="1"/>
          </p:cNvPicPr>
          <p:nvPr/>
        </p:nvPicPr>
        <p:blipFill>
          <a:blip r:embed="rId2" cstate="print"/>
          <a:srcRect/>
          <a:stretch>
            <a:fillRect/>
          </a:stretch>
        </p:blipFill>
        <p:spPr bwMode="auto">
          <a:xfrm>
            <a:off x="1835696" y="2348880"/>
            <a:ext cx="22860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
            </a:r>
            <a:br>
              <a:rPr lang="en-GB" dirty="0"/>
            </a:br>
            <a:r>
              <a:rPr lang="en-GB" dirty="0"/>
              <a:t>Aid</a:t>
            </a:r>
            <a:br>
              <a:rPr lang="en-GB" dirty="0"/>
            </a:br>
            <a:r>
              <a:rPr lang="en-GB" dirty="0" smtClean="0"/>
              <a:t>                                   </a:t>
            </a:r>
            <a:endParaRPr lang="en-GB" dirty="0"/>
          </a:p>
        </p:txBody>
      </p:sp>
      <p:sp>
        <p:nvSpPr>
          <p:cNvPr id="3" name="Subtitle 2"/>
          <p:cNvSpPr>
            <a:spLocks noGrp="1"/>
          </p:cNvSpPr>
          <p:nvPr>
            <p:ph type="subTitle" idx="1"/>
          </p:nvPr>
        </p:nvSpPr>
        <p:spPr>
          <a:xfrm>
            <a:off x="1371600" y="3429000"/>
            <a:ext cx="6400800" cy="2567136"/>
          </a:xfrm>
        </p:spPr>
        <p:txBody>
          <a:bodyPr>
            <a:normAutofit fontScale="92500" lnSpcReduction="20000"/>
          </a:bodyPr>
          <a:lstStyle/>
          <a:p>
            <a:endParaRPr lang="en-GB" dirty="0" smtClean="0"/>
          </a:p>
          <a:p>
            <a:r>
              <a:rPr lang="en-GB" dirty="0" smtClean="0"/>
              <a:t>The </a:t>
            </a:r>
            <a:r>
              <a:rPr lang="en-GB" dirty="0" smtClean="0"/>
              <a:t>transfer of money, food, goods, technology and education from one country, institution (World Bank, IMF) or NGO/charity (Oxfam) to a country in need.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hlinkClick r:id="rId2"/>
              </a:rPr>
              <a:t>What is aid?</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073044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87624" y="4437112"/>
            <a:ext cx="6400800" cy="1752600"/>
          </a:xfrm>
        </p:spPr>
        <p:txBody>
          <a:bodyPr>
            <a:normAutofit fontScale="32500" lnSpcReduction="20000"/>
          </a:bodyPr>
          <a:lstStyle/>
          <a:p>
            <a:endParaRPr lang="en-GB" dirty="0" smtClean="0"/>
          </a:p>
          <a:p>
            <a:endParaRPr lang="en-GB" dirty="0" smtClean="0"/>
          </a:p>
          <a:p>
            <a:endParaRPr lang="en-GB" dirty="0" smtClean="0"/>
          </a:p>
          <a:p>
            <a:endParaRPr lang="en-GB" dirty="0" smtClean="0"/>
          </a:p>
          <a:p>
            <a:endParaRPr lang="en-GB" dirty="0" smtClean="0"/>
          </a:p>
          <a:p>
            <a:endParaRPr lang="en-GB" sz="6000" b="1" dirty="0" smtClean="0"/>
          </a:p>
          <a:p>
            <a:r>
              <a:rPr lang="en-GB" sz="6000" b="1" dirty="0" smtClean="0"/>
              <a:t>Transfers of money/goods by foreign workers to their </a:t>
            </a:r>
          </a:p>
          <a:p>
            <a:r>
              <a:rPr lang="en-GB" sz="6000" b="1" dirty="0" smtClean="0"/>
              <a:t>home countries.</a:t>
            </a:r>
            <a:endParaRPr lang="en-GB" sz="6000" b="1" dirty="0"/>
          </a:p>
        </p:txBody>
      </p:sp>
      <p:sp>
        <p:nvSpPr>
          <p:cNvPr id="5" name="Title 4"/>
          <p:cNvSpPr>
            <a:spLocks noGrp="1"/>
          </p:cNvSpPr>
          <p:nvPr>
            <p:ph type="ctrTitle"/>
          </p:nvPr>
        </p:nvSpPr>
        <p:spPr>
          <a:xfrm>
            <a:off x="539552" y="3140968"/>
            <a:ext cx="7772400" cy="1470025"/>
          </a:xfrm>
        </p:spPr>
        <p:txBody>
          <a:bodyPr/>
          <a:lstStyle/>
          <a:p>
            <a:endParaRPr lang="en-GB" dirty="0"/>
          </a:p>
        </p:txBody>
      </p:sp>
      <p:sp>
        <p:nvSpPr>
          <p:cNvPr id="6" name="Title 1"/>
          <p:cNvSpPr txBox="1">
            <a:spLocks/>
          </p:cNvSpPr>
          <p:nvPr/>
        </p:nvSpPr>
        <p:spPr>
          <a:xfrm>
            <a:off x="755576" y="4149080"/>
            <a:ext cx="7772400" cy="1470025"/>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GB" sz="440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5900" b="1" i="0" u="none" strike="noStrike" kern="1200" cap="none" spc="0" normalizeH="0" baseline="0" noProof="0" dirty="0" smtClean="0">
                <a:ln>
                  <a:noFill/>
                </a:ln>
                <a:solidFill>
                  <a:schemeClr val="tx1"/>
                </a:solidFill>
                <a:effectLst/>
                <a:uLnTx/>
                <a:uFillTx/>
                <a:latin typeface="+mj-lt"/>
                <a:ea typeface="+mj-ea"/>
                <a:cs typeface="+mj-cs"/>
              </a:rPr>
              <a:t>Remittances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5900" b="1" i="0" u="none" strike="noStrike" kern="1200" cap="none" spc="0" normalizeH="0" baseline="0" noProof="0" dirty="0">
              <a:ln>
                <a:noFill/>
              </a:ln>
              <a:solidFill>
                <a:schemeClr val="tx1"/>
              </a:solidFill>
              <a:effectLst/>
              <a:uLnTx/>
              <a:uFillTx/>
              <a:latin typeface="+mj-lt"/>
              <a:ea typeface="+mj-ea"/>
              <a:cs typeface="+mj-cs"/>
            </a:endParaRPr>
          </a:p>
        </p:txBody>
      </p:sp>
      <p:pic>
        <p:nvPicPr>
          <p:cNvPr id="19459" name="Picture 3"/>
          <p:cNvPicPr>
            <a:picLocks noChangeAspect="1" noChangeArrowheads="1"/>
          </p:cNvPicPr>
          <p:nvPr/>
        </p:nvPicPr>
        <p:blipFill>
          <a:blip r:embed="rId2" cstate="print"/>
          <a:srcRect/>
          <a:stretch>
            <a:fillRect/>
          </a:stretch>
        </p:blipFill>
        <p:spPr bwMode="auto">
          <a:xfrm>
            <a:off x="1187624" y="0"/>
            <a:ext cx="6840760" cy="4862709"/>
          </a:xfrm>
          <a:prstGeom prst="rect">
            <a:avLst/>
          </a:prstGeom>
          <a:noFill/>
          <a:ln w="9525">
            <a:noFill/>
            <a:miter lim="800000"/>
            <a:headEnd/>
            <a:tailEnd/>
          </a:ln>
        </p:spPr>
      </p:pic>
      <p:sp>
        <p:nvSpPr>
          <p:cNvPr id="9" name="Rectangle 8"/>
          <p:cNvSpPr/>
          <p:nvPr/>
        </p:nvSpPr>
        <p:spPr>
          <a:xfrm>
            <a:off x="0" y="836712"/>
            <a:ext cx="1835696" cy="2031325"/>
          </a:xfrm>
          <a:prstGeom prst="rect">
            <a:avLst/>
          </a:prstGeom>
        </p:spPr>
        <p:txBody>
          <a:bodyPr wrap="square">
            <a:spAutoFit/>
          </a:bodyPr>
          <a:lstStyle/>
          <a:p>
            <a:r>
              <a:rPr lang="en-US" dirty="0" smtClean="0">
                <a:solidFill>
                  <a:srgbClr val="0070C0"/>
                </a:solidFill>
                <a:hlinkClick r:id="rId3"/>
              </a:rPr>
              <a:t>Remittances</a:t>
            </a:r>
          </a:p>
          <a:p>
            <a:r>
              <a:rPr lang="en-US" dirty="0" smtClean="0">
                <a:solidFill>
                  <a:srgbClr val="0070C0"/>
                </a:solidFill>
                <a:hlinkClick r:id="rId3"/>
              </a:rPr>
              <a:t>to developing countries </a:t>
            </a:r>
          </a:p>
          <a:p>
            <a:r>
              <a:rPr lang="en-US" dirty="0" smtClean="0">
                <a:solidFill>
                  <a:srgbClr val="0070C0"/>
                </a:solidFill>
                <a:hlinkClick r:id="rId3"/>
              </a:rPr>
              <a:t>will </a:t>
            </a:r>
          </a:p>
          <a:p>
            <a:r>
              <a:rPr lang="en-US" dirty="0" smtClean="0">
                <a:solidFill>
                  <a:srgbClr val="0070C0"/>
                </a:solidFill>
                <a:hlinkClick r:id="rId3"/>
              </a:rPr>
              <a:t>surpass </a:t>
            </a:r>
          </a:p>
          <a:p>
            <a:r>
              <a:rPr lang="en-US" dirty="0" smtClean="0">
                <a:solidFill>
                  <a:srgbClr val="0070C0"/>
                </a:solidFill>
                <a:hlinkClick r:id="rId3"/>
              </a:rPr>
              <a:t>$400 billion in </a:t>
            </a:r>
          </a:p>
          <a:p>
            <a:r>
              <a:rPr lang="en-US" dirty="0" smtClean="0">
                <a:solidFill>
                  <a:srgbClr val="0070C0"/>
                </a:solidFill>
                <a:hlinkClick r:id="rId3"/>
              </a:rPr>
              <a:t>2012.</a:t>
            </a:r>
            <a:endParaRPr lang="en-US"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Core and periphery</a:t>
            </a:r>
            <a:endParaRPr lang="en-GB" dirty="0"/>
          </a:p>
        </p:txBody>
      </p:sp>
      <p:sp>
        <p:nvSpPr>
          <p:cNvPr id="3" name="Subtitle 2"/>
          <p:cNvSpPr>
            <a:spLocks noGrp="1"/>
          </p:cNvSpPr>
          <p:nvPr>
            <p:ph type="subTitle" idx="1"/>
          </p:nvPr>
        </p:nvSpPr>
        <p:spPr/>
        <p:txBody>
          <a:bodyPr>
            <a:normAutofit fontScale="92500" lnSpcReduction="20000"/>
          </a:bodyPr>
          <a:lstStyle/>
          <a:p>
            <a:r>
              <a:rPr lang="en-US" dirty="0" smtClean="0">
                <a:solidFill>
                  <a:srgbClr val="0070C0"/>
                </a:solidFill>
              </a:rPr>
              <a:t>The concept of a developed core surrounded by an undeveloped </a:t>
            </a:r>
          </a:p>
          <a:p>
            <a:r>
              <a:rPr lang="en-US" dirty="0" smtClean="0">
                <a:solidFill>
                  <a:srgbClr val="0070C0"/>
                </a:solidFill>
              </a:rPr>
              <a:t>periphery. The concept can be applied at various scales.</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GNI</a:t>
            </a:r>
            <a:endParaRPr lang="en-GB" dirty="0"/>
          </a:p>
        </p:txBody>
      </p:sp>
      <p:sp>
        <p:nvSpPr>
          <p:cNvPr id="3" name="Subtitle 2"/>
          <p:cNvSpPr>
            <a:spLocks noGrp="1"/>
          </p:cNvSpPr>
          <p:nvPr>
            <p:ph type="subTitle" idx="1"/>
          </p:nvPr>
        </p:nvSpPr>
        <p:spPr/>
        <p:txBody>
          <a:bodyPr>
            <a:normAutofit fontScale="55000" lnSpcReduction="20000"/>
          </a:bodyPr>
          <a:lstStyle/>
          <a:p>
            <a:r>
              <a:rPr lang="en-US" dirty="0" smtClean="0">
                <a:solidFill>
                  <a:srgbClr val="0070C0"/>
                </a:solidFill>
              </a:rPr>
              <a:t>Gross national income (now used in preference to gross national product—GNP). </a:t>
            </a:r>
          </a:p>
          <a:p>
            <a:endParaRPr lang="en-US" dirty="0" smtClean="0">
              <a:solidFill>
                <a:srgbClr val="0070C0"/>
              </a:solidFill>
            </a:endParaRPr>
          </a:p>
          <a:p>
            <a:r>
              <a:rPr lang="en-US" dirty="0" smtClean="0">
                <a:solidFill>
                  <a:srgbClr val="0070C0"/>
                </a:solidFill>
              </a:rPr>
              <a:t>The total value of goods and services produced within a country together with the balance of income and payments from or to </a:t>
            </a:r>
          </a:p>
          <a:p>
            <a:r>
              <a:rPr lang="en-US" dirty="0" smtClean="0">
                <a:solidFill>
                  <a:srgbClr val="0070C0"/>
                </a:solidFill>
              </a:rPr>
              <a:t>other countries.</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hlinkClick r:id="rId2"/>
              </a:rPr>
              <a:t>Geography Base</a:t>
            </a:r>
            <a:r>
              <a:rPr lang="en-GB" dirty="0" smtClean="0"/>
              <a:t/>
            </a:r>
            <a:br>
              <a:rPr lang="en-GB" dirty="0" smtClean="0"/>
            </a:br>
            <a:r>
              <a:rPr lang="en-GB" dirty="0" smtClean="0"/>
              <a:t/>
            </a:r>
            <a:br>
              <a:rPr lang="en-GB" dirty="0" smtClean="0"/>
            </a:br>
            <a:r>
              <a:rPr lang="en-GB" dirty="0" smtClean="0">
                <a:hlinkClick r:id="rId3"/>
              </a:rPr>
              <a:t>Greenfield</a:t>
            </a:r>
            <a:r>
              <a:rPr lang="en-GB" dirty="0" smtClean="0"/>
              <a:t/>
            </a:r>
            <a:br>
              <a:rPr lang="en-GB" dirty="0" smtClean="0"/>
            </a:br>
            <a:r>
              <a:rPr lang="en-GB" dirty="0" smtClean="0"/>
              <a:t/>
            </a:r>
            <a:br>
              <a:rPr lang="en-GB" dirty="0" smtClean="0"/>
            </a:br>
            <a:r>
              <a:rPr lang="en-GB" dirty="0" err="1" smtClean="0">
                <a:hlinkClick r:id="rId4"/>
              </a:rPr>
              <a:t>Ecumene</a:t>
            </a:r>
            <a:r>
              <a:rPr lang="en-GB" dirty="0" smtClean="0"/>
              <a:t> </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571</Words>
  <Application>Microsoft Office PowerPoint</Application>
  <PresentationFormat>On-screen Show (4:3)</PresentationFormat>
  <Paragraphs>61</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DISPARITIES IN  WEALTH AND DEVELOPMENT</vt:lpstr>
      <vt:lpstr>PowerPoint Presentation</vt:lpstr>
      <vt:lpstr>definitions</vt:lpstr>
      <vt:lpstr> Aid                                    </vt:lpstr>
      <vt:lpstr>What is aid?</vt:lpstr>
      <vt:lpstr>PowerPoint Presentation</vt:lpstr>
      <vt:lpstr>Core and periphery</vt:lpstr>
      <vt:lpstr>GNI</vt:lpstr>
      <vt:lpstr>Geography Base  Greenfield  Ecumene </vt:lpstr>
      <vt:lpstr>Define indices of infant mortality, education, nutrition, income, marginalization and Human Development Index.</vt:lpstr>
      <vt:lpstr>Explain the value of the indices in measuring disparities across the globe.</vt:lpstr>
      <vt:lpstr>PowerPoint Presentation</vt:lpstr>
      <vt:lpstr>Explain disparities and inequities that occur within countries resulting from ethnicity, residence, parental education, income, employment (formal and informal) and land ownership. </vt:lpstr>
      <vt:lpstr>PowerPoint Presentation</vt:lpstr>
      <vt:lpstr>PowerPoint Presentation</vt:lpstr>
      <vt:lpstr>PowerPoint Presentation</vt:lpstr>
      <vt:lpstr>Identify and explain the changing patterns and trends of regional and global disparities of life expectancy, education and income. </vt:lpstr>
      <vt:lpstr>PowerPoint Presentation</vt:lpstr>
      <vt:lpstr>Examine the progress made in meeting the Millennium Development Goals (MDGs) in poverty reduction, education and health.</vt:lpstr>
      <vt:lpstr>PowerPoint Presentation</vt:lpstr>
      <vt:lpstr>PowerPoint Presentation</vt:lpstr>
      <vt:lpstr>Discuss the different ways in which disparities can be reduced with an emphasis on trade and market access, debt relief and remittances. </vt:lpstr>
      <vt:lpstr>PowerPoint Presentation</vt:lpstr>
      <vt:lpstr>PowerPoint Presentation</vt:lpstr>
      <vt:lpstr>Evaluate the effectiveness of strategies designed to reduce disparities.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DISPARITIES IN WEALTH AND DEVELOPMENT</dc:title>
  <dc:creator>christine.evensen</dc:creator>
  <cp:lastModifiedBy>ois</cp:lastModifiedBy>
  <cp:revision>34</cp:revision>
  <dcterms:created xsi:type="dcterms:W3CDTF">2013-04-29T11:16:45Z</dcterms:created>
  <dcterms:modified xsi:type="dcterms:W3CDTF">2015-03-09T16:44:42Z</dcterms:modified>
</cp:coreProperties>
</file>