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94" r:id="rId3"/>
    <p:sldId id="256" r:id="rId4"/>
    <p:sldId id="258" r:id="rId5"/>
    <p:sldId id="259" r:id="rId6"/>
    <p:sldId id="260" r:id="rId7"/>
    <p:sldId id="262" r:id="rId8"/>
    <p:sldId id="261" r:id="rId9"/>
    <p:sldId id="263" r:id="rId10"/>
    <p:sldId id="295" r:id="rId11"/>
    <p:sldId id="264" r:id="rId12"/>
    <p:sldId id="265" r:id="rId13"/>
    <p:sldId id="266" r:id="rId14"/>
    <p:sldId id="267" r:id="rId15"/>
    <p:sldId id="268" r:id="rId16"/>
    <p:sldId id="269" r:id="rId17"/>
    <p:sldId id="296" r:id="rId18"/>
    <p:sldId id="297" r:id="rId19"/>
    <p:sldId id="270" r:id="rId20"/>
    <p:sldId id="271" r:id="rId21"/>
    <p:sldId id="272" r:id="rId22"/>
    <p:sldId id="276" r:id="rId23"/>
    <p:sldId id="274" r:id="rId24"/>
    <p:sldId id="278" r:id="rId25"/>
    <p:sldId id="279" r:id="rId26"/>
    <p:sldId id="277" r:id="rId27"/>
    <p:sldId id="280" r:id="rId28"/>
    <p:sldId id="298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9" r:id="rId38"/>
    <p:sldId id="273" r:id="rId39"/>
    <p:sldId id="275" r:id="rId40"/>
    <p:sldId id="289" r:id="rId41"/>
    <p:sldId id="291" r:id="rId42"/>
    <p:sldId id="292" r:id="rId43"/>
    <p:sldId id="290" r:id="rId44"/>
    <p:sldId id="29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105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F0F63-831F-41CB-8ED4-7DE44648A83E}" type="datetimeFigureOut">
              <a:rPr lang="en-US" smtClean="0"/>
              <a:pPr/>
              <a:t>4/6/2015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06505-07F5-4393-8654-3ACA3291B7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F0F63-831F-41CB-8ED4-7DE44648A83E}" type="datetimeFigureOut">
              <a:rPr lang="en-US" smtClean="0"/>
              <a:pPr/>
              <a:t>4/6/2015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06505-07F5-4393-8654-3ACA3291B7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F0F63-831F-41CB-8ED4-7DE44648A83E}" type="datetimeFigureOut">
              <a:rPr lang="en-US" smtClean="0"/>
              <a:pPr/>
              <a:t>4/6/2015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06505-07F5-4393-8654-3ACA3291B7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F0F63-831F-41CB-8ED4-7DE44648A83E}" type="datetimeFigureOut">
              <a:rPr lang="en-US" smtClean="0"/>
              <a:pPr/>
              <a:t>4/6/2015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06505-07F5-4393-8654-3ACA3291B7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F0F63-831F-41CB-8ED4-7DE44648A83E}" type="datetimeFigureOut">
              <a:rPr lang="en-US" smtClean="0"/>
              <a:pPr/>
              <a:t>4/6/2015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06505-07F5-4393-8654-3ACA3291B7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F0F63-831F-41CB-8ED4-7DE44648A83E}" type="datetimeFigureOut">
              <a:rPr lang="en-US" smtClean="0"/>
              <a:pPr/>
              <a:t>4/6/2015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06505-07F5-4393-8654-3ACA3291B7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F0F63-831F-41CB-8ED4-7DE44648A83E}" type="datetimeFigureOut">
              <a:rPr lang="en-US" smtClean="0"/>
              <a:pPr/>
              <a:t>4/6/2015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06505-07F5-4393-8654-3ACA3291B7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F0F63-831F-41CB-8ED4-7DE44648A83E}" type="datetimeFigureOut">
              <a:rPr lang="en-US" smtClean="0"/>
              <a:pPr/>
              <a:t>4/6/2015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06505-07F5-4393-8654-3ACA3291B7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F0F63-831F-41CB-8ED4-7DE44648A83E}" type="datetimeFigureOut">
              <a:rPr lang="en-US" smtClean="0"/>
              <a:pPr/>
              <a:t>4/6/2015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06505-07F5-4393-8654-3ACA3291B7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F0F63-831F-41CB-8ED4-7DE44648A83E}" type="datetimeFigureOut">
              <a:rPr lang="en-US" smtClean="0"/>
              <a:pPr/>
              <a:t>4/6/2015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06505-07F5-4393-8654-3ACA3291B7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F0F63-831F-41CB-8ED4-7DE44648A83E}" type="datetimeFigureOut">
              <a:rPr lang="en-US" smtClean="0"/>
              <a:pPr/>
              <a:t>4/6/2015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06505-07F5-4393-8654-3ACA3291B7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AF0F63-831F-41CB-8ED4-7DE44648A83E}" type="datetimeFigureOut">
              <a:rPr lang="en-US" smtClean="0"/>
              <a:pPr/>
              <a:t>4/6/2015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C06505-07F5-4393-8654-3ACA3291B71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en/f/fa/Cntr-map-1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worldmapper.org/svg/map6/index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commons/b/bc/Population_density.pn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pload.wikimedia.org/wikipedia/commons/9/91/LampFlowchart.sv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://en.wikipedia.org/wiki/File:LampFlowchart.sv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upload.wikimedia.org/wikipedia/commons/0/0f/Oldfaithful3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hyperlink" Target="http://upload.wikimedia.org/wikipedia/commons/c/c4/Scatter_plot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commons/d/d9/Black_cherry_tree_histogram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upload.wikimedia.org/wikipedia/en/c/c0/Population_pyramid_1_(triangle).PNG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videos.howstuffworks.com/hsw/11314-examining-logarithmic-graphs-video.htm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1/1a/Brosen_windrose.svg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-revision.net/gcse-geography-how-and-why-to-use-spearmans-rank4182.pp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geographyfieldwork.com/nearest_neighbour_analysis.htm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://upload.wikimedia.org/wikipedia/en/4/4c/Topographic-Relief-perspective-sampl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eog.ucsb.edu/~jeff/115a/lectures/geometry/campus_cir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eog.ucsb.edu/~jeff/115a/lectures/geometry/oblique_burbank1928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eog.ucsb.edu/~jeff/115a/lectures/geometry/oblique_burbank1932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83880" cy="1051560"/>
          </a:xfrm>
        </p:spPr>
        <p:txBody>
          <a:bodyPr/>
          <a:lstStyle/>
          <a:p>
            <a:pPr algn="ctr"/>
            <a:r>
              <a:rPr lang="en-GB" dirty="0" smtClean="0"/>
              <a:t>Geographical Skills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READ, INTERPRET, ANALYSE AND PRODUCE MAPS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-28577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 smtClean="0"/>
              <a:t>Isoline</a:t>
            </a:r>
            <a:r>
              <a:rPr lang="en-GB" sz="4000" dirty="0" smtClean="0"/>
              <a:t> and </a:t>
            </a:r>
            <a:r>
              <a:rPr lang="en-GB" sz="4000" dirty="0" err="1" smtClean="0"/>
              <a:t>isopleth</a:t>
            </a:r>
            <a:r>
              <a:rPr lang="en-GB" sz="4000" dirty="0" smtClean="0"/>
              <a:t> maps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8" name="Picture 4" descr="File:Cntr-map-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06" y="1285860"/>
            <a:ext cx="4272970" cy="2809478"/>
          </a:xfrm>
          <a:prstGeom prst="rect">
            <a:avLst/>
          </a:prstGeom>
          <a:noFill/>
        </p:spPr>
      </p:pic>
      <p:pic>
        <p:nvPicPr>
          <p:cNvPr id="21512" name="Picture 8" descr="isopleth ma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416" y="1721425"/>
            <a:ext cx="2793988" cy="370783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1472" y="421481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ommon for mapping surface elevations, amounts of precipitation, atmospheric pressure, and numerous other measurements that can be viewed statistically as a third dimension.</a:t>
            </a:r>
          </a:p>
          <a:p>
            <a:r>
              <a:rPr lang="en-US" sz="1600" dirty="0" smtClean="0"/>
              <a:t>The third dimension is shown by a series of lines called isopleths which connect points of </a:t>
            </a:r>
            <a:r>
              <a:rPr lang="en-US" sz="1600" b="1" dirty="0" smtClean="0"/>
              <a:t>equal</a:t>
            </a:r>
            <a:r>
              <a:rPr lang="en-US" sz="1600" dirty="0" smtClean="0"/>
              <a:t> value.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828800"/>
          </a:xfrm>
        </p:spPr>
        <p:txBody>
          <a:bodyPr/>
          <a:lstStyle/>
          <a:p>
            <a:r>
              <a:rPr lang="en-GB" dirty="0" smtClean="0"/>
              <a:t>Sketch map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100" y="3571876"/>
            <a:ext cx="6357982" cy="85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3" tIns="14283" rIns="14283" bIns="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sketch map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- a map drawn from observation (rather than from exact measurements) and representing the main features of an area </a:t>
            </a:r>
          </a:p>
        </p:txBody>
      </p:sp>
      <p:pic>
        <p:nvPicPr>
          <p:cNvPr id="22530" name="Picture 2" descr="sketch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500570"/>
            <a:ext cx="1171575" cy="128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/>
          <a:lstStyle/>
          <a:p>
            <a:r>
              <a:rPr lang="en-GB" dirty="0" smtClean="0"/>
              <a:t>Topological maps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182" y="4929198"/>
            <a:ext cx="4929222" cy="1752600"/>
          </a:xfrm>
        </p:spPr>
        <p:txBody>
          <a:bodyPr>
            <a:normAutofit/>
          </a:bodyPr>
          <a:lstStyle/>
          <a:p>
            <a:r>
              <a:rPr lang="en-US" sz="1400" i="1" dirty="0" smtClean="0"/>
              <a:t>"We live in an era of unprecedented, rapid and inexorable global ageing."</a:t>
            </a:r>
            <a:endParaRPr lang="en-GB" sz="1400" dirty="0"/>
          </a:p>
        </p:txBody>
      </p:sp>
      <p:pic>
        <p:nvPicPr>
          <p:cNvPr id="23554" name="Picture 2" descr="http://www.worldmapper.org/images/smallpng/6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604" y="2500306"/>
            <a:ext cx="4876800" cy="24003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14744" y="2214554"/>
            <a:ext cx="1449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Total Elderly</a:t>
            </a:r>
            <a:endParaRPr lang="en-GB" sz="1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57562"/>
            <a:ext cx="3425827" cy="229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/>
          <a:lstStyle/>
          <a:p>
            <a:pPr algn="ctr"/>
            <a:r>
              <a:rPr lang="en-GB" dirty="0" smtClean="0"/>
              <a:t>Dot maps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9" descr="File:Population densit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85992"/>
            <a:ext cx="642942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772400" cy="1470025"/>
          </a:xfrm>
        </p:spPr>
        <p:txBody>
          <a:bodyPr/>
          <a:lstStyle/>
          <a:p>
            <a:pPr algn="ctr"/>
            <a:r>
              <a:rPr lang="en-GB" dirty="0" smtClean="0"/>
              <a:t>Proportional symbols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 descr="http://www.ncgia.ucsb.edu/cctp/units/unit47/images/cze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591175" cy="406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772400" cy="1470025"/>
          </a:xfrm>
        </p:spPr>
        <p:txBody>
          <a:bodyPr/>
          <a:lstStyle/>
          <a:p>
            <a:r>
              <a:rPr lang="en-GB" dirty="0" smtClean="0"/>
              <a:t>Flow diagrams/charts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626" name="Picture 2" descr="File:LampFlowchart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14488"/>
            <a:ext cx="3086100" cy="421005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4" tooltip="Enlarge"/>
              </a:rPr>
              <a:t>  </a:t>
            </a:r>
            <a:r>
              <a:rPr kumimoji="0" lang="en-US" sz="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8" name="Picture 4" descr="http://en.wikipedia.org/skins-1.5/common/images/magnify-clip.png">
            <a:hlinkClick r:id="rId4" tooltip="Enlarg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274638"/>
            <a:ext cx="142875" cy="1047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643570" y="5857892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</a:rPr>
              <a:t>A simple flowchart representing a process for dealing with a broken lamp.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596" y="3786190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Have a key for the number of cars(vehicles) you have seen and put it in the form of a line. I.e. Make a big line represent 10 cars, a smaller line represent 5 cars etc. You can also do this in the form of measurements, write a measurement for the thickness of the line.</a:t>
            </a:r>
            <a:br>
              <a:rPr lang="en-US" sz="1600" dirty="0" smtClean="0"/>
            </a:br>
            <a:r>
              <a:rPr lang="en-US" sz="1600" dirty="0" smtClean="0"/>
              <a:t>Then just put the different sized line onto your map along with the key and you're done.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INTERPRET TOPOGRAPHIC MAPS WHERE APPROPRIATE TO THE OPTIONAL THEMES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READ, INTERPRET, ANALYSE AND CONSTRUCT GRAPHS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en-GB" dirty="0" smtClean="0"/>
              <a:t>Scatter graphs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File:Oldfaithful3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00240"/>
            <a:ext cx="3819525" cy="3810000"/>
          </a:xfrm>
          <a:prstGeom prst="rect">
            <a:avLst/>
          </a:prstGeom>
          <a:noFill/>
        </p:spPr>
      </p:pic>
      <p:pic>
        <p:nvPicPr>
          <p:cNvPr id="27652" name="Picture 4" descr="File:Scatter plo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285992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LOCATE AND DIFFERENTIATE ELEMENTS OF THE EARTH’S SURFACE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n-GB" dirty="0" smtClean="0"/>
              <a:t>Line graphs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2199"/>
            <a:ext cx="4857752" cy="299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http://www.ncsu.edu/labwrite/res/gh/linegraph-redriver-mul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14752"/>
            <a:ext cx="3214710" cy="2210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pPr algn="ctr"/>
            <a:r>
              <a:rPr lang="en-GB" dirty="0" smtClean="0"/>
              <a:t>Triangular graph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698" name="Picture 2" descr="http://geographyfieldwork.com/TriangularGrap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643470" cy="433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pPr algn="ctr"/>
            <a:r>
              <a:rPr lang="en-GB" dirty="0" smtClean="0"/>
              <a:t>Histograms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1500174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histogram</a:t>
            </a:r>
            <a:r>
              <a:rPr lang="en-US" dirty="0" smtClean="0"/>
              <a:t> is "a representation of a frequency distribution by means of rectangles whose widths represent class intervals and whose areas are proportional to the corresponding frequencies." </a:t>
            </a:r>
            <a:endParaRPr lang="en-GB" dirty="0"/>
          </a:p>
        </p:txBody>
      </p:sp>
      <p:pic>
        <p:nvPicPr>
          <p:cNvPr id="32770" name="Picture 2" descr="File:Black cherry tree his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876"/>
            <a:ext cx="2057400" cy="2057401"/>
          </a:xfrm>
          <a:prstGeom prst="rect">
            <a:avLst/>
          </a:prstGeom>
          <a:noFill/>
        </p:spPr>
      </p:pic>
      <p:pic>
        <p:nvPicPr>
          <p:cNvPr id="32772" name="Picture 4" descr="Histo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24224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272366" cy="1470025"/>
          </a:xfrm>
        </p:spPr>
        <p:txBody>
          <a:bodyPr/>
          <a:lstStyle/>
          <a:p>
            <a:pPr algn="l"/>
            <a:r>
              <a:rPr lang="en-GB" dirty="0" smtClean="0"/>
              <a:t>Pie charts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1746" name="Picture 2" descr="http://geographyfieldwork.com/DataPr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38" y="3500438"/>
            <a:ext cx="4054924" cy="283844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357166"/>
            <a:ext cx="44291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Advantages</a:t>
            </a:r>
          </a:p>
          <a:p>
            <a:r>
              <a:rPr lang="en-US" sz="1600" dirty="0" smtClean="0"/>
              <a:t>display relative proportions of multiple  </a:t>
            </a:r>
          </a:p>
          <a:p>
            <a:r>
              <a:rPr lang="en-US" sz="1600" dirty="0" smtClean="0"/>
              <a:t>  classes of data </a:t>
            </a:r>
          </a:p>
          <a:p>
            <a:r>
              <a:rPr lang="en-US" sz="1600" dirty="0" smtClean="0"/>
              <a:t>size of the circle can be made </a:t>
            </a:r>
          </a:p>
          <a:p>
            <a:r>
              <a:rPr lang="en-US" sz="1600" dirty="0" smtClean="0"/>
              <a:t>  proportional to the total quantity it </a:t>
            </a:r>
          </a:p>
          <a:p>
            <a:r>
              <a:rPr lang="en-US" sz="1600" dirty="0" smtClean="0"/>
              <a:t>  represents </a:t>
            </a:r>
          </a:p>
          <a:p>
            <a:r>
              <a:rPr lang="en-US" sz="1600" dirty="0" smtClean="0"/>
              <a:t>summarize a large data set in visual </a:t>
            </a:r>
          </a:p>
          <a:p>
            <a:r>
              <a:rPr lang="en-US" sz="1600" dirty="0" smtClean="0"/>
              <a:t>  form </a:t>
            </a:r>
          </a:p>
          <a:p>
            <a:r>
              <a:rPr lang="en-US" sz="1600" dirty="0" smtClean="0"/>
              <a:t>be visually simpler than other types of </a:t>
            </a:r>
          </a:p>
          <a:p>
            <a:r>
              <a:rPr lang="en-US" sz="1600" dirty="0" smtClean="0"/>
              <a:t>  graphs </a:t>
            </a:r>
          </a:p>
          <a:p>
            <a:r>
              <a:rPr lang="en-US" sz="1600" dirty="0" smtClean="0"/>
              <a:t>permit a visual check of the </a:t>
            </a:r>
          </a:p>
          <a:p>
            <a:r>
              <a:rPr lang="en-US" sz="1600" dirty="0" smtClean="0"/>
              <a:t>  reasonableness or accuracy of </a:t>
            </a:r>
          </a:p>
          <a:p>
            <a:r>
              <a:rPr lang="en-US" sz="1600" dirty="0" smtClean="0"/>
              <a:t>  calculations </a:t>
            </a:r>
          </a:p>
          <a:p>
            <a:r>
              <a:rPr lang="en-US" sz="1600" dirty="0" smtClean="0"/>
              <a:t>require minimal additional explanation be easily understood due to widespread </a:t>
            </a:r>
          </a:p>
          <a:p>
            <a:r>
              <a:rPr lang="en-US" sz="1600" dirty="0" smtClean="0"/>
              <a:t>  use in business and the media </a:t>
            </a:r>
          </a:p>
          <a:p>
            <a:endParaRPr lang="en-US" sz="1600" dirty="0" smtClean="0"/>
          </a:p>
          <a:p>
            <a:r>
              <a:rPr lang="en-US" sz="1600" b="1" dirty="0" smtClean="0"/>
              <a:t>Disadvantages</a:t>
            </a:r>
          </a:p>
          <a:p>
            <a:r>
              <a:rPr lang="en-US" sz="1600" dirty="0" smtClean="0"/>
              <a:t>do not easily reveal exact values </a:t>
            </a:r>
          </a:p>
          <a:p>
            <a:r>
              <a:rPr lang="en-US" sz="1600" dirty="0" smtClean="0"/>
              <a:t>many pie charts may be needed to show </a:t>
            </a:r>
          </a:p>
          <a:p>
            <a:r>
              <a:rPr lang="en-US" sz="1600" dirty="0" smtClean="0"/>
              <a:t>  changes over time </a:t>
            </a:r>
          </a:p>
          <a:p>
            <a:r>
              <a:rPr lang="en-US" sz="1600" dirty="0" smtClean="0"/>
              <a:t>fail to reveal key assumptions, causes, </a:t>
            </a:r>
          </a:p>
          <a:p>
            <a:r>
              <a:rPr lang="en-US" sz="1600" dirty="0" smtClean="0"/>
              <a:t>  effects, or patterns </a:t>
            </a:r>
          </a:p>
          <a:p>
            <a:r>
              <a:rPr lang="en-US" sz="1600" dirty="0" smtClean="0"/>
              <a:t>be easily manipulated to yield false </a:t>
            </a:r>
          </a:p>
          <a:p>
            <a:r>
              <a:rPr lang="en-US" sz="1600" dirty="0" smtClean="0"/>
              <a:t>  impressions </a:t>
            </a:r>
          </a:p>
          <a:p>
            <a:r>
              <a:rPr lang="en-US" sz="1600" b="1" dirty="0" smtClean="0"/>
              <a:t> 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828800"/>
          </a:xfrm>
        </p:spPr>
        <p:txBody>
          <a:bodyPr/>
          <a:lstStyle/>
          <a:p>
            <a:pPr algn="ctr"/>
            <a:r>
              <a:rPr lang="en-GB" dirty="0" smtClean="0"/>
              <a:t>Population pyramids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4821" name="Picture 5" descr="File:Population pyramid 1 (triangle)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786058"/>
            <a:ext cx="4643470" cy="313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pPr algn="ctr"/>
            <a:r>
              <a:rPr lang="en-GB" dirty="0" smtClean="0"/>
              <a:t>Compound graphs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5" descr="gra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52620"/>
            <a:ext cx="3810000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/>
          <a:lstStyle/>
          <a:p>
            <a:pPr algn="ctr"/>
            <a:r>
              <a:rPr lang="en-GB" dirty="0" smtClean="0"/>
              <a:t>Logarithmic graphs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3786190"/>
            <a:ext cx="6400800" cy="1752600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Logarithmic graph</a:t>
            </a:r>
            <a:endParaRPr lang="en-GB" dirty="0"/>
          </a:p>
        </p:txBody>
      </p:sp>
      <p:pic>
        <p:nvPicPr>
          <p:cNvPr id="35844" name="Picture 4" descr="graph of y = log_2(x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00450"/>
            <a:ext cx="1885950" cy="1714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14546" y="18573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By nature of the logarithm, most log graphs tend to have the same shape, looking similar to a square-root graph:</a:t>
            </a:r>
            <a:br>
              <a:rPr lang="en-US" dirty="0" smtClean="0"/>
            </a:br>
            <a:r>
              <a:rPr lang="en-US" dirty="0" smtClean="0"/>
              <a:t> 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-214338"/>
            <a:ext cx="7772400" cy="1470025"/>
          </a:xfrm>
        </p:spPr>
        <p:txBody>
          <a:bodyPr/>
          <a:lstStyle/>
          <a:p>
            <a:pPr algn="ctr"/>
            <a:r>
              <a:rPr lang="en-GB" dirty="0" smtClean="0"/>
              <a:t>Lorenz curve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4357694"/>
            <a:ext cx="6400800" cy="1966914"/>
          </a:xfrm>
        </p:spPr>
        <p:txBody>
          <a:bodyPr>
            <a:normAutofit fontScale="32500" lnSpcReduction="20000"/>
          </a:bodyPr>
          <a:lstStyle/>
          <a:p>
            <a:r>
              <a:rPr lang="en-US" sz="3700" dirty="0" smtClean="0"/>
              <a:t>In economics, the </a:t>
            </a:r>
            <a:r>
              <a:rPr lang="en-US" sz="3700" b="1" dirty="0" smtClean="0"/>
              <a:t>Lorenz curve</a:t>
            </a:r>
            <a:r>
              <a:rPr lang="en-US" sz="3700" dirty="0" smtClean="0"/>
              <a:t> is a graphical representation of the cumulative distribution function  of a probability distribution; it is a graph showing the proportion of the distribution assumed by the bottom </a:t>
            </a:r>
            <a:r>
              <a:rPr lang="en-US" sz="3700" i="1" dirty="0" smtClean="0"/>
              <a:t>y</a:t>
            </a:r>
            <a:r>
              <a:rPr lang="en-US" sz="3700" dirty="0" smtClean="0"/>
              <a:t>% of the values. It is a curve that illustrates income distribution. It is often used to represent  income distribution, where it shows for the bottom </a:t>
            </a:r>
            <a:r>
              <a:rPr lang="en-US" sz="3700" i="1" dirty="0" smtClean="0"/>
              <a:t>x</a:t>
            </a:r>
            <a:r>
              <a:rPr lang="en-US" sz="3700" dirty="0" smtClean="0"/>
              <a:t>% of households, what percentage </a:t>
            </a:r>
            <a:r>
              <a:rPr lang="en-US" sz="3700" i="1" dirty="0" smtClean="0"/>
              <a:t>y</a:t>
            </a:r>
            <a:r>
              <a:rPr lang="en-US" sz="3700" dirty="0" smtClean="0"/>
              <a:t>% of the total income they have. The percentage of households is plotted on the </a:t>
            </a:r>
            <a:r>
              <a:rPr lang="en-US" sz="3700" i="1" dirty="0" smtClean="0"/>
              <a:t>x</a:t>
            </a:r>
            <a:r>
              <a:rPr lang="en-US" sz="3700" dirty="0" smtClean="0"/>
              <a:t>-axis, the percentage of income on the </a:t>
            </a:r>
            <a:r>
              <a:rPr lang="en-US" sz="3700" i="1" dirty="0" smtClean="0"/>
              <a:t>y</a:t>
            </a:r>
            <a:r>
              <a:rPr lang="en-US" sz="3700" dirty="0" smtClean="0"/>
              <a:t>-axis. It can also be used to show distribution of assets. In such use, many economists consider it to be a measure of social inequality. It was developed by Max O. Lorenz in 1905 for representing income distribution.</a:t>
            </a:r>
          </a:p>
          <a:p>
            <a:endParaRPr lang="en-US" sz="3700" dirty="0" smtClean="0"/>
          </a:p>
          <a:p>
            <a:r>
              <a:rPr lang="en-US" sz="3700" dirty="0" smtClean="0"/>
              <a:t>The concept is useful in studies of biodiversity, where cumulative proportion of species is plotted against cumulative proportion of individuals.</a:t>
            </a:r>
          </a:p>
          <a:p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5238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UNDERTAKE STATISTICAL CALCULATIONS TO SHOW PATTERNS AND CHANGES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Totals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 amount obtained by addition.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en-GB" dirty="0" smtClean="0"/>
              <a:t>Direction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 descr="File:Brosen windrose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828800"/>
          </a:xfrm>
        </p:spPr>
        <p:txBody>
          <a:bodyPr/>
          <a:lstStyle/>
          <a:p>
            <a:pPr algn="ctr"/>
            <a:r>
              <a:rPr lang="en-GB" dirty="0" smtClean="0"/>
              <a:t>Averages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00320"/>
          </a:xfrm>
        </p:spPr>
        <p:txBody>
          <a:bodyPr>
            <a:normAutofit/>
          </a:bodyPr>
          <a:lstStyle/>
          <a:p>
            <a:r>
              <a:rPr lang="en-GB" b="1" dirty="0" smtClean="0"/>
              <a:t>mean</a:t>
            </a:r>
            <a:r>
              <a:rPr lang="en-GB" dirty="0" smtClean="0"/>
              <a:t>: the sum of all the members of the list divided by the number of items in the list.</a:t>
            </a:r>
          </a:p>
          <a:p>
            <a:endParaRPr lang="en-GB" b="1" dirty="0" smtClean="0"/>
          </a:p>
          <a:p>
            <a:r>
              <a:rPr lang="en-GB" b="1" dirty="0" smtClean="0"/>
              <a:t>median</a:t>
            </a:r>
            <a:r>
              <a:rPr lang="en-GB" dirty="0" smtClean="0"/>
              <a:t> is described as the number separating the higher half of a sample from the lower half. </a:t>
            </a:r>
            <a:endParaRPr lang="en-GB" b="1" dirty="0"/>
          </a:p>
          <a:p>
            <a:endParaRPr lang="en-GB" b="1" dirty="0" smtClean="0"/>
          </a:p>
          <a:p>
            <a:r>
              <a:rPr lang="en-GB" b="1" dirty="0" smtClean="0"/>
              <a:t>mode:</a:t>
            </a:r>
            <a:r>
              <a:rPr lang="en-GB" dirty="0" smtClean="0"/>
              <a:t> means the most frequent value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7288" y="357166"/>
            <a:ext cx="7772400" cy="1470025"/>
          </a:xfrm>
        </p:spPr>
        <p:txBody>
          <a:bodyPr/>
          <a:lstStyle/>
          <a:p>
            <a:pPr algn="ctr"/>
            <a:r>
              <a:rPr lang="en-GB" dirty="0" smtClean="0"/>
              <a:t>Frequency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57554" y="20002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In statistics, a frequency distribution is a list of the values that a variable takes in a sample. It is usually a list, ordered by quantity, showing the number of times each value appears. </a:t>
            </a:r>
          </a:p>
          <a:p>
            <a:endParaRPr lang="en-GB" dirty="0"/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Ranges of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(differences between maximum and minimum)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n-GB" dirty="0" smtClean="0"/>
              <a:t>density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1986" name="Picture 2" descr="http://img2.tfd.com/wiki/4/4d/World_population_density_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5073746" cy="252696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28662" y="5072074"/>
            <a:ext cx="6170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World population density by country in 2006 (</a:t>
            </a:r>
            <a:r>
              <a:rPr lang="en-US" dirty="0" err="1" smtClean="0"/>
              <a:t>choropleth</a:t>
            </a:r>
            <a:r>
              <a:rPr lang="en-US" dirty="0" smtClean="0"/>
              <a:t> map).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Percentages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What is 13% of 98? </a:t>
            </a:r>
          </a:p>
          <a:p>
            <a:endParaRPr lang="en-US" dirty="0" smtClean="0"/>
          </a:p>
          <a:p>
            <a:r>
              <a:rPr lang="en-US" dirty="0" smtClean="0"/>
              <a:t>Answer: 13% × 98 = (13 / 100) × 98 = 12.74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Ratios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ratio</a:t>
            </a:r>
            <a:r>
              <a:rPr lang="en-US" dirty="0" smtClean="0"/>
              <a:t> is an expression which compares quantities relative to each other.</a:t>
            </a:r>
          </a:p>
          <a:p>
            <a:endParaRPr lang="en-US" dirty="0" smtClean="0"/>
          </a:p>
          <a:p>
            <a:r>
              <a:rPr lang="en-US" dirty="0" smtClean="0"/>
              <a:t>For example, the ratio 60 </a:t>
            </a:r>
            <a:r>
              <a:rPr lang="en-US" dirty="0" err="1" smtClean="0"/>
              <a:t>metres</a:t>
            </a:r>
            <a:r>
              <a:rPr lang="en-US" dirty="0" smtClean="0"/>
              <a:t> to 1 second, or 60:1 is written as 60 m/s, or 60 ms</a:t>
            </a:r>
            <a:r>
              <a:rPr lang="en-US" baseline="30000" dirty="0" smtClean="0"/>
              <a:t>−1</a:t>
            </a:r>
            <a:r>
              <a:rPr lang="en-US" dirty="0" smtClean="0"/>
              <a:t>, "60 </a:t>
            </a:r>
            <a:r>
              <a:rPr lang="en-US" dirty="0" err="1" smtClean="0"/>
              <a:t>metres</a:t>
            </a:r>
            <a:r>
              <a:rPr lang="en-US" dirty="0" smtClean="0"/>
              <a:t> per second" and is thought of as a measurement of velocity.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pPr algn="ctr"/>
            <a:r>
              <a:rPr lang="en-GB" dirty="0" smtClean="0"/>
              <a:t>Dependency ratio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4377" y="1397000"/>
          <a:ext cx="3435246" cy="4064000"/>
        </p:xfrm>
        <a:graphic>
          <a:graphicData uri="http://schemas.openxmlformats.org/drawingml/2006/table">
            <a:tbl>
              <a:tblPr/>
              <a:tblGrid>
                <a:gridCol w="3435246"/>
              </a:tblGrid>
              <a:tr h="406400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623" marR="66623" marT="33311" marB="3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263265"/>
          <a:ext cx="6096000" cy="33147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4034" name="Picture 2" descr="Dependency Rat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66838" y="-769938"/>
            <a:ext cx="4267201" cy="447675"/>
          </a:xfrm>
          <a:prstGeom prst="rect">
            <a:avLst/>
          </a:prstGeom>
          <a:noFill/>
        </p:spPr>
      </p:pic>
      <p:pic>
        <p:nvPicPr>
          <p:cNvPr id="44038" name="Picture 6" descr="Dependency Rat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4267200" cy="44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MANIPULATE AND INTERPRET DATA USING QUANTITATIVE TECHNIQUES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Measures of correlation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381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071546"/>
            <a:ext cx="2381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071942"/>
            <a:ext cx="2381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429132"/>
            <a:ext cx="2381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86124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Spearman's Rank Correlation Coefficient </a:t>
            </a:r>
            <a:r>
              <a:rPr lang="en-US" sz="2200" dirty="0" smtClean="0"/>
              <a:t>(page 41 of Planet Geography) </a:t>
            </a:r>
            <a:r>
              <a:rPr lang="en-US" dirty="0" smtClean="0">
                <a:solidFill>
                  <a:srgbClr val="92D050"/>
                </a:solidFill>
              </a:rPr>
              <a:t>is a further technique for </a:t>
            </a:r>
            <a:r>
              <a:rPr lang="en-US" dirty="0" err="1" smtClean="0">
                <a:solidFill>
                  <a:srgbClr val="92D050"/>
                </a:solidFill>
              </a:rPr>
              <a:t>analysing</a:t>
            </a:r>
            <a:r>
              <a:rPr lang="en-US" dirty="0" smtClean="0">
                <a:solidFill>
                  <a:srgbClr val="92D050"/>
                </a:solidFill>
              </a:rPr>
              <a:t> this data set.</a:t>
            </a:r>
            <a:r>
              <a:rPr lang="en-GB" dirty="0" smtClean="0">
                <a:solidFill>
                  <a:srgbClr val="00B050"/>
                </a:solidFill>
              </a:rPr>
              <a:t/>
            </a:r>
            <a:br>
              <a:rPr lang="en-GB" dirty="0" smtClean="0">
                <a:solidFill>
                  <a:srgbClr val="00B050"/>
                </a:solidFill>
              </a:rPr>
            </a:b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4714884"/>
            <a:ext cx="6400800" cy="1752600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Spearman's Rank Correlation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/>
          <a:lstStyle/>
          <a:p>
            <a:r>
              <a:rPr lang="en-GB" dirty="0" smtClean="0"/>
              <a:t>Latitude and longitude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214554"/>
            <a:ext cx="8331925" cy="37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Measures of concentration and dispersion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000504"/>
            <a:ext cx="7772400" cy="914400"/>
          </a:xfrm>
        </p:spPr>
        <p:txBody>
          <a:bodyPr/>
          <a:lstStyle/>
          <a:p>
            <a:r>
              <a:rPr lang="en-GB" dirty="0" smtClean="0"/>
              <a:t>Nearest neighbour</a:t>
            </a:r>
          </a:p>
          <a:p>
            <a:r>
              <a:rPr lang="en-GB" dirty="0" smtClean="0"/>
              <a:t>Location quotients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828800"/>
          </a:xfrm>
        </p:spPr>
        <p:txBody>
          <a:bodyPr/>
          <a:lstStyle/>
          <a:p>
            <a:pPr algn="ctr"/>
            <a:r>
              <a:rPr lang="en-GB" dirty="0" smtClean="0">
                <a:hlinkClick r:id="rId2"/>
              </a:rPr>
              <a:t>Nearest Neighbour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43106" y="-357214"/>
            <a:ext cx="7772400" cy="1470025"/>
          </a:xfrm>
        </p:spPr>
        <p:txBody>
          <a:bodyPr>
            <a:noAutofit/>
          </a:bodyPr>
          <a:lstStyle/>
          <a:p>
            <a:r>
              <a:rPr lang="en-GB" sz="1800" dirty="0" smtClean="0"/>
              <a:t>Location Quotient </a:t>
            </a: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1214422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The Location Quotient is a measure of the concentration of industry in a region compared to the</a:t>
            </a:r>
            <a:br>
              <a:rPr lang="en-US" dirty="0" smtClean="0"/>
            </a:br>
            <a:r>
              <a:rPr lang="en-US" dirty="0" smtClean="0"/>
              <a:t>national average </a:t>
            </a:r>
            <a:r>
              <a:rPr lang="en-US" dirty="0" err="1" smtClean="0"/>
              <a:t>eg</a:t>
            </a:r>
            <a:r>
              <a:rPr lang="en-US" dirty="0" smtClean="0"/>
              <a:t> if 15% of manufacturing employment in a region is in textiles and the national</a:t>
            </a:r>
            <a:br>
              <a:rPr lang="en-US" dirty="0" smtClean="0"/>
            </a:br>
            <a:r>
              <a:rPr lang="en-US" dirty="0" smtClean="0"/>
              <a:t>average for textile employment is only 5% then the LQ for textiles in this region will be 15/5 or 3. This</a:t>
            </a:r>
            <a:br>
              <a:rPr lang="en-US" dirty="0" smtClean="0"/>
            </a:br>
            <a:r>
              <a:rPr lang="en-US" dirty="0" smtClean="0"/>
              <a:t>means that textile employment in the region is three times more important than nationally.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71538" y="3571876"/>
            <a:ext cx="70723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</a:rPr>
              <a:t>LQ = </a:t>
            </a:r>
            <a:r>
              <a:rPr lang="en-US" sz="1200" b="1" u="sng" dirty="0" smtClean="0">
                <a:solidFill>
                  <a:srgbClr val="FF0000"/>
                </a:solidFill>
              </a:rPr>
              <a:t>Number </a:t>
            </a:r>
            <a:r>
              <a:rPr lang="en-US" sz="1200" b="1" u="sng" dirty="0">
                <a:solidFill>
                  <a:srgbClr val="FF0000"/>
                </a:solidFill>
              </a:rPr>
              <a:t>Employed in Industry A in a </a:t>
            </a:r>
            <a:r>
              <a:rPr lang="en-US" sz="1200" b="1" u="sng" dirty="0" smtClean="0">
                <a:solidFill>
                  <a:srgbClr val="FF0000"/>
                </a:solidFill>
              </a:rPr>
              <a:t>particular </a:t>
            </a:r>
            <a:r>
              <a:rPr lang="en-US" sz="1200" b="1" u="sng" dirty="0">
                <a:solidFill>
                  <a:srgbClr val="FF0000"/>
                </a:solidFill>
              </a:rPr>
              <a:t>region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              Total </a:t>
            </a:r>
            <a:r>
              <a:rPr lang="en-US" sz="1200" b="1" dirty="0">
                <a:solidFill>
                  <a:srgbClr val="FF0000"/>
                </a:solidFill>
              </a:rPr>
              <a:t>Employment in the particular </a:t>
            </a:r>
            <a:r>
              <a:rPr lang="en-US" sz="1200" b="1" dirty="0" smtClean="0">
                <a:solidFill>
                  <a:srgbClr val="FF0000"/>
                </a:solidFill>
              </a:rPr>
              <a:t>region   </a:t>
            </a:r>
          </a:p>
          <a:p>
            <a:r>
              <a:rPr lang="en-US" sz="1200" b="1" dirty="0" smtClean="0"/>
              <a:t>                                           Divided by</a:t>
            </a:r>
            <a:endParaRPr lang="en-US" sz="1200" b="1" u="sng" dirty="0">
              <a:solidFill>
                <a:srgbClr val="92D050"/>
              </a:solidFill>
            </a:endParaRPr>
          </a:p>
          <a:p>
            <a:r>
              <a:rPr lang="en-US" sz="1200" b="1" dirty="0" smtClean="0">
                <a:solidFill>
                  <a:srgbClr val="92D050"/>
                </a:solidFill>
              </a:rPr>
              <a:t>              </a:t>
            </a:r>
            <a:r>
              <a:rPr lang="en-US" sz="1200" b="1" u="sng" dirty="0" smtClean="0">
                <a:solidFill>
                  <a:srgbClr val="92D050"/>
                </a:solidFill>
              </a:rPr>
              <a:t>Number </a:t>
            </a:r>
            <a:r>
              <a:rPr lang="en-US" sz="1200" b="1" u="sng" dirty="0">
                <a:solidFill>
                  <a:srgbClr val="92D050"/>
                </a:solidFill>
              </a:rPr>
              <a:t>Employed in Industry A in the whole country</a:t>
            </a:r>
          </a:p>
          <a:p>
            <a:r>
              <a:rPr lang="en-US" sz="1200" b="1" dirty="0" smtClean="0">
                <a:solidFill>
                  <a:srgbClr val="92D050"/>
                </a:solidFill>
              </a:rPr>
              <a:t>              Total </a:t>
            </a:r>
            <a:r>
              <a:rPr lang="en-US" sz="1200" b="1" dirty="0">
                <a:solidFill>
                  <a:srgbClr val="92D050"/>
                </a:solidFill>
              </a:rPr>
              <a:t>Employment in the country</a:t>
            </a:r>
            <a:endParaRPr lang="en-GB" sz="1200" b="1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4572008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/>
              <a:t>LQ &lt; 1.0 = </a:t>
            </a:r>
            <a:r>
              <a:rPr lang="en-US" sz="1000" b="1" dirty="0"/>
              <a:t/>
            </a:r>
            <a:br>
              <a:rPr lang="en-US" sz="1000" b="1" dirty="0"/>
            </a:br>
            <a:r>
              <a:rPr lang="en-US" sz="1000" b="1" dirty="0"/>
              <a:t>A LQ that is less than zero suggests that local employment is less than was expected for a given industry. </a:t>
            </a:r>
          </a:p>
          <a:p>
            <a:r>
              <a:rPr lang="en-US" sz="1000" b="1" i="1" dirty="0"/>
              <a:t>A LQ = 1.0 = </a:t>
            </a:r>
            <a:r>
              <a:rPr lang="en-US" sz="1000" b="1" dirty="0"/>
              <a:t/>
            </a:r>
            <a:br>
              <a:rPr lang="en-US" sz="1000" b="1" dirty="0"/>
            </a:br>
            <a:r>
              <a:rPr lang="en-US" sz="1000" b="1" dirty="0"/>
              <a:t>A LQ that is equal to zero suggests that the local employment is exactly sufficient to meet the local demand for a given good or service. </a:t>
            </a:r>
          </a:p>
          <a:p>
            <a:r>
              <a:rPr lang="en-US" sz="1000" b="1" i="1" dirty="0"/>
              <a:t>A LQ &gt; 1.0 </a:t>
            </a:r>
            <a:br>
              <a:rPr lang="en-US" sz="1000" b="1" i="1" dirty="0"/>
            </a:br>
            <a:r>
              <a:rPr lang="en-US" sz="1000" b="1" dirty="0"/>
              <a:t>A LQ that is greater than zero provides evidence of basic employment for a given industry. </a:t>
            </a:r>
            <a:r>
              <a:rPr lang="en-US" sz="1000" b="1" dirty="0" smtClean="0"/>
              <a:t>These </a:t>
            </a:r>
            <a:r>
              <a:rPr lang="en-US" sz="1000" b="1" dirty="0"/>
              <a:t>extra jobs then must export their goods and services to non-local </a:t>
            </a:r>
            <a:r>
              <a:rPr lang="en-US" sz="1000" b="1" dirty="0" smtClean="0"/>
              <a:t>areas.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Measures of spatial interactions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071942"/>
            <a:ext cx="7772400" cy="110129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Spatial interaction is the flow of products, people, services, or information among places, in response to localized supply and demand.</a:t>
            </a:r>
          </a:p>
          <a:p>
            <a:endParaRPr lang="en-US" dirty="0" smtClean="0"/>
          </a:p>
          <a:p>
            <a:r>
              <a:rPr lang="en-US" dirty="0" smtClean="0"/>
              <a:t>Spatial interactions usually include a variety of movements such as travel, migration, transmission of information, journeys to work or shopping, retailing activities, or freight distribution.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UNDERTAKE GEOGRAPHICAL INVESTIGATION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en-GB" dirty="0" smtClean="0"/>
              <a:t>Grid reference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3643318" cy="366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Topographic Mapping - Six Figure Grid Referen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27956"/>
            <a:ext cx="2357454" cy="2258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Scale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3500438"/>
            <a:ext cx="7000924" cy="2928958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Maps are often known as </a:t>
            </a:r>
            <a:r>
              <a:rPr lang="en-US" b="1" dirty="0" smtClean="0"/>
              <a:t>large scale or small scale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 large scale map refers to one which shows greater detail because the representative fraction (e.g. 1/25,000) is a larger fraction than a small scale map which would have an RF of 1/250,000 to 1/7,500,000. </a:t>
            </a:r>
          </a:p>
          <a:p>
            <a:endParaRPr lang="en-US" dirty="0" smtClean="0"/>
          </a:p>
          <a:p>
            <a:r>
              <a:rPr lang="en-US" dirty="0" smtClean="0"/>
              <a:t>Large scale maps will have a RF of 1:50,000 or greater (i.e. 1:10,000). Those between 1:50,000 to 1:250,000 are maps with an intermediate scale. </a:t>
            </a:r>
          </a:p>
          <a:p>
            <a:endParaRPr lang="en-US" dirty="0" smtClean="0"/>
          </a:p>
          <a:p>
            <a:r>
              <a:rPr lang="en-US" dirty="0" smtClean="0"/>
              <a:t>Maps of the world are very small scale, about 1 to 100 million.</a:t>
            </a:r>
          </a:p>
          <a:p>
            <a:endParaRPr lang="en-GB" dirty="0"/>
          </a:p>
        </p:txBody>
      </p:sp>
      <p:pic>
        <p:nvPicPr>
          <p:cNvPr id="6146" name="Picture 2" descr="http://www.geographyalltheway.com/year7_geography/maps_atlases/imagesetc/a380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317223" cy="229551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1472" y="2714620"/>
            <a:ext cx="2938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 model of an A380 at 1:200 scale.</a:t>
            </a:r>
            <a:endParaRPr lang="en-GB" sz="1200" dirty="0"/>
          </a:p>
        </p:txBody>
      </p:sp>
      <p:pic>
        <p:nvPicPr>
          <p:cNvPr id="6148" name="Picture 4" descr="http://www.websters-dictionary-online.net/coreimages/digital+art/75476_2103_by_nilo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714356"/>
            <a:ext cx="262771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772400" cy="1470025"/>
          </a:xfrm>
        </p:spPr>
        <p:txBody>
          <a:bodyPr/>
          <a:lstStyle/>
          <a:p>
            <a:pPr algn="ctr"/>
            <a:r>
              <a:rPr lang="en-GB" dirty="0" smtClean="0"/>
              <a:t>                    Maps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482" name="Picture 2" descr="World Political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143380"/>
            <a:ext cx="3286148" cy="2427642"/>
          </a:xfrm>
          <a:prstGeom prst="rect">
            <a:avLst/>
          </a:prstGeom>
          <a:noFill/>
        </p:spPr>
      </p:pic>
      <p:pic>
        <p:nvPicPr>
          <p:cNvPr id="20484" name="Picture 4" descr="Physical Map With Col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055485"/>
            <a:ext cx="3071834" cy="1802143"/>
          </a:xfrm>
          <a:prstGeom prst="rect">
            <a:avLst/>
          </a:prstGeom>
          <a:noFill/>
        </p:spPr>
      </p:pic>
      <p:pic>
        <p:nvPicPr>
          <p:cNvPr id="20487" name="Picture 7" descr="File:Topographic-Relief-perspective-sampl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8" y="1142984"/>
            <a:ext cx="4643438" cy="2730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Aerial, oblique and ground-level photography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794" y="357187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 1. High angle </a:t>
            </a:r>
            <a:r>
              <a:rPr lang="en-US" b="1" dirty="0" smtClean="0"/>
              <a:t>oblique</a:t>
            </a:r>
            <a:r>
              <a:rPr lang="en-US" dirty="0" smtClean="0"/>
              <a:t>; and </a:t>
            </a:r>
          </a:p>
          <a:p>
            <a:pPr algn="l"/>
            <a:r>
              <a:rPr lang="en-US" dirty="0" smtClean="0"/>
              <a:t> 2. Low angle oblique.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In a high angle oblique, the apparent horizon is shown; while in a   </a:t>
            </a:r>
          </a:p>
          <a:p>
            <a:pPr algn="l"/>
            <a:r>
              <a:rPr lang="en-US" dirty="0" smtClean="0"/>
              <a:t> low angle oblique the apparent horizon is not shown.  Often </a:t>
            </a:r>
          </a:p>
          <a:p>
            <a:pPr algn="l"/>
            <a:r>
              <a:rPr lang="en-US" dirty="0" smtClean="0"/>
              <a:t> because of atmosphere haze or other types of obscuration the true </a:t>
            </a:r>
          </a:p>
          <a:p>
            <a:pPr algn="l"/>
            <a:r>
              <a:rPr lang="en-US" dirty="0" smtClean="0"/>
              <a:t> horizon of a photo cannot really be seen.  However we often can </a:t>
            </a:r>
          </a:p>
          <a:p>
            <a:pPr algn="l"/>
            <a:r>
              <a:rPr lang="en-US" dirty="0" smtClean="0"/>
              <a:t> see a horizon in an oblique air photo.  This is the apparent horizon.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71472" y="17859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We can define vertical</a:t>
            </a:r>
            <a:r>
              <a:rPr lang="en-US" b="1" dirty="0" smtClean="0"/>
              <a:t> aerial </a:t>
            </a:r>
            <a:r>
              <a:rPr lang="en-US" dirty="0" smtClean="0"/>
              <a:t>photographs as a photo taken from an aerial platform (either moving or stationary) wherein the camera axis at the moment of exposure is truly vertical. </a:t>
            </a:r>
            <a:endParaRPr lang="en-GB" dirty="0"/>
          </a:p>
        </p:txBody>
      </p:sp>
      <p:pic>
        <p:nvPicPr>
          <p:cNvPr id="18438" name="Picture 6" descr="Click to Enlarge - High Oblique CIR of UCSB Lago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646" y="5100657"/>
            <a:ext cx="1847850" cy="1257301"/>
          </a:xfrm>
          <a:prstGeom prst="rect">
            <a:avLst/>
          </a:prstGeom>
          <a:noFill/>
        </p:spPr>
      </p:pic>
      <p:pic>
        <p:nvPicPr>
          <p:cNvPr id="18439" name="Picture 7" descr="Click to Enlarge - High Oblique of Burbank, CA 193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5072074"/>
            <a:ext cx="1828800" cy="1276351"/>
          </a:xfrm>
          <a:prstGeom prst="rect">
            <a:avLst/>
          </a:prstGeom>
          <a:noFill/>
        </p:spPr>
      </p:pic>
      <p:pic>
        <p:nvPicPr>
          <p:cNvPr id="18440" name="Picture 8" descr="Click to Enlarge - Low Oblique of Burbank, CA 192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5119707"/>
            <a:ext cx="1866900" cy="1238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/>
          <a:lstStyle/>
          <a:p>
            <a:pPr algn="ctr"/>
            <a:r>
              <a:rPr lang="en-GB" dirty="0" smtClean="0"/>
              <a:t>Satellite </a:t>
            </a:r>
            <a:r>
              <a:rPr lang="en-GB" dirty="0" err="1" smtClean="0"/>
              <a:t>imaginery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76443"/>
            <a:ext cx="5715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466</TotalTime>
  <Words>1045</Words>
  <Application>Microsoft Office PowerPoint</Application>
  <PresentationFormat>On-screen Show (4:3)</PresentationFormat>
  <Paragraphs>136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Verdana</vt:lpstr>
      <vt:lpstr>Wingdings 2</vt:lpstr>
      <vt:lpstr>Aspect</vt:lpstr>
      <vt:lpstr>Geographical Skills</vt:lpstr>
      <vt:lpstr>LOCATE AND DIFFERENTIATE ELEMENTS OF THE EARTH’S SURFACE</vt:lpstr>
      <vt:lpstr>Direction</vt:lpstr>
      <vt:lpstr>Latitude and longitude</vt:lpstr>
      <vt:lpstr>Grid reference</vt:lpstr>
      <vt:lpstr>Scale</vt:lpstr>
      <vt:lpstr>                    Maps</vt:lpstr>
      <vt:lpstr>Aerial, oblique and ground-level photography</vt:lpstr>
      <vt:lpstr>Satellite imaginery</vt:lpstr>
      <vt:lpstr>READ, INTERPRET, ANALYSE AND PRODUCE MAPS</vt:lpstr>
      <vt:lpstr>Isoline and isopleth maps</vt:lpstr>
      <vt:lpstr>Sketch map</vt:lpstr>
      <vt:lpstr>Topological maps</vt:lpstr>
      <vt:lpstr>Dot maps</vt:lpstr>
      <vt:lpstr>Proportional symbols</vt:lpstr>
      <vt:lpstr>Flow diagrams/charts</vt:lpstr>
      <vt:lpstr>INTERPRET TOPOGRAPHIC MAPS WHERE APPROPRIATE TO THE OPTIONAL THEMES</vt:lpstr>
      <vt:lpstr>READ, INTERPRET, ANALYSE AND CONSTRUCT GRAPHS</vt:lpstr>
      <vt:lpstr>Scatter graphs</vt:lpstr>
      <vt:lpstr>Line graphs</vt:lpstr>
      <vt:lpstr>Triangular graph</vt:lpstr>
      <vt:lpstr>Histograms</vt:lpstr>
      <vt:lpstr>Pie charts</vt:lpstr>
      <vt:lpstr>Population pyramids</vt:lpstr>
      <vt:lpstr>Compound graphs</vt:lpstr>
      <vt:lpstr>Logarithmic graphs</vt:lpstr>
      <vt:lpstr>Lorenz curve </vt:lpstr>
      <vt:lpstr>UNDERTAKE STATISTICAL CALCULATIONS TO SHOW PATTERNS AND CHANGES</vt:lpstr>
      <vt:lpstr>Totals</vt:lpstr>
      <vt:lpstr>Averages</vt:lpstr>
      <vt:lpstr>Frequency </vt:lpstr>
      <vt:lpstr>Ranges of data</vt:lpstr>
      <vt:lpstr>density</vt:lpstr>
      <vt:lpstr>Percentages</vt:lpstr>
      <vt:lpstr>Ratios</vt:lpstr>
      <vt:lpstr>Dependency ratio</vt:lpstr>
      <vt:lpstr>MANIPULATE AND INTERPRET DATA USING QUANTITATIVE TECHNIQUES</vt:lpstr>
      <vt:lpstr>Measures of correlation</vt:lpstr>
      <vt:lpstr>  Spearman's Rank Correlation Coefficient (page 41 of Planet Geography) is a further technique for analysing this data set. </vt:lpstr>
      <vt:lpstr>Measures of concentration and dispersion</vt:lpstr>
      <vt:lpstr>Nearest Neighbour</vt:lpstr>
      <vt:lpstr>Location Quotient </vt:lpstr>
      <vt:lpstr>Measures of spatial interactions</vt:lpstr>
      <vt:lpstr>UNDERTAKE GEOGRAPHICAL INVESTIGATION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Geographical Skills</dc:title>
  <dc:creator>christine.evensen</dc:creator>
  <cp:lastModifiedBy>ois</cp:lastModifiedBy>
  <cp:revision>60</cp:revision>
  <dcterms:created xsi:type="dcterms:W3CDTF">2009-04-27T16:11:49Z</dcterms:created>
  <dcterms:modified xsi:type="dcterms:W3CDTF">2015-04-06T20:19:41Z</dcterms:modified>
</cp:coreProperties>
</file>