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9" r:id="rId5"/>
    <p:sldId id="260" r:id="rId6"/>
    <p:sldId id="261" r:id="rId7"/>
    <p:sldId id="306" r:id="rId8"/>
    <p:sldId id="262" r:id="rId9"/>
    <p:sldId id="308" r:id="rId10"/>
    <p:sldId id="322" r:id="rId11"/>
    <p:sldId id="321" r:id="rId12"/>
    <p:sldId id="323" r:id="rId13"/>
    <p:sldId id="310" r:id="rId14"/>
    <p:sldId id="311" r:id="rId15"/>
    <p:sldId id="313" r:id="rId16"/>
    <p:sldId id="312" r:id="rId17"/>
    <p:sldId id="392" r:id="rId18"/>
    <p:sldId id="315" r:id="rId19"/>
    <p:sldId id="318" r:id="rId20"/>
    <p:sldId id="319" r:id="rId21"/>
    <p:sldId id="320" r:id="rId22"/>
    <p:sldId id="327" r:id="rId23"/>
    <p:sldId id="328" r:id="rId24"/>
    <p:sldId id="329" r:id="rId25"/>
    <p:sldId id="330" r:id="rId26"/>
    <p:sldId id="331" r:id="rId27"/>
    <p:sldId id="332" r:id="rId28"/>
    <p:sldId id="333" r:id="rId29"/>
    <p:sldId id="345" r:id="rId30"/>
    <p:sldId id="343" r:id="rId31"/>
    <p:sldId id="344" r:id="rId32"/>
    <p:sldId id="346" r:id="rId33"/>
    <p:sldId id="347" r:id="rId34"/>
    <p:sldId id="348" r:id="rId35"/>
    <p:sldId id="324" r:id="rId36"/>
    <p:sldId id="339" r:id="rId37"/>
    <p:sldId id="340" r:id="rId38"/>
    <p:sldId id="342" r:id="rId39"/>
    <p:sldId id="337" r:id="rId40"/>
    <p:sldId id="338" r:id="rId41"/>
    <p:sldId id="334" r:id="rId42"/>
    <p:sldId id="336" r:id="rId43"/>
    <p:sldId id="341" r:id="rId44"/>
    <p:sldId id="351" r:id="rId45"/>
    <p:sldId id="377" r:id="rId46"/>
    <p:sldId id="297" r:id="rId47"/>
    <p:sldId id="350" r:id="rId48"/>
    <p:sldId id="352" r:id="rId49"/>
    <p:sldId id="354" r:id="rId50"/>
    <p:sldId id="349" r:id="rId51"/>
    <p:sldId id="298" r:id="rId52"/>
    <p:sldId id="276" r:id="rId53"/>
    <p:sldId id="275" r:id="rId54"/>
    <p:sldId id="304" r:id="rId55"/>
    <p:sldId id="296" r:id="rId56"/>
    <p:sldId id="288" r:id="rId57"/>
    <p:sldId id="271" r:id="rId58"/>
    <p:sldId id="283" r:id="rId59"/>
    <p:sldId id="355" r:id="rId60"/>
    <p:sldId id="295" r:id="rId61"/>
    <p:sldId id="274" r:id="rId62"/>
    <p:sldId id="270" r:id="rId63"/>
    <p:sldId id="263" r:id="rId64"/>
    <p:sldId id="266" r:id="rId65"/>
    <p:sldId id="269" r:id="rId66"/>
    <p:sldId id="267" r:id="rId67"/>
    <p:sldId id="268" r:id="rId68"/>
    <p:sldId id="353" r:id="rId69"/>
    <p:sldId id="301" r:id="rId70"/>
    <p:sldId id="299" r:id="rId71"/>
    <p:sldId id="300" r:id="rId72"/>
    <p:sldId id="303" r:id="rId73"/>
    <p:sldId id="302" r:id="rId74"/>
    <p:sldId id="358" r:id="rId75"/>
    <p:sldId id="356" r:id="rId76"/>
    <p:sldId id="359" r:id="rId77"/>
    <p:sldId id="361" r:id="rId78"/>
    <p:sldId id="265" r:id="rId79"/>
    <p:sldId id="363" r:id="rId80"/>
    <p:sldId id="364" r:id="rId81"/>
    <p:sldId id="400" r:id="rId82"/>
    <p:sldId id="368" r:id="rId83"/>
    <p:sldId id="367" r:id="rId84"/>
    <p:sldId id="396" r:id="rId85"/>
    <p:sldId id="397" r:id="rId86"/>
    <p:sldId id="394" r:id="rId87"/>
    <p:sldId id="395" r:id="rId88"/>
    <p:sldId id="398" r:id="rId89"/>
    <p:sldId id="399" r:id="rId90"/>
    <p:sldId id="370" r:id="rId91"/>
    <p:sldId id="372" r:id="rId92"/>
    <p:sldId id="376" r:id="rId93"/>
    <p:sldId id="387" r:id="rId94"/>
    <p:sldId id="381" r:id="rId95"/>
    <p:sldId id="284" r:id="rId96"/>
    <p:sldId id="380" r:id="rId97"/>
    <p:sldId id="378" r:id="rId98"/>
    <p:sldId id="379" r:id="rId99"/>
    <p:sldId id="383" r:id="rId100"/>
    <p:sldId id="382" r:id="rId101"/>
    <p:sldId id="384" r:id="rId102"/>
    <p:sldId id="385" r:id="rId103"/>
    <p:sldId id="386" r:id="rId104"/>
    <p:sldId id="375" r:id="rId105"/>
    <p:sldId id="285" r:id="rId106"/>
    <p:sldId id="291" r:id="rId107"/>
    <p:sldId id="294" r:id="rId108"/>
    <p:sldId id="290" r:id="rId109"/>
    <p:sldId id="293" r:id="rId110"/>
    <p:sldId id="289" r:id="rId111"/>
    <p:sldId id="292" r:id="rId112"/>
    <p:sldId id="388" r:id="rId113"/>
    <p:sldId id="389" r:id="rId114"/>
    <p:sldId id="390" r:id="rId115"/>
    <p:sldId id="391"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e Evensen" initials="CE" lastIdx="2" clrIdx="0">
    <p:extLst>
      <p:ext uri="{19B8F6BF-5375-455C-9EA6-DF929625EA0E}">
        <p15:presenceInfo xmlns:p15="http://schemas.microsoft.com/office/powerpoint/2012/main" userId="S::christine.evensen@oslois.no::3ee5bf13-2dd2-45a4-81d3-06fe9c48ce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29" d="100"/>
          <a:sy n="29" d="100"/>
        </p:scale>
        <p:origin x="52" y="4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commentAuthors" Target="commentAuthor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2-25T01:16:24.443" idx="1">
    <p:pos x="1443" y="291"/>
    <p:text>Source: In Thinking</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F519777-29F6-4663-8A81-EBF83DF8898F}" type="datetimeFigureOut">
              <a:rPr lang="en-GB" smtClean="0"/>
              <a:pPr/>
              <a:t>25/02/2020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F519777-29F6-4663-8A81-EBF83DF8898F}" type="datetimeFigureOut">
              <a:rPr lang="en-GB" smtClean="0"/>
              <a:pPr/>
              <a:t>25/02/2020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F519777-29F6-4663-8A81-EBF83DF8898F}" type="datetimeFigureOut">
              <a:rPr lang="en-GB" smtClean="0"/>
              <a:pPr/>
              <a:t>25/02/2020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667763" y="630937"/>
            <a:ext cx="3926681"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en-US"/>
              <a:t>Click to edit Master title style</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9334D819-9F07-4261-B09B-9E467E5D9002}" type="datetimeFigureOut">
              <a:rPr lang="en-US" dirty="0"/>
              <a:pPr/>
              <a:t>2/25/2020</a:t>
            </a:fld>
            <a:endParaRPr lang="en-US" dirty="0"/>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18563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208276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9334D819-9F07-4261-B09B-9E467E5D9002}" type="datetimeFigureOut">
              <a:rPr lang="en-US" dirty="0"/>
              <a:pPr/>
              <a:t>2/25/2020</a:t>
            </a:fld>
            <a:endParaRPr lang="en-US" dirty="0"/>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110979"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18909481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286000"/>
            <a:ext cx="360045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5847" y="2286000"/>
            <a:ext cx="360045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2/25/2020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288871594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9546" y="381001"/>
            <a:ext cx="7629525"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38759" y="2199634"/>
            <a:ext cx="3600450" cy="632529"/>
          </a:xfrm>
        </p:spPr>
        <p:txBody>
          <a:bodyPr anchor="b">
            <a:noAutofit/>
          </a:bodyPr>
          <a:lstStyle>
            <a:lvl1pPr marL="0" indent="0">
              <a:lnSpc>
                <a:spcPct val="100000"/>
              </a:lnSpc>
              <a:buNone/>
              <a:defRPr sz="1425" b="1" cap="all" spc="150"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942975" y="2909102"/>
            <a:ext cx="360045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5398" y="2199634"/>
            <a:ext cx="3600450" cy="632529"/>
          </a:xfrm>
        </p:spPr>
        <p:txBody>
          <a:bodyPr anchor="b">
            <a:noAutofit/>
          </a:bodyPr>
          <a:lstStyle>
            <a:lvl1pPr marL="0" indent="0">
              <a:lnSpc>
                <a:spcPct val="100000"/>
              </a:lnSpc>
              <a:buNone/>
              <a:defRPr sz="1425" b="1" cap="all" spc="150"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975398" y="2909102"/>
            <a:ext cx="360045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2/25/2020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270867169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2/25/2020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52938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2/25/2020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4086401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425" b="1" i="0" cap="all" spc="225"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53414" y="1741336"/>
            <a:ext cx="2319086" cy="4164164"/>
          </a:xfrm>
        </p:spPr>
        <p:txBody>
          <a:bodyPr/>
          <a:lstStyle>
            <a:lvl1pPr marL="0" indent="0">
              <a:lnSpc>
                <a:spcPct val="120000"/>
              </a:lnSpc>
              <a:spcBef>
                <a:spcPts val="900"/>
              </a:spcBef>
              <a:buNone/>
              <a:defRPr sz="12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73789" y="6375679"/>
            <a:ext cx="925016" cy="348462"/>
          </a:xfrm>
        </p:spPr>
        <p:txBody>
          <a:bodyPr/>
          <a:lstStyle/>
          <a:p>
            <a:fld id="{9334D819-9F07-4261-B09B-9E467E5D9002}" type="datetimeFigureOut">
              <a:rPr lang="en-US" dirty="0"/>
              <a:t>2/25/2020</a:t>
            </a:fld>
            <a:endParaRPr lang="en-US" dirty="0"/>
          </a:p>
        </p:txBody>
      </p:sp>
      <p:sp>
        <p:nvSpPr>
          <p:cNvPr id="6" name="Footer Placeholder 5"/>
          <p:cNvSpPr>
            <a:spLocks noGrp="1"/>
          </p:cNvSpPr>
          <p:nvPr>
            <p:ph type="ftr" sz="quarter" idx="11"/>
          </p:nvPr>
        </p:nvSpPr>
        <p:spPr>
          <a:xfrm>
            <a:off x="1577716" y="6375679"/>
            <a:ext cx="2611634" cy="345796"/>
          </a:xfrm>
        </p:spPr>
        <p:txBody>
          <a:bodyPr/>
          <a:lstStyle/>
          <a:p>
            <a:endParaRPr lang="en-US" dirty="0"/>
          </a:p>
        </p:txBody>
      </p:sp>
      <p:sp>
        <p:nvSpPr>
          <p:cNvPr id="7" name="Slide Number Placeholder 6"/>
          <p:cNvSpPr>
            <a:spLocks noGrp="1"/>
          </p:cNvSpPr>
          <p:nvPr>
            <p:ph type="sldNum" sz="quarter" idx="12"/>
          </p:nvPr>
        </p:nvSpPr>
        <p:spPr>
          <a:xfrm>
            <a:off x="4268261" y="6375679"/>
            <a:ext cx="924342"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39775954"/>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F519777-29F6-4663-8A81-EBF83DF8898F}" type="datetimeFigureOut">
              <a:rPr lang="en-GB" smtClean="0"/>
              <a:pPr/>
              <a:t>25/02/2020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425" b="1" i="0" spc="225"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6253413" y="1741336"/>
            <a:ext cx="2319088" cy="4164164"/>
          </a:xfrm>
        </p:spPr>
        <p:txBody>
          <a:bodyPr/>
          <a:lstStyle>
            <a:lvl1pPr marL="0" indent="0">
              <a:lnSpc>
                <a:spcPct val="120000"/>
              </a:lnSpc>
              <a:spcBef>
                <a:spcPts val="900"/>
              </a:spcBef>
              <a:buNone/>
              <a:defRPr sz="12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74463" y="6375679"/>
            <a:ext cx="924342" cy="348462"/>
          </a:xfrm>
        </p:spPr>
        <p:txBody>
          <a:bodyPr/>
          <a:lstStyle/>
          <a:p>
            <a:fld id="{9334D819-9F07-4261-B09B-9E467E5D9002}" type="datetimeFigureOut">
              <a:rPr lang="en-US" dirty="0"/>
              <a:t>2/25/2020</a:t>
            </a:fld>
            <a:endParaRPr lang="en-US" dirty="0"/>
          </a:p>
        </p:txBody>
      </p:sp>
      <p:sp>
        <p:nvSpPr>
          <p:cNvPr id="6" name="Footer Placeholder 5"/>
          <p:cNvSpPr>
            <a:spLocks noGrp="1"/>
          </p:cNvSpPr>
          <p:nvPr>
            <p:ph type="ftr" sz="quarter" idx="11"/>
          </p:nvPr>
        </p:nvSpPr>
        <p:spPr>
          <a:xfrm>
            <a:off x="1577716" y="6375679"/>
            <a:ext cx="2611634" cy="345796"/>
          </a:xfrm>
        </p:spPr>
        <p:txBody>
          <a:bodyPr/>
          <a:lstStyle/>
          <a:p>
            <a:endParaRPr lang="en-US" dirty="0"/>
          </a:p>
        </p:txBody>
      </p:sp>
      <p:sp>
        <p:nvSpPr>
          <p:cNvPr id="7" name="Slide Number Placeholder 6"/>
          <p:cNvSpPr>
            <a:spLocks noGrp="1"/>
          </p:cNvSpPr>
          <p:nvPr>
            <p:ph type="sldNum" sz="quarter" idx="12"/>
          </p:nvPr>
        </p:nvSpPr>
        <p:spPr>
          <a:xfrm>
            <a:off x="4265676" y="6375679"/>
            <a:ext cx="925830" cy="345796"/>
          </a:xfrm>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99827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4104920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49741" y="382386"/>
            <a:ext cx="1119099"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5" y="382386"/>
            <a:ext cx="6294439"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2265000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519777-29F6-4663-8A81-EBF83DF8898F}" type="datetimeFigureOut">
              <a:rPr lang="en-GB" smtClean="0"/>
              <a:pPr/>
              <a:t>25/02/2020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F519777-29F6-4663-8A81-EBF83DF8898F}" type="datetimeFigureOut">
              <a:rPr lang="en-GB" smtClean="0"/>
              <a:pPr/>
              <a:t>25/02/2020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F519777-29F6-4663-8A81-EBF83DF8898F}" type="datetimeFigureOut">
              <a:rPr lang="en-GB" smtClean="0"/>
              <a:pPr/>
              <a:t>25/02/2020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F519777-29F6-4663-8A81-EBF83DF8898F}" type="datetimeFigureOut">
              <a:rPr lang="en-GB" smtClean="0"/>
              <a:pPr/>
              <a:t>25/02/2020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519777-29F6-4663-8A81-EBF83DF8898F}" type="datetimeFigureOut">
              <a:rPr lang="en-GB" smtClean="0"/>
              <a:pPr/>
              <a:t>25/02/2020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519777-29F6-4663-8A81-EBF83DF8898F}" type="datetimeFigureOut">
              <a:rPr lang="en-GB" smtClean="0"/>
              <a:pPr/>
              <a:t>25/02/2020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519777-29F6-4663-8A81-EBF83DF8898F}" type="datetimeFigureOut">
              <a:rPr lang="en-GB" smtClean="0"/>
              <a:pPr/>
              <a:t>25/02/2020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519777-29F6-4663-8A81-EBF83DF8898F}" type="datetimeFigureOut">
              <a:rPr lang="en-GB" smtClean="0"/>
              <a:pPr/>
              <a:t>25/02/2020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CCAC2-5910-45BC-8548-357AAD03F12A}"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900">
                <a:solidFill>
                  <a:schemeClr val="tx1">
                    <a:lumMod val="65000"/>
                    <a:lumOff val="35000"/>
                  </a:schemeClr>
                </a:solidFill>
              </a:defRPr>
            </a:lvl1pPr>
          </a:lstStyle>
          <a:p>
            <a:fld id="{9334D819-9F07-4261-B09B-9E467E5D9002}" type="datetimeFigureOut">
              <a:rPr lang="en-US" dirty="0"/>
              <a:pPr/>
              <a:t>2/25/2020</a:t>
            </a:fld>
            <a:endParaRPr lang="en-US" dirty="0"/>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9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9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664369"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9885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825" kern="1200" cap="all" spc="150" baseline="0">
          <a:solidFill>
            <a:schemeClr val="tx2"/>
          </a:solidFill>
          <a:latin typeface="+mj-lt"/>
          <a:ea typeface="+mj-ea"/>
          <a:cs typeface="+mj-cs"/>
        </a:defRPr>
      </a:lvl1pPr>
    </p:titleStyle>
    <p:bodyStyle>
      <a:lvl1pPr marL="171450" indent="-171450" algn="l" defTabSz="685800" rtl="0" eaLnBrk="1" latinLnBrk="0" hangingPunct="1">
        <a:lnSpc>
          <a:spcPct val="110000"/>
        </a:lnSpc>
        <a:spcBef>
          <a:spcPts val="525"/>
        </a:spcBef>
        <a:buClr>
          <a:schemeClr val="tx2"/>
        </a:buClr>
        <a:buFont typeface="Arial" panose="020B0604020202020204" pitchFamily="34" charset="0"/>
        <a:buChar char="•"/>
        <a:defRPr sz="15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10000"/>
        </a:lnSpc>
        <a:spcBef>
          <a:spcPts val="525"/>
        </a:spcBef>
        <a:buClr>
          <a:schemeClr val="tx2"/>
        </a:buClr>
        <a:buFont typeface="Gill Sans MT" panose="020B0502020104020203" pitchFamily="34" charset="0"/>
        <a:buChar char="–"/>
        <a:defRPr sz="135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10000"/>
        </a:lnSpc>
        <a:spcBef>
          <a:spcPts val="525"/>
        </a:spcBef>
        <a:buClr>
          <a:schemeClr val="tx2"/>
        </a:buClr>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baseline="0">
          <a:solidFill>
            <a:schemeClr val="tx1">
              <a:lumMod val="65000"/>
              <a:lumOff val="35000"/>
            </a:schemeClr>
          </a:solidFill>
          <a:latin typeface="+mn-lt"/>
          <a:ea typeface="+mn-ea"/>
          <a:cs typeface="+mn-cs"/>
        </a:defRPr>
      </a:lvl8pPr>
      <a:lvl9pPr marL="29146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s://www.youtube.com/watch?time_continue=1&amp;v=s1uaB41bLRk" TargetMode="External"/><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hyperlink" Target="https://www.washingtonpost.com/news/morning-mix/wp/2014/11/04/diverting-lava-everything-you-need-to-know/?utm_term=.a3faf2908b60" TargetMode="Externa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time_continue=85&amp;v=wO7s5zIhX6k"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hyperlink" Target="https://www.youtube.com/watch?time_continue=44&amp;v=u-_qj3AYgmw" TargetMode="External"/><Relationship Id="rId2" Type="http://schemas.openxmlformats.org/officeDocument/2006/relationships/hyperlink" Target="https://www.youtube.com/watch?time_continue=15&amp;v=puW4DzndLtA" TargetMode="External"/><Relationship Id="rId1" Type="http://schemas.openxmlformats.org/officeDocument/2006/relationships/slideLayout" Target="../slideLayouts/slideLayout7.xml"/><Relationship Id="rId6" Type="http://schemas.openxmlformats.org/officeDocument/2006/relationships/hyperlink" Target="https://www.youtube.com/watch?time_continue=39&amp;v=Oou32o-jR0M" TargetMode="External"/><Relationship Id="rId5" Type="http://schemas.openxmlformats.org/officeDocument/2006/relationships/hyperlink" Target="https://www.youtube.com/watch?time_continue=24&amp;v=dQa_KjiCFCU" TargetMode="External"/><Relationship Id="rId4" Type="http://schemas.openxmlformats.org/officeDocument/2006/relationships/hyperlink" Target="https://www.youtube.com/watch?time_continue=6&amp;v=GG_NFlz_8QA"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www.youtube.com/watch?v=RjuE3984Wb8" TargetMode="External"/><Relationship Id="rId2" Type="http://schemas.openxmlformats.org/officeDocument/2006/relationships/slideLayout" Target="../slideLayouts/slideLayout7.xml"/><Relationship Id="rId1" Type="http://schemas.openxmlformats.org/officeDocument/2006/relationships/video" Target="https://www.youtube.com/embed/Y9k7k1wFMNA" TargetMode="External"/><Relationship Id="rId5" Type="http://schemas.openxmlformats.org/officeDocument/2006/relationships/image" Target="../media/image98.png"/><Relationship Id="rId4" Type="http://schemas.openxmlformats.org/officeDocument/2006/relationships/hyperlink" Target="https://www.youtube.com/watch?time_continue=19&amp;v=Ypmh-p2T1z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Volcanoes.pptx" TargetMode="External"/><Relationship Id="rId1" Type="http://schemas.openxmlformats.org/officeDocument/2006/relationships/slideLayout" Target="../slideLayouts/slideLayout6.xml"/><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news.nationalgeographic.com/2017/10/human-induced-earthquakes-fracking-mining-video-spd/"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4" Type="http://schemas.openxmlformats.org/officeDocument/2006/relationships/image" Target="../media/image62.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7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hyperlink" Target="https://sites.google.com/site/ecumeneiboptionsandhigherlevel/hazards-and-disasters/vulnerability" TargetMode="External"/><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zbtAXW-2nz0" TargetMode="External"/><Relationship Id="rId2" Type="http://schemas.openxmlformats.org/officeDocument/2006/relationships/hyperlink" Target="http://news.bbc.co.uk/2/hi/science/nature/7533950.stm" TargetMode="Externa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hyperlink" Target="http://www.geographyalltheway.com/in/ib-hazards/imagesetc/hazard-characteristics.pdf"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www.geographyalltheway.com/in/ib-hazards/earthquakes-laquila.htm" TargetMode="External"/><Relationship Id="rId2" Type="http://schemas.openxmlformats.org/officeDocument/2006/relationships/hyperlink" Target="http://mrrudgegeography.weebly.com/montserrat-a-case-study-of-a-volcanic-eruption.html" TargetMode="External"/><Relationship Id="rId1" Type="http://schemas.openxmlformats.org/officeDocument/2006/relationships/slideLayout" Target="../slideLayouts/slideLayout18.xml"/><Relationship Id="rId4" Type="http://schemas.openxmlformats.org/officeDocument/2006/relationships/hyperlink" Target="../From%20old%20documents/Hazards%20and%20disasters%20-%20risk%20assessment%20and%20response/L'Aquila%20Case%20Study.pptx"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hyperlink" Target="https://www.youtube.com/watch?v=tF204Pgf-eo"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05677" y="914400"/>
            <a:ext cx="2743200" cy="2887579"/>
          </a:xfrm>
        </p:spPr>
        <p:txBody>
          <a:bodyPr>
            <a:normAutofit/>
          </a:bodyPr>
          <a:lstStyle/>
          <a:p>
            <a:pPr>
              <a:lnSpc>
                <a:spcPct val="90000"/>
              </a:lnSpc>
            </a:pPr>
            <a:br>
              <a:rPr lang="en-GB" sz="3300" b="1" dirty="0">
                <a:solidFill>
                  <a:srgbClr val="FFFFFF"/>
                </a:solidFill>
              </a:rPr>
            </a:br>
            <a:r>
              <a:rPr lang="en-GB" sz="3300" b="1" dirty="0">
                <a:solidFill>
                  <a:srgbClr val="FFFFFF"/>
                </a:solidFill>
              </a:rPr>
              <a:t>              Geophysical Hazards</a:t>
            </a:r>
            <a:br>
              <a:rPr lang="en-GB" sz="3300" b="1" dirty="0">
                <a:solidFill>
                  <a:srgbClr val="FFFFFF"/>
                </a:solidFill>
              </a:rPr>
            </a:br>
            <a:br>
              <a:rPr lang="en-GB" sz="3300" b="1" dirty="0">
                <a:solidFill>
                  <a:srgbClr val="FFFFFF"/>
                </a:solidFill>
              </a:rPr>
            </a:br>
            <a:r>
              <a:rPr lang="en-GB" sz="1600" b="1" dirty="0">
                <a:solidFill>
                  <a:srgbClr val="FFFFFF"/>
                </a:solidFill>
              </a:rPr>
              <a:t>Option D</a:t>
            </a:r>
          </a:p>
        </p:txBody>
      </p:sp>
      <p:sp>
        <p:nvSpPr>
          <p:cNvPr id="3" name="Subtitle 2"/>
          <p:cNvSpPr>
            <a:spLocks noGrp="1"/>
          </p:cNvSpPr>
          <p:nvPr>
            <p:ph type="subTitle" idx="1"/>
          </p:nvPr>
        </p:nvSpPr>
        <p:spPr>
          <a:xfrm>
            <a:off x="505677" y="4170501"/>
            <a:ext cx="2743200" cy="1525597"/>
          </a:xfrm>
        </p:spPr>
        <p:txBody>
          <a:bodyPr>
            <a:normAutofit/>
          </a:bodyPr>
          <a:lstStyle/>
          <a:p>
            <a:endParaRPr lang="en-GB" sz="1700">
              <a:solidFill>
                <a:srgbClr val="FFFFFF"/>
              </a:solidFill>
            </a:endParaRP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descr="Image result for geophysical hazards">
            <a:extLst>
              <a:ext uri="{FF2B5EF4-FFF2-40B4-BE49-F238E27FC236}">
                <a16:creationId xmlns:a16="http://schemas.microsoft.com/office/drawing/2014/main" id="{239C5AF7-6322-46C1-9AAC-2A5A80843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7320" y="492573"/>
            <a:ext cx="4131251" cy="58807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09B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1700" y="5768204"/>
            <a:ext cx="4800600" cy="0"/>
          </a:xfrm>
          <a:prstGeom prst="line">
            <a:avLst/>
          </a:prstGeom>
          <a:ln>
            <a:solidFill>
              <a:srgbClr val="709BA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B3E0CEC-EACF-40FC-B7F7-D721F68A192B}"/>
              </a:ext>
            </a:extLst>
          </p:cNvPr>
          <p:cNvSpPr>
            <a:spLocks noGrp="1"/>
          </p:cNvSpPr>
          <p:nvPr>
            <p:ph type="ctrTitle"/>
          </p:nvPr>
        </p:nvSpPr>
        <p:spPr>
          <a:xfrm>
            <a:off x="832485" y="4277356"/>
            <a:ext cx="7475220" cy="1560320"/>
          </a:xfrm>
        </p:spPr>
        <p:txBody>
          <a:bodyPr>
            <a:normAutofit/>
          </a:bodyPr>
          <a:lstStyle/>
          <a:p>
            <a:r>
              <a:rPr lang="en-GB" sz="5000" dirty="0">
                <a:solidFill>
                  <a:srgbClr val="709BA2"/>
                </a:solidFill>
              </a:rPr>
              <a:t>Subduction zones</a:t>
            </a:r>
          </a:p>
        </p:txBody>
      </p:sp>
      <p:sp>
        <p:nvSpPr>
          <p:cNvPr id="3" name="Subtitle 2">
            <a:extLst>
              <a:ext uri="{FF2B5EF4-FFF2-40B4-BE49-F238E27FC236}">
                <a16:creationId xmlns:a16="http://schemas.microsoft.com/office/drawing/2014/main" id="{96A0E2CE-98A8-47B1-B5AE-FBAC8AD574F5}"/>
              </a:ext>
            </a:extLst>
          </p:cNvPr>
          <p:cNvSpPr>
            <a:spLocks noGrp="1"/>
          </p:cNvSpPr>
          <p:nvPr>
            <p:ph type="subTitle" idx="1"/>
          </p:nvPr>
        </p:nvSpPr>
        <p:spPr>
          <a:xfrm>
            <a:off x="1282147" y="5799489"/>
            <a:ext cx="6575895" cy="440822"/>
          </a:xfrm>
        </p:spPr>
        <p:txBody>
          <a:bodyPr>
            <a:normAutofit/>
          </a:bodyPr>
          <a:lstStyle/>
          <a:p>
            <a:endParaRPr lang="en-GB" sz="1700">
              <a:solidFill>
                <a:srgbClr val="709BA2"/>
              </a:solidFill>
            </a:endParaRPr>
          </a:p>
        </p:txBody>
      </p:sp>
      <p:pic>
        <p:nvPicPr>
          <p:cNvPr id="4" name="Picture 3">
            <a:extLst>
              <a:ext uri="{FF2B5EF4-FFF2-40B4-BE49-F238E27FC236}">
                <a16:creationId xmlns:a16="http://schemas.microsoft.com/office/drawing/2014/main" id="{48CEEB64-A7D0-41FC-AB19-D1C58AF392C8}"/>
              </a:ext>
            </a:extLst>
          </p:cNvPr>
          <p:cNvPicPr>
            <a:picLocks noChangeAspect="1"/>
          </p:cNvPicPr>
          <p:nvPr/>
        </p:nvPicPr>
        <p:blipFill rotWithShape="1">
          <a:blip r:embed="rId2"/>
          <a:srcRect t="10314" r="2" b="13453"/>
          <a:stretch/>
        </p:blipFill>
        <p:spPr>
          <a:xfrm>
            <a:off x="182880" y="256540"/>
            <a:ext cx="8778240" cy="3764276"/>
          </a:xfrm>
          <a:prstGeom prst="rect">
            <a:avLst/>
          </a:prstGeom>
        </p:spPr>
      </p:pic>
    </p:spTree>
    <p:extLst>
      <p:ext uri="{BB962C8B-B14F-4D97-AF65-F5344CB8AC3E}">
        <p14:creationId xmlns:p14="http://schemas.microsoft.com/office/powerpoint/2010/main" val="28277518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050" name="Picture 2" descr="https://www.thinkib.net/files/geography/geophysical-hazards/japan-s-greatwall.png">
            <a:extLst>
              <a:ext uri="{FF2B5EF4-FFF2-40B4-BE49-F238E27FC236}">
                <a16:creationId xmlns:a16="http://schemas.microsoft.com/office/drawing/2014/main" id="{EC38D0F7-9D0B-4106-9032-64089E47A4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80" r="6013"/>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A8AAFC-5FD3-4C1D-9852-6947E9B86D85}"/>
              </a:ext>
            </a:extLst>
          </p:cNvPr>
          <p:cNvSpPr txBox="1"/>
          <p:nvPr/>
        </p:nvSpPr>
        <p:spPr>
          <a:xfrm>
            <a:off x="6084168" y="6256867"/>
            <a:ext cx="3281075" cy="369332"/>
          </a:xfrm>
          <a:prstGeom prst="rect">
            <a:avLst/>
          </a:prstGeom>
          <a:noFill/>
        </p:spPr>
        <p:txBody>
          <a:bodyPr wrap="square" rtlCol="0">
            <a:spAutoFit/>
          </a:bodyPr>
          <a:lstStyle/>
          <a:p>
            <a:r>
              <a:rPr lang="en-GB" dirty="0">
                <a:hlinkClick r:id="rId3"/>
              </a:rPr>
              <a:t>Great Wall of Japan</a:t>
            </a:r>
            <a:endParaRPr lang="en-GB" dirty="0"/>
          </a:p>
        </p:txBody>
      </p:sp>
    </p:spTree>
    <p:extLst>
      <p:ext uri="{BB962C8B-B14F-4D97-AF65-F5344CB8AC3E}">
        <p14:creationId xmlns:p14="http://schemas.microsoft.com/office/powerpoint/2010/main" val="29149184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3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s://www.thinkib.net/files/tib-galleries/27-578/management.jpg">
            <a:extLst>
              <a:ext uri="{FF2B5EF4-FFF2-40B4-BE49-F238E27FC236}">
                <a16:creationId xmlns:a16="http://schemas.microsoft.com/office/drawing/2014/main" id="{4B0433B5-672A-4B05-8C66-F9AFE79595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862902"/>
            <a:ext cx="8178799" cy="5132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4062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7FC8FE-0E67-48C5-A95D-13CFB2A2ACEF}"/>
              </a:ext>
            </a:extLst>
          </p:cNvPr>
          <p:cNvSpPr/>
          <p:nvPr/>
        </p:nvSpPr>
        <p:spPr>
          <a:xfrm>
            <a:off x="3822820" y="3244334"/>
            <a:ext cx="1498359" cy="369332"/>
          </a:xfrm>
          <a:prstGeom prst="rect">
            <a:avLst/>
          </a:prstGeom>
        </p:spPr>
        <p:txBody>
          <a:bodyPr wrap="none">
            <a:spAutoFit/>
          </a:bodyPr>
          <a:lstStyle/>
          <a:p>
            <a:r>
              <a:rPr lang="en-GB" b="1" dirty="0">
                <a:solidFill>
                  <a:srgbClr val="2A2A2A"/>
                </a:solidFill>
                <a:latin typeface="PostoniWide"/>
                <a:hlinkClick r:id="rId2"/>
              </a:rPr>
              <a:t>Diverting lava</a:t>
            </a:r>
            <a:endParaRPr lang="en-GB" dirty="0"/>
          </a:p>
        </p:txBody>
      </p:sp>
    </p:spTree>
    <p:extLst>
      <p:ext uri="{BB962C8B-B14F-4D97-AF65-F5344CB8AC3E}">
        <p14:creationId xmlns:p14="http://schemas.microsoft.com/office/powerpoint/2010/main" val="366862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B822-1EB7-4629-873B-575A66867A12}"/>
              </a:ext>
            </a:extLst>
          </p:cNvPr>
          <p:cNvSpPr>
            <a:spLocks noGrp="1"/>
          </p:cNvSpPr>
          <p:nvPr>
            <p:ph type="title"/>
          </p:nvPr>
        </p:nvSpPr>
        <p:spPr/>
        <p:txBody>
          <a:bodyPr>
            <a:normAutofit fontScale="90000"/>
          </a:bodyPr>
          <a:lstStyle/>
          <a:p>
            <a:r>
              <a:rPr lang="en-GB" b="1" dirty="0"/>
              <a:t>Future resilience and adaptation </a:t>
            </a:r>
            <a:br>
              <a:rPr lang="en-GB" b="1" dirty="0"/>
            </a:br>
            <a:r>
              <a:rPr lang="en-GB" sz="2025" dirty="0"/>
              <a:t>Future </a:t>
            </a:r>
            <a:r>
              <a:rPr lang="en-GB" sz="3675" b="1" dirty="0">
                <a:solidFill>
                  <a:srgbClr val="00B050"/>
                </a:solidFill>
              </a:rPr>
              <a:t>possibilities</a:t>
            </a:r>
            <a:r>
              <a:rPr lang="en-GB" sz="2025" b="1" dirty="0"/>
              <a:t> </a:t>
            </a:r>
            <a:r>
              <a:rPr lang="en-GB" sz="2025" dirty="0"/>
              <a:t>for lessening human vulnerability to geophysical</a:t>
            </a:r>
          </a:p>
        </p:txBody>
      </p:sp>
      <p:sp>
        <p:nvSpPr>
          <p:cNvPr id="3" name="Content Placeholder 2">
            <a:extLst>
              <a:ext uri="{FF2B5EF4-FFF2-40B4-BE49-F238E27FC236}">
                <a16:creationId xmlns:a16="http://schemas.microsoft.com/office/drawing/2014/main" id="{DF58FF67-154A-4AFD-8591-61A14C68DC29}"/>
              </a:ext>
            </a:extLst>
          </p:cNvPr>
          <p:cNvSpPr>
            <a:spLocks noGrp="1"/>
          </p:cNvSpPr>
          <p:nvPr>
            <p:ph idx="1"/>
          </p:nvPr>
        </p:nvSpPr>
        <p:spPr>
          <a:xfrm>
            <a:off x="938758" y="3094939"/>
            <a:ext cx="7633742" cy="2695193"/>
          </a:xfrm>
        </p:spPr>
        <p:txBody>
          <a:bodyPr>
            <a:normAutofit/>
          </a:bodyPr>
          <a:lstStyle/>
          <a:p>
            <a:pPr marL="0" indent="0">
              <a:buNone/>
            </a:pPr>
            <a:r>
              <a:rPr lang="en-GB" sz="1800" b="1" dirty="0"/>
              <a:t>Post-event</a:t>
            </a:r>
            <a:r>
              <a:rPr lang="en-GB" sz="1800" dirty="0"/>
              <a:t> management strategies (rescue, rehabilitation, reconstruction), to include the enhanced use of communications technologies to map hazards/disasters, locate survivors and promote continuing human development</a:t>
            </a:r>
          </a:p>
        </p:txBody>
      </p:sp>
    </p:spTree>
    <p:extLst>
      <p:ext uri="{BB962C8B-B14F-4D97-AF65-F5344CB8AC3E}">
        <p14:creationId xmlns:p14="http://schemas.microsoft.com/office/powerpoint/2010/main" val="26235776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476672"/>
            <a:ext cx="7772400" cy="1470025"/>
          </a:xfrm>
        </p:spPr>
        <p:txBody>
          <a:bodyPr/>
          <a:lstStyle/>
          <a:p>
            <a:endParaRPr lang="en-GB" dirty="0"/>
          </a:p>
        </p:txBody>
      </p:sp>
      <p:sp>
        <p:nvSpPr>
          <p:cNvPr id="3" name="Subtitle 2"/>
          <p:cNvSpPr>
            <a:spLocks noGrp="1"/>
          </p:cNvSpPr>
          <p:nvPr>
            <p:ph type="subTitle" idx="1"/>
          </p:nvPr>
        </p:nvSpPr>
        <p:spPr>
          <a:xfrm>
            <a:off x="1475656" y="1016732"/>
            <a:ext cx="6400800" cy="4824536"/>
          </a:xfrm>
        </p:spPr>
        <p:txBody>
          <a:bodyPr>
            <a:normAutofit fontScale="62500" lnSpcReduction="20000"/>
          </a:bodyPr>
          <a:lstStyle/>
          <a:p>
            <a:pPr algn="l"/>
            <a:r>
              <a:rPr lang="en-GB" dirty="0">
                <a:solidFill>
                  <a:srgbClr val="0070C0"/>
                </a:solidFill>
              </a:rPr>
              <a:t>The range of </a:t>
            </a:r>
            <a:r>
              <a:rPr lang="en-GB" sz="3800" b="1" dirty="0">
                <a:solidFill>
                  <a:srgbClr val="0070C0"/>
                </a:solidFill>
              </a:rPr>
              <a:t>responses</a:t>
            </a:r>
            <a:r>
              <a:rPr lang="en-GB" b="1" dirty="0">
                <a:solidFill>
                  <a:srgbClr val="0070C0"/>
                </a:solidFill>
              </a:rPr>
              <a:t>,</a:t>
            </a:r>
            <a:r>
              <a:rPr lang="en-GB" dirty="0">
                <a:solidFill>
                  <a:srgbClr val="0070C0"/>
                </a:solidFill>
              </a:rPr>
              <a:t> at the community, national and international levels, during and after a hazard event or disaster</a:t>
            </a:r>
          </a:p>
          <a:p>
            <a:pPr algn="l"/>
            <a:endParaRPr lang="en-GB" dirty="0">
              <a:solidFill>
                <a:srgbClr val="0070C0"/>
              </a:solidFill>
            </a:endParaRPr>
          </a:p>
          <a:p>
            <a:pPr algn="l">
              <a:buFont typeface="Arial" pitchFamily="34" charset="0"/>
              <a:buChar char="•"/>
            </a:pPr>
            <a:endParaRPr lang="en-GB" dirty="0"/>
          </a:p>
          <a:p>
            <a:pPr algn="l"/>
            <a:r>
              <a:rPr lang="en-GB" sz="3800" b="1" dirty="0">
                <a:solidFill>
                  <a:srgbClr val="7030A0"/>
                </a:solidFill>
              </a:rPr>
              <a:t>Responses</a:t>
            </a:r>
            <a:r>
              <a:rPr lang="en-GB" dirty="0">
                <a:solidFill>
                  <a:srgbClr val="7030A0"/>
                </a:solidFill>
              </a:rPr>
              <a:t> range from quiet acceptance of hazards to planning the management of the impacts of hazards.</a:t>
            </a:r>
          </a:p>
          <a:p>
            <a:pPr algn="l"/>
            <a:endParaRPr lang="en-GB" dirty="0">
              <a:solidFill>
                <a:srgbClr val="7030A0"/>
              </a:solidFill>
            </a:endParaRPr>
          </a:p>
          <a:p>
            <a:pPr algn="l"/>
            <a:r>
              <a:rPr lang="en-GB" dirty="0">
                <a:solidFill>
                  <a:srgbClr val="7030A0"/>
                </a:solidFill>
              </a:rPr>
              <a:t>In some cases, people may leave an area because of the hazard (for example, Montserrat’s population fell from around 12,000 to about 5,000 following the eruption of the </a:t>
            </a:r>
            <a:r>
              <a:rPr lang="en-GB" dirty="0" err="1">
                <a:solidFill>
                  <a:srgbClr val="7030A0"/>
                </a:solidFill>
              </a:rPr>
              <a:t>Soufrière</a:t>
            </a:r>
            <a:r>
              <a:rPr lang="en-GB" dirty="0">
                <a:solidFill>
                  <a:srgbClr val="7030A0"/>
                </a:solidFill>
              </a:rPr>
              <a:t> Hills volcano). </a:t>
            </a:r>
          </a:p>
          <a:p>
            <a:pPr algn="l"/>
            <a:endParaRPr lang="en-GB" dirty="0">
              <a:solidFill>
                <a:srgbClr val="7030A0"/>
              </a:solidFill>
            </a:endParaRPr>
          </a:p>
          <a:p>
            <a:pPr algn="l"/>
            <a:r>
              <a:rPr lang="en-GB" dirty="0">
                <a:solidFill>
                  <a:srgbClr val="7030A0"/>
                </a:solidFill>
              </a:rPr>
              <a:t>Short-term responses are focused on search and rescue but this gives way to longer-term programmes of rehabilitation and reconstruction. These programmes can take years, as seen in the cases of Haiti.</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Short-term</a:t>
            </a:r>
          </a:p>
        </p:txBody>
      </p:sp>
      <p:sp>
        <p:nvSpPr>
          <p:cNvPr id="3" name="Subtitle 2"/>
          <p:cNvSpPr>
            <a:spLocks noGrp="1"/>
          </p:cNvSpPr>
          <p:nvPr>
            <p:ph type="subTitle" idx="1"/>
          </p:nvPr>
        </p:nvSpPr>
        <p:spPr/>
        <p:txBody>
          <a:bodyPr>
            <a:normAutofit fontScale="85000" lnSpcReduction="10000"/>
          </a:bodyPr>
          <a:lstStyle/>
          <a:p>
            <a:r>
              <a:rPr lang="en-GB" dirty="0"/>
              <a:t>Factors or features of </a:t>
            </a:r>
            <a:r>
              <a:rPr lang="en-GB" b="1" dirty="0"/>
              <a:t>responses</a:t>
            </a:r>
            <a:r>
              <a:rPr lang="en-GB" dirty="0"/>
              <a:t> that may happen quickly, for example, search and rescue in the first few days (less than one week) following an earthquake. </a:t>
            </a:r>
          </a:p>
        </p:txBody>
      </p:sp>
      <p:pic>
        <p:nvPicPr>
          <p:cNvPr id="5124" name="Picture 4" descr="https://assets.zendesk.com/system/logos/2049/0676/512x512_Transparent.png?1361503700"/>
          <p:cNvPicPr>
            <a:picLocks noChangeAspect="1" noChangeArrowheads="1"/>
          </p:cNvPicPr>
          <p:nvPr/>
        </p:nvPicPr>
        <p:blipFill>
          <a:blip r:embed="rId2" cstate="print"/>
          <a:srcRect/>
          <a:stretch>
            <a:fillRect/>
          </a:stretch>
        </p:blipFill>
        <p:spPr bwMode="auto">
          <a:xfrm>
            <a:off x="6588224" y="2636912"/>
            <a:ext cx="476250" cy="476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2060848"/>
            <a:ext cx="7772400" cy="1470025"/>
          </a:xfrm>
        </p:spPr>
        <p:txBody>
          <a:bodyPr/>
          <a:lstStyle/>
          <a:p>
            <a:r>
              <a:rPr lang="en-GB" dirty="0"/>
              <a:t>Rescue</a:t>
            </a:r>
          </a:p>
        </p:txBody>
      </p:sp>
      <p:sp>
        <p:nvSpPr>
          <p:cNvPr id="3" name="Subtitle 2"/>
          <p:cNvSpPr>
            <a:spLocks noGrp="1"/>
          </p:cNvSpPr>
          <p:nvPr>
            <p:ph type="subTitle" idx="1"/>
          </p:nvPr>
        </p:nvSpPr>
        <p:spPr/>
        <p:txBody>
          <a:bodyPr/>
          <a:lstStyle/>
          <a:p>
            <a:r>
              <a:rPr lang="en-GB" dirty="0"/>
              <a:t>The immediate response and attempt to get people to safety. </a:t>
            </a:r>
          </a:p>
        </p:txBody>
      </p:sp>
      <p:pic>
        <p:nvPicPr>
          <p:cNvPr id="2050" name="Picture 2" descr="http://blogs.seattleweekly.com/dailyweekly/earthquake.jpg"/>
          <p:cNvPicPr>
            <a:picLocks noChangeAspect="1" noChangeArrowheads="1"/>
          </p:cNvPicPr>
          <p:nvPr/>
        </p:nvPicPr>
        <p:blipFill>
          <a:blip r:embed="rId2" cstate="print"/>
          <a:srcRect/>
          <a:stretch>
            <a:fillRect/>
          </a:stretch>
        </p:blipFill>
        <p:spPr bwMode="auto">
          <a:xfrm>
            <a:off x="251520" y="260648"/>
            <a:ext cx="3672408" cy="2711271"/>
          </a:xfrm>
          <a:prstGeom prst="rect">
            <a:avLst/>
          </a:prstGeom>
          <a:noFill/>
        </p:spPr>
      </p:pic>
      <p:pic>
        <p:nvPicPr>
          <p:cNvPr id="2052" name="Picture 4" descr="http://iranian.com/Arts/2002/June/Quake/Images/13.jpg"/>
          <p:cNvPicPr>
            <a:picLocks noChangeAspect="1" noChangeArrowheads="1"/>
          </p:cNvPicPr>
          <p:nvPr/>
        </p:nvPicPr>
        <p:blipFill>
          <a:blip r:embed="rId3" cstate="print"/>
          <a:srcRect/>
          <a:stretch>
            <a:fillRect/>
          </a:stretch>
        </p:blipFill>
        <p:spPr bwMode="auto">
          <a:xfrm>
            <a:off x="5292080" y="404664"/>
            <a:ext cx="3168352" cy="218264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Medium-term</a:t>
            </a:r>
          </a:p>
        </p:txBody>
      </p:sp>
      <p:sp>
        <p:nvSpPr>
          <p:cNvPr id="3" name="Subtitle 2"/>
          <p:cNvSpPr>
            <a:spLocks noGrp="1"/>
          </p:cNvSpPr>
          <p:nvPr>
            <p:ph type="subTitle" idx="1"/>
          </p:nvPr>
        </p:nvSpPr>
        <p:spPr/>
        <p:txBody>
          <a:bodyPr>
            <a:normAutofit fontScale="92500" lnSpcReduction="10000"/>
          </a:bodyPr>
          <a:lstStyle/>
          <a:p>
            <a:r>
              <a:rPr lang="en-GB" dirty="0"/>
              <a:t>Operations taking place between one week and a few months – providing accommodation, food and medical supplies are available.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60" y="2276872"/>
            <a:ext cx="7772400" cy="1470025"/>
          </a:xfrm>
        </p:spPr>
        <p:txBody>
          <a:bodyPr/>
          <a:lstStyle/>
          <a:p>
            <a:r>
              <a:rPr lang="en-GB" dirty="0"/>
              <a:t>Rehabilitation</a:t>
            </a:r>
          </a:p>
        </p:txBody>
      </p:sp>
      <p:sp>
        <p:nvSpPr>
          <p:cNvPr id="3" name="Subtitle 2"/>
          <p:cNvSpPr>
            <a:spLocks noGrp="1"/>
          </p:cNvSpPr>
          <p:nvPr>
            <p:ph type="subTitle" idx="1"/>
          </p:nvPr>
        </p:nvSpPr>
        <p:spPr/>
        <p:txBody>
          <a:bodyPr/>
          <a:lstStyle/>
          <a:p>
            <a:r>
              <a:rPr lang="en-GB" dirty="0"/>
              <a:t>An attempt to get people back into their homes. </a:t>
            </a:r>
          </a:p>
        </p:txBody>
      </p:sp>
      <p:pic>
        <p:nvPicPr>
          <p:cNvPr id="3074" name="Picture 2" descr="http://msnbcmedia2.msn.com/j/msnbc/Components/Photos/050614/050614_chile_hmed_330a.hmedium.jpg"/>
          <p:cNvPicPr>
            <a:picLocks noChangeAspect="1" noChangeArrowheads="1"/>
          </p:cNvPicPr>
          <p:nvPr/>
        </p:nvPicPr>
        <p:blipFill>
          <a:blip r:embed="rId2" cstate="print"/>
          <a:srcRect/>
          <a:stretch>
            <a:fillRect/>
          </a:stretch>
        </p:blipFill>
        <p:spPr bwMode="auto">
          <a:xfrm>
            <a:off x="5148064" y="188640"/>
            <a:ext cx="3819525" cy="26003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Long-term</a:t>
            </a:r>
          </a:p>
        </p:txBody>
      </p:sp>
      <p:sp>
        <p:nvSpPr>
          <p:cNvPr id="3" name="Subtitle 2"/>
          <p:cNvSpPr>
            <a:spLocks noGrp="1"/>
          </p:cNvSpPr>
          <p:nvPr>
            <p:ph type="subTitle" idx="1"/>
          </p:nvPr>
        </p:nvSpPr>
        <p:spPr/>
        <p:txBody>
          <a:bodyPr>
            <a:normAutofit fontScale="92500" lnSpcReduction="10000"/>
          </a:bodyPr>
          <a:lstStyle/>
          <a:p>
            <a:r>
              <a:rPr lang="en-GB" dirty="0"/>
              <a:t>Factors or features of </a:t>
            </a:r>
            <a:r>
              <a:rPr lang="en-GB" b="1" dirty="0"/>
              <a:t>responses</a:t>
            </a:r>
            <a:r>
              <a:rPr lang="en-GB" dirty="0"/>
              <a:t> that occur much later, for example, redevelopment following an earthquake.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95862D-5A41-4979-A1C7-54BFFBB82929}"/>
              </a:ext>
            </a:extLst>
          </p:cNvPr>
          <p:cNvPicPr>
            <a:picLocks noChangeAspect="1"/>
          </p:cNvPicPr>
          <p:nvPr/>
        </p:nvPicPr>
        <p:blipFill>
          <a:blip r:embed="rId2"/>
          <a:stretch>
            <a:fillRect/>
          </a:stretch>
        </p:blipFill>
        <p:spPr>
          <a:xfrm>
            <a:off x="-39800" y="637403"/>
            <a:ext cx="9183799" cy="3866863"/>
          </a:xfrm>
          <a:prstGeom prst="rect">
            <a:avLst/>
          </a:prstGeom>
        </p:spPr>
      </p:pic>
      <p:sp>
        <p:nvSpPr>
          <p:cNvPr id="3" name="Rectangle 2">
            <a:extLst>
              <a:ext uri="{FF2B5EF4-FFF2-40B4-BE49-F238E27FC236}">
                <a16:creationId xmlns:a16="http://schemas.microsoft.com/office/drawing/2014/main" id="{46113DC8-7C5A-4A6B-A9CF-5C8966E11607}"/>
              </a:ext>
            </a:extLst>
          </p:cNvPr>
          <p:cNvSpPr/>
          <p:nvPr/>
        </p:nvSpPr>
        <p:spPr>
          <a:xfrm>
            <a:off x="611560" y="4941168"/>
            <a:ext cx="5616624" cy="369332"/>
          </a:xfrm>
          <a:prstGeom prst="rect">
            <a:avLst/>
          </a:prstGeom>
        </p:spPr>
        <p:txBody>
          <a:bodyPr wrap="square">
            <a:spAutoFit/>
          </a:bodyPr>
          <a:lstStyle/>
          <a:p>
            <a:r>
              <a:rPr lang="en-GB" b="1" dirty="0">
                <a:solidFill>
                  <a:srgbClr val="333333"/>
                </a:solidFill>
                <a:latin typeface="Merriweather"/>
              </a:rPr>
              <a:t>The Great Rift Valley, Where Africa Is Splitting In Two</a:t>
            </a:r>
            <a:endParaRPr lang="en-GB" b="1" i="0" dirty="0">
              <a:solidFill>
                <a:srgbClr val="333333"/>
              </a:solidFill>
              <a:effectLst/>
              <a:latin typeface="Merriweather"/>
            </a:endParaRPr>
          </a:p>
        </p:txBody>
      </p:sp>
      <p:sp>
        <p:nvSpPr>
          <p:cNvPr id="4" name="TextBox 3">
            <a:extLst>
              <a:ext uri="{FF2B5EF4-FFF2-40B4-BE49-F238E27FC236}">
                <a16:creationId xmlns:a16="http://schemas.microsoft.com/office/drawing/2014/main" id="{D40E75D5-EC2B-4EDB-84BB-2518E968CA3D}"/>
              </a:ext>
            </a:extLst>
          </p:cNvPr>
          <p:cNvSpPr txBox="1"/>
          <p:nvPr/>
        </p:nvSpPr>
        <p:spPr>
          <a:xfrm>
            <a:off x="1403648" y="5587499"/>
            <a:ext cx="1800200" cy="369332"/>
          </a:xfrm>
          <a:prstGeom prst="rect">
            <a:avLst/>
          </a:prstGeom>
          <a:noFill/>
        </p:spPr>
        <p:txBody>
          <a:bodyPr wrap="square" rtlCol="0">
            <a:spAutoFit/>
          </a:bodyPr>
          <a:lstStyle/>
          <a:p>
            <a:r>
              <a:rPr lang="en-GB" dirty="0">
                <a:hlinkClick r:id="rId3"/>
              </a:rPr>
              <a:t>Kenya Is Splitting</a:t>
            </a:r>
            <a:endParaRPr lang="en-GB" dirty="0"/>
          </a:p>
        </p:txBody>
      </p:sp>
      <p:pic>
        <p:nvPicPr>
          <p:cNvPr id="5" name="Picture 4">
            <a:extLst>
              <a:ext uri="{FF2B5EF4-FFF2-40B4-BE49-F238E27FC236}">
                <a16:creationId xmlns:a16="http://schemas.microsoft.com/office/drawing/2014/main" id="{5F85A40F-D383-406A-A9BB-C60D9C960F6D}"/>
              </a:ext>
            </a:extLst>
          </p:cNvPr>
          <p:cNvPicPr>
            <a:picLocks noChangeAspect="1"/>
          </p:cNvPicPr>
          <p:nvPr/>
        </p:nvPicPr>
        <p:blipFill>
          <a:blip r:embed="rId4"/>
          <a:stretch>
            <a:fillRect/>
          </a:stretch>
        </p:blipFill>
        <p:spPr>
          <a:xfrm>
            <a:off x="5940154" y="3516147"/>
            <a:ext cx="2372479" cy="2636912"/>
          </a:xfrm>
          <a:prstGeom prst="rect">
            <a:avLst/>
          </a:prstGeom>
        </p:spPr>
      </p:pic>
    </p:spTree>
    <p:extLst>
      <p:ext uri="{BB962C8B-B14F-4D97-AF65-F5344CB8AC3E}">
        <p14:creationId xmlns:p14="http://schemas.microsoft.com/office/powerpoint/2010/main" val="25121128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Reconstruction</a:t>
            </a:r>
          </a:p>
        </p:txBody>
      </p:sp>
      <p:sp>
        <p:nvSpPr>
          <p:cNvPr id="3" name="Subtitle 2"/>
          <p:cNvSpPr>
            <a:spLocks noGrp="1"/>
          </p:cNvSpPr>
          <p:nvPr>
            <p:ph type="subTitle" idx="1"/>
          </p:nvPr>
        </p:nvSpPr>
        <p:spPr/>
        <p:txBody>
          <a:bodyPr/>
          <a:lstStyle/>
          <a:p>
            <a:r>
              <a:rPr lang="en-GB" dirty="0"/>
              <a:t>This generally refers to a long-term rebuilding of the economy and society.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122" name="Picture 2" descr="Disaster Cycle ">
            <a:extLst>
              <a:ext uri="{FF2B5EF4-FFF2-40B4-BE49-F238E27FC236}">
                <a16:creationId xmlns:a16="http://schemas.microsoft.com/office/drawing/2014/main" id="{F05040DB-32D9-4FD4-AD17-A6CCC652C2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72" r="-1" b="4839"/>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8892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473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descr="A close up of a logo&#10;&#10;Description generated with high confidence">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1" descr="A screenshot of a social media post&#10;&#10;Description generated with very high confidence">
            <a:extLst>
              <a:ext uri="{FF2B5EF4-FFF2-40B4-BE49-F238E27FC236}">
                <a16:creationId xmlns:a16="http://schemas.microsoft.com/office/drawing/2014/main" id="{2E11FC13-6D7B-420D-B427-A842AA8814D0}"/>
              </a:ext>
            </a:extLst>
          </p:cNvPr>
          <p:cNvPicPr>
            <a:picLocks noChangeAspect="1"/>
          </p:cNvPicPr>
          <p:nvPr/>
        </p:nvPicPr>
        <p:blipFill>
          <a:blip r:embed="rId3"/>
          <a:stretch>
            <a:fillRect/>
          </a:stretch>
        </p:blipFill>
        <p:spPr>
          <a:xfrm>
            <a:off x="2972281" y="1172029"/>
            <a:ext cx="3114619" cy="4513942"/>
          </a:xfrm>
          <a:prstGeom prst="rect">
            <a:avLst/>
          </a:prstGeom>
        </p:spPr>
      </p:pic>
    </p:spTree>
    <p:extLst>
      <p:ext uri="{BB962C8B-B14F-4D97-AF65-F5344CB8AC3E}">
        <p14:creationId xmlns:p14="http://schemas.microsoft.com/office/powerpoint/2010/main" val="19680818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5B15EA-AE7F-4E60-95EF-51C1865E72AE}"/>
              </a:ext>
            </a:extLst>
          </p:cNvPr>
          <p:cNvSpPr txBox="1"/>
          <p:nvPr/>
        </p:nvSpPr>
        <p:spPr>
          <a:xfrm>
            <a:off x="2699792" y="1340768"/>
            <a:ext cx="1872208" cy="369332"/>
          </a:xfrm>
          <a:prstGeom prst="rect">
            <a:avLst/>
          </a:prstGeom>
          <a:noFill/>
        </p:spPr>
        <p:txBody>
          <a:bodyPr wrap="square" rtlCol="0">
            <a:spAutoFit/>
          </a:bodyPr>
          <a:lstStyle/>
          <a:p>
            <a:r>
              <a:rPr lang="en-GB" dirty="0">
                <a:hlinkClick r:id="rId2"/>
              </a:rPr>
              <a:t>Search dogs</a:t>
            </a:r>
            <a:endParaRPr lang="en-GB" dirty="0"/>
          </a:p>
        </p:txBody>
      </p:sp>
      <p:sp>
        <p:nvSpPr>
          <p:cNvPr id="3" name="TextBox 2">
            <a:extLst>
              <a:ext uri="{FF2B5EF4-FFF2-40B4-BE49-F238E27FC236}">
                <a16:creationId xmlns:a16="http://schemas.microsoft.com/office/drawing/2014/main" id="{085DB056-5413-4FE6-9F1E-3EC34A045B45}"/>
              </a:ext>
            </a:extLst>
          </p:cNvPr>
          <p:cNvSpPr txBox="1"/>
          <p:nvPr/>
        </p:nvSpPr>
        <p:spPr>
          <a:xfrm>
            <a:off x="5220072" y="1484784"/>
            <a:ext cx="2664296" cy="369332"/>
          </a:xfrm>
          <a:prstGeom prst="rect">
            <a:avLst/>
          </a:prstGeom>
          <a:noFill/>
        </p:spPr>
        <p:txBody>
          <a:bodyPr wrap="square" rtlCol="0">
            <a:spAutoFit/>
          </a:bodyPr>
          <a:lstStyle/>
          <a:p>
            <a:r>
              <a:rPr lang="en-GB" dirty="0">
                <a:hlinkClick r:id="rId3"/>
              </a:rPr>
              <a:t>Rescue equipment</a:t>
            </a:r>
            <a:endParaRPr lang="en-GB" dirty="0"/>
          </a:p>
        </p:txBody>
      </p:sp>
      <p:sp>
        <p:nvSpPr>
          <p:cNvPr id="4" name="TextBox 3">
            <a:extLst>
              <a:ext uri="{FF2B5EF4-FFF2-40B4-BE49-F238E27FC236}">
                <a16:creationId xmlns:a16="http://schemas.microsoft.com/office/drawing/2014/main" id="{2E5013F8-0CFC-4F5D-B24A-E31E5BE37A0F}"/>
              </a:ext>
            </a:extLst>
          </p:cNvPr>
          <p:cNvSpPr txBox="1"/>
          <p:nvPr/>
        </p:nvSpPr>
        <p:spPr>
          <a:xfrm>
            <a:off x="1979712" y="3356992"/>
            <a:ext cx="3240360" cy="369332"/>
          </a:xfrm>
          <a:prstGeom prst="rect">
            <a:avLst/>
          </a:prstGeom>
          <a:noFill/>
        </p:spPr>
        <p:txBody>
          <a:bodyPr wrap="square" rtlCol="0">
            <a:spAutoFit/>
          </a:bodyPr>
          <a:lstStyle/>
          <a:p>
            <a:r>
              <a:rPr lang="en-GB" dirty="0">
                <a:hlinkClick r:id="rId4"/>
              </a:rPr>
              <a:t>Living in Haitian tent cities</a:t>
            </a:r>
            <a:endParaRPr lang="en-GB" dirty="0"/>
          </a:p>
        </p:txBody>
      </p:sp>
      <p:sp>
        <p:nvSpPr>
          <p:cNvPr id="6" name="TextBox 5">
            <a:extLst>
              <a:ext uri="{FF2B5EF4-FFF2-40B4-BE49-F238E27FC236}">
                <a16:creationId xmlns:a16="http://schemas.microsoft.com/office/drawing/2014/main" id="{3F0E0F04-E7F4-427B-9393-D35A16FC8E3F}"/>
              </a:ext>
            </a:extLst>
          </p:cNvPr>
          <p:cNvSpPr txBox="1"/>
          <p:nvPr/>
        </p:nvSpPr>
        <p:spPr>
          <a:xfrm>
            <a:off x="5508104" y="3212976"/>
            <a:ext cx="3024336" cy="369332"/>
          </a:xfrm>
          <a:prstGeom prst="rect">
            <a:avLst/>
          </a:prstGeom>
          <a:noFill/>
        </p:spPr>
        <p:txBody>
          <a:bodyPr wrap="square" rtlCol="0">
            <a:spAutoFit/>
          </a:bodyPr>
          <a:lstStyle/>
          <a:p>
            <a:r>
              <a:rPr lang="en-GB" dirty="0">
                <a:hlinkClick r:id="rId5"/>
              </a:rPr>
              <a:t>Italian earthquake survivors</a:t>
            </a:r>
            <a:endParaRPr lang="en-GB" dirty="0"/>
          </a:p>
        </p:txBody>
      </p:sp>
      <p:sp>
        <p:nvSpPr>
          <p:cNvPr id="7" name="TextBox 6">
            <a:extLst>
              <a:ext uri="{FF2B5EF4-FFF2-40B4-BE49-F238E27FC236}">
                <a16:creationId xmlns:a16="http://schemas.microsoft.com/office/drawing/2014/main" id="{7EC0AD7D-F57F-47E3-B0C9-8DF8915337E8}"/>
              </a:ext>
            </a:extLst>
          </p:cNvPr>
          <p:cNvSpPr txBox="1"/>
          <p:nvPr/>
        </p:nvSpPr>
        <p:spPr>
          <a:xfrm>
            <a:off x="572261" y="4634553"/>
            <a:ext cx="4680520" cy="369332"/>
          </a:xfrm>
          <a:prstGeom prst="rect">
            <a:avLst/>
          </a:prstGeom>
          <a:noFill/>
        </p:spPr>
        <p:txBody>
          <a:bodyPr wrap="square" rtlCol="0">
            <a:spAutoFit/>
          </a:bodyPr>
          <a:lstStyle/>
          <a:p>
            <a:r>
              <a:rPr lang="en-GB" dirty="0">
                <a:hlinkClick r:id="rId6"/>
              </a:rPr>
              <a:t>UAV participative mapping in Haiti</a:t>
            </a:r>
            <a:endParaRPr lang="en-GB" dirty="0"/>
          </a:p>
        </p:txBody>
      </p:sp>
    </p:spTree>
    <p:extLst>
      <p:ext uri="{BB962C8B-B14F-4D97-AF65-F5344CB8AC3E}">
        <p14:creationId xmlns:p14="http://schemas.microsoft.com/office/powerpoint/2010/main" val="1417949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EFC073-7EE5-4D60-AB8C-010C9830A409}"/>
              </a:ext>
            </a:extLst>
          </p:cNvPr>
          <p:cNvSpPr/>
          <p:nvPr/>
        </p:nvSpPr>
        <p:spPr>
          <a:xfrm>
            <a:off x="1043608" y="908720"/>
            <a:ext cx="2171492" cy="369332"/>
          </a:xfrm>
          <a:prstGeom prst="rect">
            <a:avLst/>
          </a:prstGeom>
        </p:spPr>
        <p:txBody>
          <a:bodyPr wrap="none">
            <a:spAutoFit/>
          </a:bodyPr>
          <a:lstStyle/>
          <a:p>
            <a:r>
              <a:rPr lang="en-GB" b="1" dirty="0">
                <a:solidFill>
                  <a:srgbClr val="242424"/>
                </a:solidFill>
                <a:latin typeface="Arial" panose="020B0604020202020204" pitchFamily="34" charset="0"/>
                <a:hlinkClick r:id="rId3"/>
              </a:rPr>
              <a:t>L'Aquila 1 Year on</a:t>
            </a:r>
            <a:endParaRPr lang="en-GB" dirty="0"/>
          </a:p>
        </p:txBody>
      </p:sp>
      <p:sp>
        <p:nvSpPr>
          <p:cNvPr id="3" name="TextBox 2">
            <a:extLst>
              <a:ext uri="{FF2B5EF4-FFF2-40B4-BE49-F238E27FC236}">
                <a16:creationId xmlns:a16="http://schemas.microsoft.com/office/drawing/2014/main" id="{5C672E3A-E398-4705-8FAF-F487BF7634A1}"/>
              </a:ext>
            </a:extLst>
          </p:cNvPr>
          <p:cNvSpPr txBox="1"/>
          <p:nvPr/>
        </p:nvSpPr>
        <p:spPr>
          <a:xfrm>
            <a:off x="5508104" y="908720"/>
            <a:ext cx="2304256"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hlinkClick r:id="rId4"/>
              </a:rPr>
              <a:t>L'Aquila 7 Years on</a:t>
            </a:r>
            <a:endParaRPr lang="en-GB" dirty="0">
              <a:latin typeface="Arial" panose="020B0604020202020204" pitchFamily="34" charset="0"/>
              <a:cs typeface="Arial" panose="020B0604020202020204" pitchFamily="34" charset="0"/>
            </a:endParaRPr>
          </a:p>
        </p:txBody>
      </p:sp>
      <p:pic>
        <p:nvPicPr>
          <p:cNvPr id="5" name="Online Media 4">
            <a:hlinkClick r:id="" action="ppaction://media"/>
            <a:extLst>
              <a:ext uri="{FF2B5EF4-FFF2-40B4-BE49-F238E27FC236}">
                <a16:creationId xmlns:a16="http://schemas.microsoft.com/office/drawing/2014/main" id="{79E6F8B9-A3E8-4A12-9ACF-51BCF01ABD11}"/>
              </a:ext>
            </a:extLst>
          </p:cNvPr>
          <p:cNvPicPr>
            <a:picLocks noRot="1" noChangeAspect="1"/>
          </p:cNvPicPr>
          <p:nvPr>
            <a:videoFile r:link="rId1"/>
          </p:nvPr>
        </p:nvPicPr>
        <p:blipFill>
          <a:blip r:embed="rId5"/>
          <a:stretch>
            <a:fillRect/>
          </a:stretch>
        </p:blipFill>
        <p:spPr>
          <a:xfrm>
            <a:off x="147509" y="1556792"/>
            <a:ext cx="8852399" cy="4979475"/>
          </a:xfrm>
          <a:prstGeom prst="rect">
            <a:avLst/>
          </a:prstGeom>
        </p:spPr>
      </p:pic>
    </p:spTree>
    <p:extLst>
      <p:ext uri="{BB962C8B-B14F-4D97-AF65-F5344CB8AC3E}">
        <p14:creationId xmlns:p14="http://schemas.microsoft.com/office/powerpoint/2010/main" val="1872438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1D38-07D4-40BA-B77B-ACB731CADE7E}"/>
              </a:ext>
            </a:extLst>
          </p:cNvPr>
          <p:cNvSpPr>
            <a:spLocks noGrp="1"/>
          </p:cNvSpPr>
          <p:nvPr>
            <p:ph type="title"/>
          </p:nvPr>
        </p:nvSpPr>
        <p:spPr/>
        <p:txBody>
          <a:bodyPr>
            <a:normAutofit fontScale="90000"/>
          </a:bodyPr>
          <a:lstStyle/>
          <a:p>
            <a:r>
              <a:rPr lang="en-GB" b="1" dirty="0"/>
              <a:t>Geophysical systems</a:t>
            </a:r>
            <a:br>
              <a:rPr lang="en-GB" b="1" dirty="0"/>
            </a:br>
            <a:br>
              <a:rPr lang="en-GB" b="1" dirty="0"/>
            </a:br>
            <a:r>
              <a:rPr lang="en-GB" sz="1800" dirty="0"/>
              <a:t>How geological </a:t>
            </a:r>
            <a:r>
              <a:rPr lang="en-GB" sz="3600" b="1" dirty="0">
                <a:solidFill>
                  <a:srgbClr val="7030A0"/>
                </a:solidFill>
              </a:rPr>
              <a:t>processes</a:t>
            </a:r>
            <a:r>
              <a:rPr lang="en-GB" sz="3600" dirty="0">
                <a:solidFill>
                  <a:srgbClr val="7030A0"/>
                </a:solidFill>
              </a:rPr>
              <a:t> </a:t>
            </a:r>
            <a:r>
              <a:rPr lang="en-GB" sz="1800" dirty="0"/>
              <a:t>give rise to geophysical events of differing type and magnitude </a:t>
            </a:r>
          </a:p>
        </p:txBody>
      </p:sp>
      <p:sp>
        <p:nvSpPr>
          <p:cNvPr id="3" name="Content Placeholder 2">
            <a:extLst>
              <a:ext uri="{FF2B5EF4-FFF2-40B4-BE49-F238E27FC236}">
                <a16:creationId xmlns:a16="http://schemas.microsoft.com/office/drawing/2014/main" id="{E28154FD-F07B-4800-92BD-90906E756B7C}"/>
              </a:ext>
            </a:extLst>
          </p:cNvPr>
          <p:cNvSpPr>
            <a:spLocks noGrp="1"/>
          </p:cNvSpPr>
          <p:nvPr>
            <p:ph idx="1"/>
          </p:nvPr>
        </p:nvSpPr>
        <p:spPr>
          <a:xfrm>
            <a:off x="854583" y="2348880"/>
            <a:ext cx="7633742" cy="2946183"/>
          </a:xfrm>
        </p:spPr>
        <p:txBody>
          <a:bodyPr>
            <a:normAutofit/>
          </a:bodyPr>
          <a:lstStyle/>
          <a:p>
            <a:r>
              <a:rPr lang="en-GB" dirty="0"/>
              <a:t>Characteristics of volcanoes (shield, composite and cinder) formed by varying types of volcanic eruption; and associated secondary hazards (pyroclastic flows, lahars, landslides)</a:t>
            </a:r>
          </a:p>
          <a:p>
            <a:pPr marL="0" indent="0">
              <a:buNone/>
            </a:pPr>
            <a:endParaRPr lang="en-GB" dirty="0"/>
          </a:p>
          <a:p>
            <a:pPr marL="0" indent="0">
              <a:buNone/>
            </a:pPr>
            <a:endParaRPr lang="en-GB" dirty="0"/>
          </a:p>
          <a:p>
            <a:pPr marL="0" indent="0">
              <a:buNone/>
            </a:pPr>
            <a:endParaRPr lang="en-GB" dirty="0"/>
          </a:p>
        </p:txBody>
      </p:sp>
      <p:pic>
        <p:nvPicPr>
          <p:cNvPr id="3076" name="Picture 4" descr="Image result for shield composite cinder">
            <a:extLst>
              <a:ext uri="{FF2B5EF4-FFF2-40B4-BE49-F238E27FC236}">
                <a16:creationId xmlns:a16="http://schemas.microsoft.com/office/drawing/2014/main" id="{02D892C5-72E3-4BCD-9594-61F015ABC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284984"/>
            <a:ext cx="2359149" cy="307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889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F39A7A-89EA-4D7E-870A-3C099F599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8251" y="160867"/>
            <a:ext cx="8213025" cy="65362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6">
            <a:extLst>
              <a:ext uri="{FF2B5EF4-FFF2-40B4-BE49-F238E27FC236}">
                <a16:creationId xmlns:a16="http://schemas.microsoft.com/office/drawing/2014/main" id="{7B1200C0-8D6D-42B6-ADB7-E4795C0D0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9904"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2"/>
          </a:solidFill>
          <a:ln w="0">
            <a:noFill/>
            <a:prstDash val="solid"/>
            <a:round/>
            <a:headEnd/>
            <a:tailEnd/>
          </a:ln>
        </p:spPr>
      </p:sp>
      <p:sp>
        <p:nvSpPr>
          <p:cNvPr id="11" name="Freeform 6">
            <a:extLst>
              <a:ext uri="{FF2B5EF4-FFF2-40B4-BE49-F238E27FC236}">
                <a16:creationId xmlns:a16="http://schemas.microsoft.com/office/drawing/2014/main" id="{1AD880E1-1BBB-4E9C-ABD0-632428BB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pic>
        <p:nvPicPr>
          <p:cNvPr id="2" name="Picture 1">
            <a:extLst>
              <a:ext uri="{FF2B5EF4-FFF2-40B4-BE49-F238E27FC236}">
                <a16:creationId xmlns:a16="http://schemas.microsoft.com/office/drawing/2014/main" id="{4B2FE533-E0DB-466B-8A74-AE014120AB6A}"/>
              </a:ext>
            </a:extLst>
          </p:cNvPr>
          <p:cNvPicPr>
            <a:picLocks noChangeAspect="1"/>
          </p:cNvPicPr>
          <p:nvPr/>
        </p:nvPicPr>
        <p:blipFill>
          <a:blip r:embed="rId2"/>
          <a:stretch>
            <a:fillRect/>
          </a:stretch>
        </p:blipFill>
        <p:spPr>
          <a:xfrm>
            <a:off x="1171728" y="822114"/>
            <a:ext cx="6944661" cy="5213769"/>
          </a:xfrm>
          <a:prstGeom prst="rect">
            <a:avLst/>
          </a:prstGeom>
        </p:spPr>
      </p:pic>
      <p:sp>
        <p:nvSpPr>
          <p:cNvPr id="13" name="Rectangle 12">
            <a:extLst>
              <a:ext uri="{FF2B5EF4-FFF2-40B4-BE49-F238E27FC236}">
                <a16:creationId xmlns:a16="http://schemas.microsoft.com/office/drawing/2014/main" id="{3FE92B7D-47AE-4A59-8B04-31731220B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6858000"/>
          </a:xfrm>
          <a:prstGeom prst="rect">
            <a:avLst/>
          </a:prstGeom>
          <a:solidFill>
            <a:srgbClr val="EAA237"/>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6721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42EE89-46A6-4616-987D-6468BC707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133D1D8-F90B-41EC-8035-6AD699D9F1B7}"/>
              </a:ext>
            </a:extLst>
          </p:cNvPr>
          <p:cNvPicPr>
            <a:picLocks noChangeAspect="1"/>
          </p:cNvPicPr>
          <p:nvPr/>
        </p:nvPicPr>
        <p:blipFill>
          <a:blip r:embed="rId2"/>
          <a:stretch>
            <a:fillRect/>
          </a:stretch>
        </p:blipFill>
        <p:spPr>
          <a:xfrm>
            <a:off x="482600" y="1645304"/>
            <a:ext cx="8178799" cy="2923920"/>
          </a:xfrm>
          <a:prstGeom prst="rect">
            <a:avLst/>
          </a:prstGeom>
        </p:spPr>
      </p:pic>
      <p:sp>
        <p:nvSpPr>
          <p:cNvPr id="9" name="Freeform: Shape 8">
            <a:extLst>
              <a:ext uri="{FF2B5EF4-FFF2-40B4-BE49-F238E27FC236}">
                <a16:creationId xmlns:a16="http://schemas.microsoft.com/office/drawing/2014/main" id="{45A29992-9794-4D64-AB37-EA803ED6C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4129089" y="1843086"/>
            <a:ext cx="885825" cy="9144000"/>
          </a:xfrm>
          <a:custGeom>
            <a:avLst/>
            <a:gdLst>
              <a:gd name="connsiteX0" fmla="*/ 885825 w 885825"/>
              <a:gd name="connsiteY0" fmla="*/ 6098626 h 12192000"/>
              <a:gd name="connsiteX1" fmla="*/ 882650 w 885825"/>
              <a:gd name="connsiteY1" fmla="*/ 6166889 h 12192000"/>
              <a:gd name="connsiteX2" fmla="*/ 876300 w 885825"/>
              <a:gd name="connsiteY2" fmla="*/ 6227214 h 12192000"/>
              <a:gd name="connsiteX3" fmla="*/ 865188 w 885825"/>
              <a:gd name="connsiteY3" fmla="*/ 6279601 h 12192000"/>
              <a:gd name="connsiteX4" fmla="*/ 849313 w 885825"/>
              <a:gd name="connsiteY4" fmla="*/ 6325639 h 12192000"/>
              <a:gd name="connsiteX5" fmla="*/ 833438 w 885825"/>
              <a:gd name="connsiteY5" fmla="*/ 6366914 h 12192000"/>
              <a:gd name="connsiteX6" fmla="*/ 817563 w 885825"/>
              <a:gd name="connsiteY6" fmla="*/ 6403426 h 12192000"/>
              <a:gd name="connsiteX7" fmla="*/ 798513 w 885825"/>
              <a:gd name="connsiteY7" fmla="*/ 6441526 h 12192000"/>
              <a:gd name="connsiteX8" fmla="*/ 779463 w 885825"/>
              <a:gd name="connsiteY8" fmla="*/ 6479626 h 12192000"/>
              <a:gd name="connsiteX9" fmla="*/ 760413 w 885825"/>
              <a:gd name="connsiteY9" fmla="*/ 6516139 h 12192000"/>
              <a:gd name="connsiteX10" fmla="*/ 744538 w 885825"/>
              <a:gd name="connsiteY10" fmla="*/ 6557414 h 12192000"/>
              <a:gd name="connsiteX11" fmla="*/ 730250 w 885825"/>
              <a:gd name="connsiteY11" fmla="*/ 6603451 h 12192000"/>
              <a:gd name="connsiteX12" fmla="*/ 719138 w 885825"/>
              <a:gd name="connsiteY12" fmla="*/ 6655839 h 12192000"/>
              <a:gd name="connsiteX13" fmla="*/ 711200 w 885825"/>
              <a:gd name="connsiteY13" fmla="*/ 6716164 h 12192000"/>
              <a:gd name="connsiteX14" fmla="*/ 709613 w 885825"/>
              <a:gd name="connsiteY14" fmla="*/ 6784426 h 12192000"/>
              <a:gd name="connsiteX15" fmla="*/ 711200 w 885825"/>
              <a:gd name="connsiteY15" fmla="*/ 6852689 h 12192000"/>
              <a:gd name="connsiteX16" fmla="*/ 719138 w 885825"/>
              <a:gd name="connsiteY16" fmla="*/ 6913014 h 12192000"/>
              <a:gd name="connsiteX17" fmla="*/ 730250 w 885825"/>
              <a:gd name="connsiteY17" fmla="*/ 6965401 h 12192000"/>
              <a:gd name="connsiteX18" fmla="*/ 744538 w 885825"/>
              <a:gd name="connsiteY18" fmla="*/ 7011439 h 12192000"/>
              <a:gd name="connsiteX19" fmla="*/ 760413 w 885825"/>
              <a:gd name="connsiteY19" fmla="*/ 7052714 h 12192000"/>
              <a:gd name="connsiteX20" fmla="*/ 779463 w 885825"/>
              <a:gd name="connsiteY20" fmla="*/ 7089226 h 12192000"/>
              <a:gd name="connsiteX21" fmla="*/ 798513 w 885825"/>
              <a:gd name="connsiteY21" fmla="*/ 7127326 h 12192000"/>
              <a:gd name="connsiteX22" fmla="*/ 817563 w 885825"/>
              <a:gd name="connsiteY22" fmla="*/ 7165426 h 12192000"/>
              <a:gd name="connsiteX23" fmla="*/ 833438 w 885825"/>
              <a:gd name="connsiteY23" fmla="*/ 7201939 h 12192000"/>
              <a:gd name="connsiteX24" fmla="*/ 849313 w 885825"/>
              <a:gd name="connsiteY24" fmla="*/ 7243214 h 12192000"/>
              <a:gd name="connsiteX25" fmla="*/ 865188 w 885825"/>
              <a:gd name="connsiteY25" fmla="*/ 7289251 h 12192000"/>
              <a:gd name="connsiteX26" fmla="*/ 876300 w 885825"/>
              <a:gd name="connsiteY26" fmla="*/ 7341639 h 12192000"/>
              <a:gd name="connsiteX27" fmla="*/ 882650 w 885825"/>
              <a:gd name="connsiteY27" fmla="*/ 7401964 h 12192000"/>
              <a:gd name="connsiteX28" fmla="*/ 885825 w 885825"/>
              <a:gd name="connsiteY28" fmla="*/ 7470226 h 12192000"/>
              <a:gd name="connsiteX29" fmla="*/ 882650 w 885825"/>
              <a:gd name="connsiteY29" fmla="*/ 7538489 h 12192000"/>
              <a:gd name="connsiteX30" fmla="*/ 876300 w 885825"/>
              <a:gd name="connsiteY30" fmla="*/ 7598814 h 12192000"/>
              <a:gd name="connsiteX31" fmla="*/ 865188 w 885825"/>
              <a:gd name="connsiteY31" fmla="*/ 7651201 h 12192000"/>
              <a:gd name="connsiteX32" fmla="*/ 849313 w 885825"/>
              <a:gd name="connsiteY32" fmla="*/ 7697239 h 12192000"/>
              <a:gd name="connsiteX33" fmla="*/ 833438 w 885825"/>
              <a:gd name="connsiteY33" fmla="*/ 7738514 h 12192000"/>
              <a:gd name="connsiteX34" fmla="*/ 817563 w 885825"/>
              <a:gd name="connsiteY34" fmla="*/ 7775026 h 12192000"/>
              <a:gd name="connsiteX35" fmla="*/ 798513 w 885825"/>
              <a:gd name="connsiteY35" fmla="*/ 7813126 h 12192000"/>
              <a:gd name="connsiteX36" fmla="*/ 779463 w 885825"/>
              <a:gd name="connsiteY36" fmla="*/ 7851226 h 12192000"/>
              <a:gd name="connsiteX37" fmla="*/ 760413 w 885825"/>
              <a:gd name="connsiteY37" fmla="*/ 7887739 h 12192000"/>
              <a:gd name="connsiteX38" fmla="*/ 744538 w 885825"/>
              <a:gd name="connsiteY38" fmla="*/ 7929014 h 12192000"/>
              <a:gd name="connsiteX39" fmla="*/ 730250 w 885825"/>
              <a:gd name="connsiteY39" fmla="*/ 7975051 h 12192000"/>
              <a:gd name="connsiteX40" fmla="*/ 719138 w 885825"/>
              <a:gd name="connsiteY40" fmla="*/ 8027439 h 12192000"/>
              <a:gd name="connsiteX41" fmla="*/ 711200 w 885825"/>
              <a:gd name="connsiteY41" fmla="*/ 8087764 h 12192000"/>
              <a:gd name="connsiteX42" fmla="*/ 709613 w 885825"/>
              <a:gd name="connsiteY42" fmla="*/ 8156026 h 12192000"/>
              <a:gd name="connsiteX43" fmla="*/ 711200 w 885825"/>
              <a:gd name="connsiteY43" fmla="*/ 8224289 h 12192000"/>
              <a:gd name="connsiteX44" fmla="*/ 719138 w 885825"/>
              <a:gd name="connsiteY44" fmla="*/ 8284614 h 12192000"/>
              <a:gd name="connsiteX45" fmla="*/ 730250 w 885825"/>
              <a:gd name="connsiteY45" fmla="*/ 8337001 h 12192000"/>
              <a:gd name="connsiteX46" fmla="*/ 744538 w 885825"/>
              <a:gd name="connsiteY46" fmla="*/ 8383039 h 12192000"/>
              <a:gd name="connsiteX47" fmla="*/ 760413 w 885825"/>
              <a:gd name="connsiteY47" fmla="*/ 8424314 h 12192000"/>
              <a:gd name="connsiteX48" fmla="*/ 779463 w 885825"/>
              <a:gd name="connsiteY48" fmla="*/ 8460826 h 12192000"/>
              <a:gd name="connsiteX49" fmla="*/ 798513 w 885825"/>
              <a:gd name="connsiteY49" fmla="*/ 8498926 h 12192000"/>
              <a:gd name="connsiteX50" fmla="*/ 817563 w 885825"/>
              <a:gd name="connsiteY50" fmla="*/ 8537026 h 12192000"/>
              <a:gd name="connsiteX51" fmla="*/ 833438 w 885825"/>
              <a:gd name="connsiteY51" fmla="*/ 8573540 h 12192000"/>
              <a:gd name="connsiteX52" fmla="*/ 849313 w 885825"/>
              <a:gd name="connsiteY52" fmla="*/ 8614814 h 12192000"/>
              <a:gd name="connsiteX53" fmla="*/ 865188 w 885825"/>
              <a:gd name="connsiteY53" fmla="*/ 8660852 h 12192000"/>
              <a:gd name="connsiteX54" fmla="*/ 876300 w 885825"/>
              <a:gd name="connsiteY54" fmla="*/ 8713240 h 12192000"/>
              <a:gd name="connsiteX55" fmla="*/ 882650 w 885825"/>
              <a:gd name="connsiteY55" fmla="*/ 8773564 h 12192000"/>
              <a:gd name="connsiteX56" fmla="*/ 885825 w 885825"/>
              <a:gd name="connsiteY56" fmla="*/ 8840240 h 12192000"/>
              <a:gd name="connsiteX57" fmla="*/ 882650 w 885825"/>
              <a:gd name="connsiteY57" fmla="*/ 8910090 h 12192000"/>
              <a:gd name="connsiteX58" fmla="*/ 876300 w 885825"/>
              <a:gd name="connsiteY58" fmla="*/ 8970414 h 12192000"/>
              <a:gd name="connsiteX59" fmla="*/ 865188 w 885825"/>
              <a:gd name="connsiteY59" fmla="*/ 9022802 h 12192000"/>
              <a:gd name="connsiteX60" fmla="*/ 849313 w 885825"/>
              <a:gd name="connsiteY60" fmla="*/ 9068840 h 12192000"/>
              <a:gd name="connsiteX61" fmla="*/ 833438 w 885825"/>
              <a:gd name="connsiteY61" fmla="*/ 9110114 h 12192000"/>
              <a:gd name="connsiteX62" fmla="*/ 817563 w 885825"/>
              <a:gd name="connsiteY62" fmla="*/ 9146628 h 12192000"/>
              <a:gd name="connsiteX63" fmla="*/ 798513 w 885825"/>
              <a:gd name="connsiteY63" fmla="*/ 9184728 h 12192000"/>
              <a:gd name="connsiteX64" fmla="*/ 779463 w 885825"/>
              <a:gd name="connsiteY64" fmla="*/ 9222828 h 12192000"/>
              <a:gd name="connsiteX65" fmla="*/ 760413 w 885825"/>
              <a:gd name="connsiteY65" fmla="*/ 9259340 h 12192000"/>
              <a:gd name="connsiteX66" fmla="*/ 744538 w 885825"/>
              <a:gd name="connsiteY66" fmla="*/ 9300614 h 12192000"/>
              <a:gd name="connsiteX67" fmla="*/ 730250 w 885825"/>
              <a:gd name="connsiteY67" fmla="*/ 9346652 h 12192000"/>
              <a:gd name="connsiteX68" fmla="*/ 719138 w 885825"/>
              <a:gd name="connsiteY68" fmla="*/ 9399040 h 12192000"/>
              <a:gd name="connsiteX69" fmla="*/ 711200 w 885825"/>
              <a:gd name="connsiteY69" fmla="*/ 9459364 h 12192000"/>
              <a:gd name="connsiteX70" fmla="*/ 709613 w 885825"/>
              <a:gd name="connsiteY70" fmla="*/ 9527628 h 12192000"/>
              <a:gd name="connsiteX71" fmla="*/ 711200 w 885825"/>
              <a:gd name="connsiteY71" fmla="*/ 9595890 h 12192000"/>
              <a:gd name="connsiteX72" fmla="*/ 719138 w 885825"/>
              <a:gd name="connsiteY72" fmla="*/ 9656214 h 12192000"/>
              <a:gd name="connsiteX73" fmla="*/ 730250 w 885825"/>
              <a:gd name="connsiteY73" fmla="*/ 9708602 h 12192000"/>
              <a:gd name="connsiteX74" fmla="*/ 744538 w 885825"/>
              <a:gd name="connsiteY74" fmla="*/ 9754640 h 12192000"/>
              <a:gd name="connsiteX75" fmla="*/ 760413 w 885825"/>
              <a:gd name="connsiteY75" fmla="*/ 9795914 h 12192000"/>
              <a:gd name="connsiteX76" fmla="*/ 779463 w 885825"/>
              <a:gd name="connsiteY76" fmla="*/ 9832428 h 12192000"/>
              <a:gd name="connsiteX77" fmla="*/ 817563 w 885825"/>
              <a:gd name="connsiteY77" fmla="*/ 9908628 h 12192000"/>
              <a:gd name="connsiteX78" fmla="*/ 833438 w 885825"/>
              <a:gd name="connsiteY78" fmla="*/ 9945140 h 12192000"/>
              <a:gd name="connsiteX79" fmla="*/ 849313 w 885825"/>
              <a:gd name="connsiteY79" fmla="*/ 9986414 h 12192000"/>
              <a:gd name="connsiteX80" fmla="*/ 865188 w 885825"/>
              <a:gd name="connsiteY80" fmla="*/ 10032452 h 12192000"/>
              <a:gd name="connsiteX81" fmla="*/ 876300 w 885825"/>
              <a:gd name="connsiteY81" fmla="*/ 10084840 h 12192000"/>
              <a:gd name="connsiteX82" fmla="*/ 882650 w 885825"/>
              <a:gd name="connsiteY82" fmla="*/ 10145164 h 12192000"/>
              <a:gd name="connsiteX83" fmla="*/ 885825 w 885825"/>
              <a:gd name="connsiteY83" fmla="*/ 10213428 h 12192000"/>
              <a:gd name="connsiteX84" fmla="*/ 882650 w 885825"/>
              <a:gd name="connsiteY84" fmla="*/ 10281690 h 12192000"/>
              <a:gd name="connsiteX85" fmla="*/ 876300 w 885825"/>
              <a:gd name="connsiteY85" fmla="*/ 10342014 h 12192000"/>
              <a:gd name="connsiteX86" fmla="*/ 865188 w 885825"/>
              <a:gd name="connsiteY86" fmla="*/ 10394402 h 12192000"/>
              <a:gd name="connsiteX87" fmla="*/ 849313 w 885825"/>
              <a:gd name="connsiteY87" fmla="*/ 10440440 h 12192000"/>
              <a:gd name="connsiteX88" fmla="*/ 833438 w 885825"/>
              <a:gd name="connsiteY88" fmla="*/ 10481714 h 12192000"/>
              <a:gd name="connsiteX89" fmla="*/ 817563 w 885825"/>
              <a:gd name="connsiteY89" fmla="*/ 10518228 h 12192000"/>
              <a:gd name="connsiteX90" fmla="*/ 798513 w 885825"/>
              <a:gd name="connsiteY90" fmla="*/ 10556328 h 12192000"/>
              <a:gd name="connsiteX91" fmla="*/ 779463 w 885825"/>
              <a:gd name="connsiteY91" fmla="*/ 10594428 h 12192000"/>
              <a:gd name="connsiteX92" fmla="*/ 760413 w 885825"/>
              <a:gd name="connsiteY92" fmla="*/ 10630940 h 12192000"/>
              <a:gd name="connsiteX93" fmla="*/ 744538 w 885825"/>
              <a:gd name="connsiteY93" fmla="*/ 10672214 h 12192000"/>
              <a:gd name="connsiteX94" fmla="*/ 730250 w 885825"/>
              <a:gd name="connsiteY94" fmla="*/ 10718252 h 12192000"/>
              <a:gd name="connsiteX95" fmla="*/ 719138 w 885825"/>
              <a:gd name="connsiteY95" fmla="*/ 10770640 h 12192000"/>
              <a:gd name="connsiteX96" fmla="*/ 711200 w 885825"/>
              <a:gd name="connsiteY96" fmla="*/ 10830964 h 12192000"/>
              <a:gd name="connsiteX97" fmla="*/ 709613 w 885825"/>
              <a:gd name="connsiteY97" fmla="*/ 10899228 h 12192000"/>
              <a:gd name="connsiteX98" fmla="*/ 711200 w 885825"/>
              <a:gd name="connsiteY98" fmla="*/ 10967490 h 12192000"/>
              <a:gd name="connsiteX99" fmla="*/ 719138 w 885825"/>
              <a:gd name="connsiteY99" fmla="*/ 11027814 h 12192000"/>
              <a:gd name="connsiteX100" fmla="*/ 730250 w 885825"/>
              <a:gd name="connsiteY100" fmla="*/ 11080202 h 12192000"/>
              <a:gd name="connsiteX101" fmla="*/ 744538 w 885825"/>
              <a:gd name="connsiteY101" fmla="*/ 11126240 h 12192000"/>
              <a:gd name="connsiteX102" fmla="*/ 760413 w 885825"/>
              <a:gd name="connsiteY102" fmla="*/ 11167514 h 12192000"/>
              <a:gd name="connsiteX103" fmla="*/ 779463 w 885825"/>
              <a:gd name="connsiteY103" fmla="*/ 11204028 h 12192000"/>
              <a:gd name="connsiteX104" fmla="*/ 798513 w 885825"/>
              <a:gd name="connsiteY104" fmla="*/ 11242128 h 12192000"/>
              <a:gd name="connsiteX105" fmla="*/ 817563 w 885825"/>
              <a:gd name="connsiteY105" fmla="*/ 11280228 h 12192000"/>
              <a:gd name="connsiteX106" fmla="*/ 833438 w 885825"/>
              <a:gd name="connsiteY106" fmla="*/ 11316740 h 12192000"/>
              <a:gd name="connsiteX107" fmla="*/ 849313 w 885825"/>
              <a:gd name="connsiteY107" fmla="*/ 11358014 h 12192000"/>
              <a:gd name="connsiteX108" fmla="*/ 865188 w 885825"/>
              <a:gd name="connsiteY108" fmla="*/ 11404052 h 12192000"/>
              <a:gd name="connsiteX109" fmla="*/ 876300 w 885825"/>
              <a:gd name="connsiteY109" fmla="*/ 11456440 h 12192000"/>
              <a:gd name="connsiteX110" fmla="*/ 882650 w 885825"/>
              <a:gd name="connsiteY110" fmla="*/ 11516764 h 12192000"/>
              <a:gd name="connsiteX111" fmla="*/ 885825 w 885825"/>
              <a:gd name="connsiteY111" fmla="*/ 11585028 h 12192000"/>
              <a:gd name="connsiteX112" fmla="*/ 882650 w 885825"/>
              <a:gd name="connsiteY112" fmla="*/ 11653290 h 12192000"/>
              <a:gd name="connsiteX113" fmla="*/ 876300 w 885825"/>
              <a:gd name="connsiteY113" fmla="*/ 11713614 h 12192000"/>
              <a:gd name="connsiteX114" fmla="*/ 865188 w 885825"/>
              <a:gd name="connsiteY114" fmla="*/ 11766002 h 12192000"/>
              <a:gd name="connsiteX115" fmla="*/ 849313 w 885825"/>
              <a:gd name="connsiteY115" fmla="*/ 11812040 h 12192000"/>
              <a:gd name="connsiteX116" fmla="*/ 833438 w 885825"/>
              <a:gd name="connsiteY116" fmla="*/ 11853314 h 12192000"/>
              <a:gd name="connsiteX117" fmla="*/ 817563 w 885825"/>
              <a:gd name="connsiteY117" fmla="*/ 11889828 h 12192000"/>
              <a:gd name="connsiteX118" fmla="*/ 798513 w 885825"/>
              <a:gd name="connsiteY118" fmla="*/ 11927928 h 12192000"/>
              <a:gd name="connsiteX119" fmla="*/ 779463 w 885825"/>
              <a:gd name="connsiteY119" fmla="*/ 11966028 h 12192000"/>
              <a:gd name="connsiteX120" fmla="*/ 760413 w 885825"/>
              <a:gd name="connsiteY120" fmla="*/ 12002540 h 12192000"/>
              <a:gd name="connsiteX121" fmla="*/ 744538 w 885825"/>
              <a:gd name="connsiteY121" fmla="*/ 12043814 h 12192000"/>
              <a:gd name="connsiteX122" fmla="*/ 730250 w 885825"/>
              <a:gd name="connsiteY122" fmla="*/ 12089852 h 12192000"/>
              <a:gd name="connsiteX123" fmla="*/ 719138 w 885825"/>
              <a:gd name="connsiteY123" fmla="*/ 12142240 h 12192000"/>
              <a:gd name="connsiteX124" fmla="*/ 712590 w 885825"/>
              <a:gd name="connsiteY124" fmla="*/ 12192000 h 12192000"/>
              <a:gd name="connsiteX125" fmla="*/ 0 w 885825"/>
              <a:gd name="connsiteY125" fmla="*/ 12192000 h 12192000"/>
              <a:gd name="connsiteX126" fmla="*/ 0 w 885825"/>
              <a:gd name="connsiteY126" fmla="*/ 6779170 h 12192000"/>
              <a:gd name="connsiteX127" fmla="*/ 0 w 885825"/>
              <a:gd name="connsiteY127" fmla="*/ 6779170 h 12192000"/>
              <a:gd name="connsiteX128" fmla="*/ 0 w 885825"/>
              <a:gd name="connsiteY128" fmla="*/ 0 h 12192000"/>
              <a:gd name="connsiteX129" fmla="*/ 712590 w 885825"/>
              <a:gd name="connsiteY129" fmla="*/ 0 h 12192000"/>
              <a:gd name="connsiteX130" fmla="*/ 719137 w 885825"/>
              <a:gd name="connsiteY130" fmla="*/ 49758 h 12192000"/>
              <a:gd name="connsiteX131" fmla="*/ 730249 w 885825"/>
              <a:gd name="connsiteY131" fmla="*/ 102145 h 12192000"/>
              <a:gd name="connsiteX132" fmla="*/ 744537 w 885825"/>
              <a:gd name="connsiteY132" fmla="*/ 148183 h 12192000"/>
              <a:gd name="connsiteX133" fmla="*/ 760412 w 885825"/>
              <a:gd name="connsiteY133" fmla="*/ 189458 h 12192000"/>
              <a:gd name="connsiteX134" fmla="*/ 779462 w 885825"/>
              <a:gd name="connsiteY134" fmla="*/ 225970 h 12192000"/>
              <a:gd name="connsiteX135" fmla="*/ 798512 w 885825"/>
              <a:gd name="connsiteY135" fmla="*/ 264070 h 12192000"/>
              <a:gd name="connsiteX136" fmla="*/ 817562 w 885825"/>
              <a:gd name="connsiteY136" fmla="*/ 302170 h 12192000"/>
              <a:gd name="connsiteX137" fmla="*/ 833437 w 885825"/>
              <a:gd name="connsiteY137" fmla="*/ 338683 h 12192000"/>
              <a:gd name="connsiteX138" fmla="*/ 849312 w 885825"/>
              <a:gd name="connsiteY138" fmla="*/ 379958 h 12192000"/>
              <a:gd name="connsiteX139" fmla="*/ 865187 w 885825"/>
              <a:gd name="connsiteY139" fmla="*/ 425995 h 12192000"/>
              <a:gd name="connsiteX140" fmla="*/ 876299 w 885825"/>
              <a:gd name="connsiteY140" fmla="*/ 478383 h 12192000"/>
              <a:gd name="connsiteX141" fmla="*/ 882649 w 885825"/>
              <a:gd name="connsiteY141" fmla="*/ 538708 h 12192000"/>
              <a:gd name="connsiteX142" fmla="*/ 885824 w 885825"/>
              <a:gd name="connsiteY142" fmla="*/ 606970 h 12192000"/>
              <a:gd name="connsiteX143" fmla="*/ 882649 w 885825"/>
              <a:gd name="connsiteY143" fmla="*/ 675233 h 12192000"/>
              <a:gd name="connsiteX144" fmla="*/ 876299 w 885825"/>
              <a:gd name="connsiteY144" fmla="*/ 735558 h 12192000"/>
              <a:gd name="connsiteX145" fmla="*/ 865187 w 885825"/>
              <a:gd name="connsiteY145" fmla="*/ 787945 h 12192000"/>
              <a:gd name="connsiteX146" fmla="*/ 849312 w 885825"/>
              <a:gd name="connsiteY146" fmla="*/ 833983 h 12192000"/>
              <a:gd name="connsiteX147" fmla="*/ 833437 w 885825"/>
              <a:gd name="connsiteY147" fmla="*/ 875258 h 12192000"/>
              <a:gd name="connsiteX148" fmla="*/ 817562 w 885825"/>
              <a:gd name="connsiteY148" fmla="*/ 911770 h 12192000"/>
              <a:gd name="connsiteX149" fmla="*/ 798512 w 885825"/>
              <a:gd name="connsiteY149" fmla="*/ 949870 h 12192000"/>
              <a:gd name="connsiteX150" fmla="*/ 779462 w 885825"/>
              <a:gd name="connsiteY150" fmla="*/ 987970 h 12192000"/>
              <a:gd name="connsiteX151" fmla="*/ 760412 w 885825"/>
              <a:gd name="connsiteY151" fmla="*/ 1024483 h 12192000"/>
              <a:gd name="connsiteX152" fmla="*/ 744537 w 885825"/>
              <a:gd name="connsiteY152" fmla="*/ 1065758 h 12192000"/>
              <a:gd name="connsiteX153" fmla="*/ 730249 w 885825"/>
              <a:gd name="connsiteY153" fmla="*/ 1111795 h 12192000"/>
              <a:gd name="connsiteX154" fmla="*/ 719137 w 885825"/>
              <a:gd name="connsiteY154" fmla="*/ 1164183 h 12192000"/>
              <a:gd name="connsiteX155" fmla="*/ 711199 w 885825"/>
              <a:gd name="connsiteY155" fmla="*/ 1224508 h 12192000"/>
              <a:gd name="connsiteX156" fmla="*/ 709612 w 885825"/>
              <a:gd name="connsiteY156" fmla="*/ 1292770 h 12192000"/>
              <a:gd name="connsiteX157" fmla="*/ 711199 w 885825"/>
              <a:gd name="connsiteY157" fmla="*/ 1361033 h 12192000"/>
              <a:gd name="connsiteX158" fmla="*/ 719137 w 885825"/>
              <a:gd name="connsiteY158" fmla="*/ 1421358 h 12192000"/>
              <a:gd name="connsiteX159" fmla="*/ 730249 w 885825"/>
              <a:gd name="connsiteY159" fmla="*/ 1473745 h 12192000"/>
              <a:gd name="connsiteX160" fmla="*/ 744537 w 885825"/>
              <a:gd name="connsiteY160" fmla="*/ 1519783 h 12192000"/>
              <a:gd name="connsiteX161" fmla="*/ 760412 w 885825"/>
              <a:gd name="connsiteY161" fmla="*/ 1561058 h 12192000"/>
              <a:gd name="connsiteX162" fmla="*/ 779462 w 885825"/>
              <a:gd name="connsiteY162" fmla="*/ 1597570 h 12192000"/>
              <a:gd name="connsiteX163" fmla="*/ 798512 w 885825"/>
              <a:gd name="connsiteY163" fmla="*/ 1635670 h 12192000"/>
              <a:gd name="connsiteX164" fmla="*/ 817562 w 885825"/>
              <a:gd name="connsiteY164" fmla="*/ 1673770 h 12192000"/>
              <a:gd name="connsiteX165" fmla="*/ 833437 w 885825"/>
              <a:gd name="connsiteY165" fmla="*/ 1710283 h 12192000"/>
              <a:gd name="connsiteX166" fmla="*/ 849312 w 885825"/>
              <a:gd name="connsiteY166" fmla="*/ 1751558 h 12192000"/>
              <a:gd name="connsiteX167" fmla="*/ 865187 w 885825"/>
              <a:gd name="connsiteY167" fmla="*/ 1797595 h 12192000"/>
              <a:gd name="connsiteX168" fmla="*/ 876299 w 885825"/>
              <a:gd name="connsiteY168" fmla="*/ 1849983 h 12192000"/>
              <a:gd name="connsiteX169" fmla="*/ 882649 w 885825"/>
              <a:gd name="connsiteY169" fmla="*/ 1910308 h 12192000"/>
              <a:gd name="connsiteX170" fmla="*/ 885824 w 885825"/>
              <a:gd name="connsiteY170" fmla="*/ 1978570 h 12192000"/>
              <a:gd name="connsiteX171" fmla="*/ 882649 w 885825"/>
              <a:gd name="connsiteY171" fmla="*/ 2046833 h 12192000"/>
              <a:gd name="connsiteX172" fmla="*/ 876299 w 885825"/>
              <a:gd name="connsiteY172" fmla="*/ 2107158 h 12192000"/>
              <a:gd name="connsiteX173" fmla="*/ 865187 w 885825"/>
              <a:gd name="connsiteY173" fmla="*/ 2159545 h 12192000"/>
              <a:gd name="connsiteX174" fmla="*/ 849312 w 885825"/>
              <a:gd name="connsiteY174" fmla="*/ 2205583 h 12192000"/>
              <a:gd name="connsiteX175" fmla="*/ 833437 w 885825"/>
              <a:gd name="connsiteY175" fmla="*/ 2246858 h 12192000"/>
              <a:gd name="connsiteX176" fmla="*/ 817562 w 885825"/>
              <a:gd name="connsiteY176" fmla="*/ 2283370 h 12192000"/>
              <a:gd name="connsiteX177" fmla="*/ 798512 w 885825"/>
              <a:gd name="connsiteY177" fmla="*/ 2321470 h 12192000"/>
              <a:gd name="connsiteX178" fmla="*/ 779462 w 885825"/>
              <a:gd name="connsiteY178" fmla="*/ 2359570 h 12192000"/>
              <a:gd name="connsiteX179" fmla="*/ 760412 w 885825"/>
              <a:gd name="connsiteY179" fmla="*/ 2396083 h 12192000"/>
              <a:gd name="connsiteX180" fmla="*/ 744537 w 885825"/>
              <a:gd name="connsiteY180" fmla="*/ 2437358 h 12192000"/>
              <a:gd name="connsiteX181" fmla="*/ 730249 w 885825"/>
              <a:gd name="connsiteY181" fmla="*/ 2483395 h 12192000"/>
              <a:gd name="connsiteX182" fmla="*/ 719137 w 885825"/>
              <a:gd name="connsiteY182" fmla="*/ 2535782 h 12192000"/>
              <a:gd name="connsiteX183" fmla="*/ 711199 w 885825"/>
              <a:gd name="connsiteY183" fmla="*/ 2596108 h 12192000"/>
              <a:gd name="connsiteX184" fmla="*/ 709612 w 885825"/>
              <a:gd name="connsiteY184" fmla="*/ 2664370 h 12192000"/>
              <a:gd name="connsiteX185" fmla="*/ 711199 w 885825"/>
              <a:gd name="connsiteY185" fmla="*/ 2732633 h 12192000"/>
              <a:gd name="connsiteX186" fmla="*/ 719137 w 885825"/>
              <a:gd name="connsiteY186" fmla="*/ 2792958 h 12192000"/>
              <a:gd name="connsiteX187" fmla="*/ 730249 w 885825"/>
              <a:gd name="connsiteY187" fmla="*/ 2845345 h 12192000"/>
              <a:gd name="connsiteX188" fmla="*/ 744537 w 885825"/>
              <a:gd name="connsiteY188" fmla="*/ 2891383 h 12192000"/>
              <a:gd name="connsiteX189" fmla="*/ 760412 w 885825"/>
              <a:gd name="connsiteY189" fmla="*/ 2932658 h 12192000"/>
              <a:gd name="connsiteX190" fmla="*/ 779462 w 885825"/>
              <a:gd name="connsiteY190" fmla="*/ 2969170 h 12192000"/>
              <a:gd name="connsiteX191" fmla="*/ 798512 w 885825"/>
              <a:gd name="connsiteY191" fmla="*/ 3007270 h 12192000"/>
              <a:gd name="connsiteX192" fmla="*/ 817562 w 885825"/>
              <a:gd name="connsiteY192" fmla="*/ 3045370 h 12192000"/>
              <a:gd name="connsiteX193" fmla="*/ 833437 w 885825"/>
              <a:gd name="connsiteY193" fmla="*/ 3081883 h 12192000"/>
              <a:gd name="connsiteX194" fmla="*/ 849312 w 885825"/>
              <a:gd name="connsiteY194" fmla="*/ 3123158 h 12192000"/>
              <a:gd name="connsiteX195" fmla="*/ 865187 w 885825"/>
              <a:gd name="connsiteY195" fmla="*/ 3169195 h 12192000"/>
              <a:gd name="connsiteX196" fmla="*/ 876299 w 885825"/>
              <a:gd name="connsiteY196" fmla="*/ 3221583 h 12192000"/>
              <a:gd name="connsiteX197" fmla="*/ 882649 w 885825"/>
              <a:gd name="connsiteY197" fmla="*/ 3281908 h 12192000"/>
              <a:gd name="connsiteX198" fmla="*/ 885824 w 885825"/>
              <a:gd name="connsiteY198" fmla="*/ 3348582 h 12192000"/>
              <a:gd name="connsiteX199" fmla="*/ 882649 w 885825"/>
              <a:gd name="connsiteY199" fmla="*/ 3418433 h 12192000"/>
              <a:gd name="connsiteX200" fmla="*/ 876299 w 885825"/>
              <a:gd name="connsiteY200" fmla="*/ 3478758 h 12192000"/>
              <a:gd name="connsiteX201" fmla="*/ 865187 w 885825"/>
              <a:gd name="connsiteY201" fmla="*/ 3531145 h 12192000"/>
              <a:gd name="connsiteX202" fmla="*/ 849312 w 885825"/>
              <a:gd name="connsiteY202" fmla="*/ 3577183 h 12192000"/>
              <a:gd name="connsiteX203" fmla="*/ 833437 w 885825"/>
              <a:gd name="connsiteY203" fmla="*/ 3618458 h 12192000"/>
              <a:gd name="connsiteX204" fmla="*/ 817562 w 885825"/>
              <a:gd name="connsiteY204" fmla="*/ 3654970 h 12192000"/>
              <a:gd name="connsiteX205" fmla="*/ 798512 w 885825"/>
              <a:gd name="connsiteY205" fmla="*/ 3693070 h 12192000"/>
              <a:gd name="connsiteX206" fmla="*/ 779462 w 885825"/>
              <a:gd name="connsiteY206" fmla="*/ 3731170 h 12192000"/>
              <a:gd name="connsiteX207" fmla="*/ 760412 w 885825"/>
              <a:gd name="connsiteY207" fmla="*/ 3767683 h 12192000"/>
              <a:gd name="connsiteX208" fmla="*/ 744537 w 885825"/>
              <a:gd name="connsiteY208" fmla="*/ 3808958 h 12192000"/>
              <a:gd name="connsiteX209" fmla="*/ 730249 w 885825"/>
              <a:gd name="connsiteY209" fmla="*/ 3854995 h 12192000"/>
              <a:gd name="connsiteX210" fmla="*/ 719137 w 885825"/>
              <a:gd name="connsiteY210" fmla="*/ 3907383 h 12192000"/>
              <a:gd name="connsiteX211" fmla="*/ 711199 w 885825"/>
              <a:gd name="connsiteY211" fmla="*/ 3967708 h 12192000"/>
              <a:gd name="connsiteX212" fmla="*/ 709612 w 885825"/>
              <a:gd name="connsiteY212" fmla="*/ 4035970 h 12192000"/>
              <a:gd name="connsiteX213" fmla="*/ 711199 w 885825"/>
              <a:gd name="connsiteY213" fmla="*/ 4104233 h 12192000"/>
              <a:gd name="connsiteX214" fmla="*/ 719137 w 885825"/>
              <a:gd name="connsiteY214" fmla="*/ 4164557 h 12192000"/>
              <a:gd name="connsiteX215" fmla="*/ 730249 w 885825"/>
              <a:gd name="connsiteY215" fmla="*/ 4216946 h 12192000"/>
              <a:gd name="connsiteX216" fmla="*/ 744537 w 885825"/>
              <a:gd name="connsiteY216" fmla="*/ 4262982 h 12192000"/>
              <a:gd name="connsiteX217" fmla="*/ 760412 w 885825"/>
              <a:gd name="connsiteY217" fmla="*/ 4304258 h 12192000"/>
              <a:gd name="connsiteX218" fmla="*/ 779462 w 885825"/>
              <a:gd name="connsiteY218" fmla="*/ 4340770 h 12192000"/>
              <a:gd name="connsiteX219" fmla="*/ 817562 w 885825"/>
              <a:gd name="connsiteY219" fmla="*/ 4416970 h 12192000"/>
              <a:gd name="connsiteX220" fmla="*/ 833437 w 885825"/>
              <a:gd name="connsiteY220" fmla="*/ 4453483 h 12192000"/>
              <a:gd name="connsiteX221" fmla="*/ 849312 w 885825"/>
              <a:gd name="connsiteY221" fmla="*/ 4494758 h 12192000"/>
              <a:gd name="connsiteX222" fmla="*/ 865187 w 885825"/>
              <a:gd name="connsiteY222" fmla="*/ 4540795 h 12192000"/>
              <a:gd name="connsiteX223" fmla="*/ 876299 w 885825"/>
              <a:gd name="connsiteY223" fmla="*/ 4593183 h 12192000"/>
              <a:gd name="connsiteX224" fmla="*/ 882649 w 885825"/>
              <a:gd name="connsiteY224" fmla="*/ 4653508 h 12192000"/>
              <a:gd name="connsiteX225" fmla="*/ 885824 w 885825"/>
              <a:gd name="connsiteY225" fmla="*/ 4721770 h 12192000"/>
              <a:gd name="connsiteX226" fmla="*/ 882649 w 885825"/>
              <a:gd name="connsiteY226" fmla="*/ 4790033 h 12192000"/>
              <a:gd name="connsiteX227" fmla="*/ 876299 w 885825"/>
              <a:gd name="connsiteY227" fmla="*/ 4850357 h 12192000"/>
              <a:gd name="connsiteX228" fmla="*/ 865187 w 885825"/>
              <a:gd name="connsiteY228" fmla="*/ 4902746 h 12192000"/>
              <a:gd name="connsiteX229" fmla="*/ 849312 w 885825"/>
              <a:gd name="connsiteY229" fmla="*/ 4948782 h 12192000"/>
              <a:gd name="connsiteX230" fmla="*/ 833437 w 885825"/>
              <a:gd name="connsiteY230" fmla="*/ 4990057 h 12192000"/>
              <a:gd name="connsiteX231" fmla="*/ 817562 w 885825"/>
              <a:gd name="connsiteY231" fmla="*/ 5026570 h 12192000"/>
              <a:gd name="connsiteX232" fmla="*/ 798512 w 885825"/>
              <a:gd name="connsiteY232" fmla="*/ 5064670 h 12192000"/>
              <a:gd name="connsiteX233" fmla="*/ 779462 w 885825"/>
              <a:gd name="connsiteY233" fmla="*/ 5102770 h 12192000"/>
              <a:gd name="connsiteX234" fmla="*/ 760412 w 885825"/>
              <a:gd name="connsiteY234" fmla="*/ 5139283 h 12192000"/>
              <a:gd name="connsiteX235" fmla="*/ 744537 w 885825"/>
              <a:gd name="connsiteY235" fmla="*/ 5180558 h 12192000"/>
              <a:gd name="connsiteX236" fmla="*/ 730249 w 885825"/>
              <a:gd name="connsiteY236" fmla="*/ 5226595 h 12192000"/>
              <a:gd name="connsiteX237" fmla="*/ 719137 w 885825"/>
              <a:gd name="connsiteY237" fmla="*/ 5278983 h 12192000"/>
              <a:gd name="connsiteX238" fmla="*/ 711199 w 885825"/>
              <a:gd name="connsiteY238" fmla="*/ 5339307 h 12192000"/>
              <a:gd name="connsiteX239" fmla="*/ 709612 w 885825"/>
              <a:gd name="connsiteY239" fmla="*/ 5407570 h 12192000"/>
              <a:gd name="connsiteX240" fmla="*/ 711199 w 885825"/>
              <a:gd name="connsiteY240" fmla="*/ 5475833 h 12192000"/>
              <a:gd name="connsiteX241" fmla="*/ 719137 w 885825"/>
              <a:gd name="connsiteY241" fmla="*/ 5536158 h 12192000"/>
              <a:gd name="connsiteX242" fmla="*/ 730249 w 885825"/>
              <a:gd name="connsiteY242" fmla="*/ 5588545 h 12192000"/>
              <a:gd name="connsiteX243" fmla="*/ 744537 w 885825"/>
              <a:gd name="connsiteY243" fmla="*/ 5634583 h 12192000"/>
              <a:gd name="connsiteX244" fmla="*/ 760412 w 885825"/>
              <a:gd name="connsiteY244" fmla="*/ 5675858 h 12192000"/>
              <a:gd name="connsiteX245" fmla="*/ 779462 w 885825"/>
              <a:gd name="connsiteY245" fmla="*/ 5712371 h 12192000"/>
              <a:gd name="connsiteX246" fmla="*/ 798512 w 885825"/>
              <a:gd name="connsiteY246" fmla="*/ 5750471 h 12192000"/>
              <a:gd name="connsiteX247" fmla="*/ 817562 w 885825"/>
              <a:gd name="connsiteY247" fmla="*/ 5788571 h 12192000"/>
              <a:gd name="connsiteX248" fmla="*/ 833437 w 885825"/>
              <a:gd name="connsiteY248" fmla="*/ 5825083 h 12192000"/>
              <a:gd name="connsiteX249" fmla="*/ 849312 w 885825"/>
              <a:gd name="connsiteY249" fmla="*/ 5866358 h 12192000"/>
              <a:gd name="connsiteX250" fmla="*/ 865187 w 885825"/>
              <a:gd name="connsiteY250" fmla="*/ 5912395 h 12192000"/>
              <a:gd name="connsiteX251" fmla="*/ 876299 w 885825"/>
              <a:gd name="connsiteY251" fmla="*/ 5964783 h 12192000"/>
              <a:gd name="connsiteX252" fmla="*/ 882649 w 885825"/>
              <a:gd name="connsiteY252" fmla="*/ 6025108 h 12192000"/>
              <a:gd name="connsiteX253" fmla="*/ 885824 w 885825"/>
              <a:gd name="connsiteY253" fmla="*/ 6093370 h 12192000"/>
              <a:gd name="connsiteX254" fmla="*/ 885703 w 885825"/>
              <a:gd name="connsiteY254" fmla="*/ 6095988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885825" h="12192000">
                <a:moveTo>
                  <a:pt x="885825" y="6098626"/>
                </a:moveTo>
                <a:lnTo>
                  <a:pt x="882650" y="6166889"/>
                </a:lnTo>
                <a:lnTo>
                  <a:pt x="876300" y="6227214"/>
                </a:lnTo>
                <a:lnTo>
                  <a:pt x="865188" y="6279601"/>
                </a:lnTo>
                <a:lnTo>
                  <a:pt x="849313" y="6325639"/>
                </a:lnTo>
                <a:lnTo>
                  <a:pt x="833438" y="6366914"/>
                </a:lnTo>
                <a:lnTo>
                  <a:pt x="817563" y="6403426"/>
                </a:lnTo>
                <a:lnTo>
                  <a:pt x="798513" y="6441526"/>
                </a:lnTo>
                <a:lnTo>
                  <a:pt x="779463" y="6479626"/>
                </a:lnTo>
                <a:lnTo>
                  <a:pt x="760413" y="6516139"/>
                </a:lnTo>
                <a:lnTo>
                  <a:pt x="744538" y="6557414"/>
                </a:lnTo>
                <a:lnTo>
                  <a:pt x="730250" y="6603451"/>
                </a:lnTo>
                <a:lnTo>
                  <a:pt x="719138" y="6655839"/>
                </a:lnTo>
                <a:lnTo>
                  <a:pt x="711200" y="6716164"/>
                </a:lnTo>
                <a:lnTo>
                  <a:pt x="709613" y="6784426"/>
                </a:lnTo>
                <a:lnTo>
                  <a:pt x="711200" y="6852689"/>
                </a:lnTo>
                <a:lnTo>
                  <a:pt x="719138" y="6913014"/>
                </a:lnTo>
                <a:lnTo>
                  <a:pt x="730250" y="6965401"/>
                </a:lnTo>
                <a:lnTo>
                  <a:pt x="744538" y="7011439"/>
                </a:lnTo>
                <a:lnTo>
                  <a:pt x="760413" y="7052714"/>
                </a:lnTo>
                <a:lnTo>
                  <a:pt x="779463" y="7089226"/>
                </a:lnTo>
                <a:lnTo>
                  <a:pt x="798513" y="7127326"/>
                </a:lnTo>
                <a:lnTo>
                  <a:pt x="817563" y="7165426"/>
                </a:lnTo>
                <a:lnTo>
                  <a:pt x="833438" y="7201939"/>
                </a:lnTo>
                <a:lnTo>
                  <a:pt x="849313" y="7243214"/>
                </a:lnTo>
                <a:lnTo>
                  <a:pt x="865188" y="7289251"/>
                </a:lnTo>
                <a:lnTo>
                  <a:pt x="876300" y="7341639"/>
                </a:lnTo>
                <a:lnTo>
                  <a:pt x="882650" y="7401964"/>
                </a:lnTo>
                <a:lnTo>
                  <a:pt x="885825" y="7470226"/>
                </a:lnTo>
                <a:lnTo>
                  <a:pt x="882650" y="7538489"/>
                </a:lnTo>
                <a:lnTo>
                  <a:pt x="876300" y="7598814"/>
                </a:lnTo>
                <a:lnTo>
                  <a:pt x="865188" y="7651201"/>
                </a:lnTo>
                <a:lnTo>
                  <a:pt x="849313" y="7697239"/>
                </a:lnTo>
                <a:lnTo>
                  <a:pt x="833438" y="7738514"/>
                </a:lnTo>
                <a:lnTo>
                  <a:pt x="817563" y="7775026"/>
                </a:lnTo>
                <a:lnTo>
                  <a:pt x="798513" y="7813126"/>
                </a:lnTo>
                <a:lnTo>
                  <a:pt x="779463" y="7851226"/>
                </a:lnTo>
                <a:lnTo>
                  <a:pt x="760413" y="7887739"/>
                </a:lnTo>
                <a:lnTo>
                  <a:pt x="744538" y="7929014"/>
                </a:lnTo>
                <a:lnTo>
                  <a:pt x="730250" y="7975051"/>
                </a:lnTo>
                <a:lnTo>
                  <a:pt x="719138" y="8027439"/>
                </a:lnTo>
                <a:lnTo>
                  <a:pt x="711200" y="8087764"/>
                </a:lnTo>
                <a:lnTo>
                  <a:pt x="709613" y="8156026"/>
                </a:lnTo>
                <a:lnTo>
                  <a:pt x="711200" y="8224289"/>
                </a:lnTo>
                <a:lnTo>
                  <a:pt x="719138" y="8284614"/>
                </a:lnTo>
                <a:lnTo>
                  <a:pt x="730250" y="8337001"/>
                </a:lnTo>
                <a:lnTo>
                  <a:pt x="744538" y="8383039"/>
                </a:lnTo>
                <a:lnTo>
                  <a:pt x="760413" y="8424314"/>
                </a:lnTo>
                <a:lnTo>
                  <a:pt x="779463" y="8460826"/>
                </a:lnTo>
                <a:lnTo>
                  <a:pt x="798513" y="8498926"/>
                </a:lnTo>
                <a:lnTo>
                  <a:pt x="817563" y="8537026"/>
                </a:lnTo>
                <a:lnTo>
                  <a:pt x="833438" y="8573540"/>
                </a:lnTo>
                <a:lnTo>
                  <a:pt x="849313" y="8614814"/>
                </a:lnTo>
                <a:lnTo>
                  <a:pt x="865188" y="8660852"/>
                </a:lnTo>
                <a:lnTo>
                  <a:pt x="876300" y="8713240"/>
                </a:lnTo>
                <a:lnTo>
                  <a:pt x="882650" y="8773564"/>
                </a:lnTo>
                <a:lnTo>
                  <a:pt x="885825" y="8840240"/>
                </a:lnTo>
                <a:lnTo>
                  <a:pt x="882650" y="8910090"/>
                </a:lnTo>
                <a:lnTo>
                  <a:pt x="876300" y="8970414"/>
                </a:lnTo>
                <a:lnTo>
                  <a:pt x="865188" y="9022802"/>
                </a:lnTo>
                <a:lnTo>
                  <a:pt x="849313" y="9068840"/>
                </a:lnTo>
                <a:lnTo>
                  <a:pt x="833438" y="9110114"/>
                </a:lnTo>
                <a:lnTo>
                  <a:pt x="817563" y="9146628"/>
                </a:lnTo>
                <a:lnTo>
                  <a:pt x="798513" y="9184728"/>
                </a:lnTo>
                <a:lnTo>
                  <a:pt x="779463" y="9222828"/>
                </a:lnTo>
                <a:lnTo>
                  <a:pt x="760413" y="9259340"/>
                </a:lnTo>
                <a:lnTo>
                  <a:pt x="744538" y="9300614"/>
                </a:lnTo>
                <a:lnTo>
                  <a:pt x="730250" y="9346652"/>
                </a:lnTo>
                <a:lnTo>
                  <a:pt x="719138" y="9399040"/>
                </a:lnTo>
                <a:lnTo>
                  <a:pt x="711200" y="9459364"/>
                </a:lnTo>
                <a:lnTo>
                  <a:pt x="709613" y="9527628"/>
                </a:lnTo>
                <a:lnTo>
                  <a:pt x="711200" y="9595890"/>
                </a:lnTo>
                <a:lnTo>
                  <a:pt x="719138" y="9656214"/>
                </a:lnTo>
                <a:lnTo>
                  <a:pt x="730250" y="9708602"/>
                </a:lnTo>
                <a:lnTo>
                  <a:pt x="744538" y="9754640"/>
                </a:lnTo>
                <a:lnTo>
                  <a:pt x="760413" y="9795914"/>
                </a:lnTo>
                <a:lnTo>
                  <a:pt x="779463" y="9832428"/>
                </a:lnTo>
                <a:lnTo>
                  <a:pt x="817563" y="9908628"/>
                </a:lnTo>
                <a:lnTo>
                  <a:pt x="833438" y="9945140"/>
                </a:lnTo>
                <a:lnTo>
                  <a:pt x="849313" y="9986414"/>
                </a:lnTo>
                <a:lnTo>
                  <a:pt x="865188" y="10032452"/>
                </a:lnTo>
                <a:lnTo>
                  <a:pt x="876300" y="10084840"/>
                </a:lnTo>
                <a:lnTo>
                  <a:pt x="882650" y="10145164"/>
                </a:lnTo>
                <a:lnTo>
                  <a:pt x="885825" y="10213428"/>
                </a:lnTo>
                <a:lnTo>
                  <a:pt x="882650" y="10281690"/>
                </a:lnTo>
                <a:lnTo>
                  <a:pt x="876300" y="10342014"/>
                </a:lnTo>
                <a:lnTo>
                  <a:pt x="865188" y="10394402"/>
                </a:lnTo>
                <a:lnTo>
                  <a:pt x="849313" y="10440440"/>
                </a:lnTo>
                <a:lnTo>
                  <a:pt x="833438" y="10481714"/>
                </a:lnTo>
                <a:lnTo>
                  <a:pt x="817563" y="10518228"/>
                </a:lnTo>
                <a:lnTo>
                  <a:pt x="798513" y="10556328"/>
                </a:lnTo>
                <a:lnTo>
                  <a:pt x="779463" y="10594428"/>
                </a:lnTo>
                <a:lnTo>
                  <a:pt x="760413" y="10630940"/>
                </a:lnTo>
                <a:lnTo>
                  <a:pt x="744538" y="10672214"/>
                </a:lnTo>
                <a:lnTo>
                  <a:pt x="730250" y="10718252"/>
                </a:lnTo>
                <a:lnTo>
                  <a:pt x="719138" y="10770640"/>
                </a:lnTo>
                <a:lnTo>
                  <a:pt x="711200" y="10830964"/>
                </a:lnTo>
                <a:lnTo>
                  <a:pt x="709613" y="10899228"/>
                </a:lnTo>
                <a:lnTo>
                  <a:pt x="711200" y="10967490"/>
                </a:lnTo>
                <a:lnTo>
                  <a:pt x="719138" y="11027814"/>
                </a:lnTo>
                <a:lnTo>
                  <a:pt x="730250" y="11080202"/>
                </a:lnTo>
                <a:lnTo>
                  <a:pt x="744538" y="11126240"/>
                </a:lnTo>
                <a:lnTo>
                  <a:pt x="760413" y="11167514"/>
                </a:lnTo>
                <a:lnTo>
                  <a:pt x="779463" y="11204028"/>
                </a:lnTo>
                <a:lnTo>
                  <a:pt x="798513" y="11242128"/>
                </a:lnTo>
                <a:lnTo>
                  <a:pt x="817563" y="11280228"/>
                </a:lnTo>
                <a:lnTo>
                  <a:pt x="833438" y="11316740"/>
                </a:lnTo>
                <a:lnTo>
                  <a:pt x="849313" y="11358014"/>
                </a:lnTo>
                <a:lnTo>
                  <a:pt x="865188" y="11404052"/>
                </a:lnTo>
                <a:lnTo>
                  <a:pt x="876300" y="11456440"/>
                </a:lnTo>
                <a:lnTo>
                  <a:pt x="882650" y="11516764"/>
                </a:lnTo>
                <a:lnTo>
                  <a:pt x="885825" y="11585028"/>
                </a:lnTo>
                <a:lnTo>
                  <a:pt x="882650" y="11653290"/>
                </a:lnTo>
                <a:lnTo>
                  <a:pt x="876300" y="11713614"/>
                </a:lnTo>
                <a:lnTo>
                  <a:pt x="865188" y="11766002"/>
                </a:lnTo>
                <a:lnTo>
                  <a:pt x="849313" y="11812040"/>
                </a:lnTo>
                <a:lnTo>
                  <a:pt x="833438" y="11853314"/>
                </a:lnTo>
                <a:lnTo>
                  <a:pt x="817563" y="11889828"/>
                </a:lnTo>
                <a:lnTo>
                  <a:pt x="798513" y="11927928"/>
                </a:lnTo>
                <a:lnTo>
                  <a:pt x="779463" y="11966028"/>
                </a:lnTo>
                <a:lnTo>
                  <a:pt x="760413" y="12002540"/>
                </a:lnTo>
                <a:lnTo>
                  <a:pt x="744538" y="12043814"/>
                </a:lnTo>
                <a:lnTo>
                  <a:pt x="730250" y="12089852"/>
                </a:lnTo>
                <a:lnTo>
                  <a:pt x="719138" y="12142240"/>
                </a:lnTo>
                <a:lnTo>
                  <a:pt x="712590" y="12192000"/>
                </a:lnTo>
                <a:lnTo>
                  <a:pt x="0" y="12192000"/>
                </a:lnTo>
                <a:lnTo>
                  <a:pt x="0" y="6779170"/>
                </a:lnTo>
                <a:lnTo>
                  <a:pt x="0" y="6779170"/>
                </a:lnTo>
                <a:lnTo>
                  <a:pt x="0" y="0"/>
                </a:lnTo>
                <a:lnTo>
                  <a:pt x="712590" y="0"/>
                </a:lnTo>
                <a:lnTo>
                  <a:pt x="719137" y="49758"/>
                </a:lnTo>
                <a:lnTo>
                  <a:pt x="730249" y="102145"/>
                </a:lnTo>
                <a:lnTo>
                  <a:pt x="744537" y="148183"/>
                </a:lnTo>
                <a:lnTo>
                  <a:pt x="760412" y="189458"/>
                </a:lnTo>
                <a:lnTo>
                  <a:pt x="779462" y="225970"/>
                </a:lnTo>
                <a:lnTo>
                  <a:pt x="798512" y="264070"/>
                </a:lnTo>
                <a:lnTo>
                  <a:pt x="817562" y="302170"/>
                </a:lnTo>
                <a:lnTo>
                  <a:pt x="833437" y="338683"/>
                </a:lnTo>
                <a:lnTo>
                  <a:pt x="849312" y="379958"/>
                </a:lnTo>
                <a:lnTo>
                  <a:pt x="865187" y="425995"/>
                </a:lnTo>
                <a:lnTo>
                  <a:pt x="876299" y="478383"/>
                </a:lnTo>
                <a:lnTo>
                  <a:pt x="882649" y="538708"/>
                </a:lnTo>
                <a:lnTo>
                  <a:pt x="885824" y="606970"/>
                </a:lnTo>
                <a:lnTo>
                  <a:pt x="882649" y="675233"/>
                </a:lnTo>
                <a:lnTo>
                  <a:pt x="876299" y="735558"/>
                </a:lnTo>
                <a:lnTo>
                  <a:pt x="865187" y="787945"/>
                </a:lnTo>
                <a:lnTo>
                  <a:pt x="849312" y="833983"/>
                </a:lnTo>
                <a:lnTo>
                  <a:pt x="833437" y="875258"/>
                </a:lnTo>
                <a:lnTo>
                  <a:pt x="817562" y="911770"/>
                </a:lnTo>
                <a:lnTo>
                  <a:pt x="798512" y="949870"/>
                </a:lnTo>
                <a:lnTo>
                  <a:pt x="779462" y="987970"/>
                </a:lnTo>
                <a:lnTo>
                  <a:pt x="760412" y="1024483"/>
                </a:lnTo>
                <a:lnTo>
                  <a:pt x="744537" y="1065758"/>
                </a:lnTo>
                <a:lnTo>
                  <a:pt x="730249" y="1111795"/>
                </a:lnTo>
                <a:lnTo>
                  <a:pt x="719137" y="1164183"/>
                </a:lnTo>
                <a:lnTo>
                  <a:pt x="711199" y="1224508"/>
                </a:lnTo>
                <a:lnTo>
                  <a:pt x="709612" y="1292770"/>
                </a:lnTo>
                <a:lnTo>
                  <a:pt x="711199" y="1361033"/>
                </a:lnTo>
                <a:lnTo>
                  <a:pt x="719137" y="1421358"/>
                </a:lnTo>
                <a:lnTo>
                  <a:pt x="730249" y="1473745"/>
                </a:lnTo>
                <a:lnTo>
                  <a:pt x="744537" y="1519783"/>
                </a:lnTo>
                <a:lnTo>
                  <a:pt x="760412" y="1561058"/>
                </a:lnTo>
                <a:lnTo>
                  <a:pt x="779462" y="1597570"/>
                </a:lnTo>
                <a:lnTo>
                  <a:pt x="798512" y="1635670"/>
                </a:lnTo>
                <a:lnTo>
                  <a:pt x="817562" y="1673770"/>
                </a:lnTo>
                <a:lnTo>
                  <a:pt x="833437" y="1710283"/>
                </a:lnTo>
                <a:lnTo>
                  <a:pt x="849312" y="1751558"/>
                </a:lnTo>
                <a:lnTo>
                  <a:pt x="865187" y="1797595"/>
                </a:lnTo>
                <a:lnTo>
                  <a:pt x="876299" y="1849983"/>
                </a:lnTo>
                <a:lnTo>
                  <a:pt x="882649" y="1910308"/>
                </a:lnTo>
                <a:lnTo>
                  <a:pt x="885824" y="1978570"/>
                </a:lnTo>
                <a:lnTo>
                  <a:pt x="882649" y="2046833"/>
                </a:lnTo>
                <a:lnTo>
                  <a:pt x="876299" y="2107158"/>
                </a:lnTo>
                <a:lnTo>
                  <a:pt x="865187" y="2159545"/>
                </a:lnTo>
                <a:lnTo>
                  <a:pt x="849312" y="2205583"/>
                </a:lnTo>
                <a:lnTo>
                  <a:pt x="833437" y="2246858"/>
                </a:lnTo>
                <a:lnTo>
                  <a:pt x="817562" y="2283370"/>
                </a:lnTo>
                <a:lnTo>
                  <a:pt x="798512" y="2321470"/>
                </a:lnTo>
                <a:lnTo>
                  <a:pt x="779462" y="2359570"/>
                </a:lnTo>
                <a:lnTo>
                  <a:pt x="760412" y="2396083"/>
                </a:lnTo>
                <a:lnTo>
                  <a:pt x="744537" y="2437358"/>
                </a:lnTo>
                <a:lnTo>
                  <a:pt x="730249" y="2483395"/>
                </a:lnTo>
                <a:lnTo>
                  <a:pt x="719137" y="2535782"/>
                </a:lnTo>
                <a:lnTo>
                  <a:pt x="711199" y="2596108"/>
                </a:lnTo>
                <a:lnTo>
                  <a:pt x="709612" y="2664370"/>
                </a:lnTo>
                <a:lnTo>
                  <a:pt x="711199" y="2732633"/>
                </a:lnTo>
                <a:lnTo>
                  <a:pt x="719137" y="2792958"/>
                </a:lnTo>
                <a:lnTo>
                  <a:pt x="730249" y="2845345"/>
                </a:lnTo>
                <a:lnTo>
                  <a:pt x="744537" y="2891383"/>
                </a:lnTo>
                <a:lnTo>
                  <a:pt x="760412" y="2932658"/>
                </a:lnTo>
                <a:lnTo>
                  <a:pt x="779462" y="2969170"/>
                </a:lnTo>
                <a:lnTo>
                  <a:pt x="798512" y="3007270"/>
                </a:lnTo>
                <a:lnTo>
                  <a:pt x="817562" y="3045370"/>
                </a:lnTo>
                <a:lnTo>
                  <a:pt x="833437" y="3081883"/>
                </a:lnTo>
                <a:lnTo>
                  <a:pt x="849312" y="3123158"/>
                </a:lnTo>
                <a:lnTo>
                  <a:pt x="865187" y="3169195"/>
                </a:lnTo>
                <a:lnTo>
                  <a:pt x="876299" y="3221583"/>
                </a:lnTo>
                <a:lnTo>
                  <a:pt x="882649" y="3281908"/>
                </a:lnTo>
                <a:lnTo>
                  <a:pt x="885824" y="3348582"/>
                </a:lnTo>
                <a:lnTo>
                  <a:pt x="882649" y="3418433"/>
                </a:lnTo>
                <a:lnTo>
                  <a:pt x="876299" y="3478758"/>
                </a:lnTo>
                <a:lnTo>
                  <a:pt x="865187" y="3531145"/>
                </a:lnTo>
                <a:lnTo>
                  <a:pt x="849312" y="3577183"/>
                </a:lnTo>
                <a:lnTo>
                  <a:pt x="833437" y="3618458"/>
                </a:lnTo>
                <a:lnTo>
                  <a:pt x="817562" y="3654970"/>
                </a:lnTo>
                <a:lnTo>
                  <a:pt x="798512" y="3693070"/>
                </a:lnTo>
                <a:lnTo>
                  <a:pt x="779462" y="3731170"/>
                </a:lnTo>
                <a:lnTo>
                  <a:pt x="760412" y="3767683"/>
                </a:lnTo>
                <a:lnTo>
                  <a:pt x="744537" y="3808958"/>
                </a:lnTo>
                <a:lnTo>
                  <a:pt x="730249" y="3854995"/>
                </a:lnTo>
                <a:lnTo>
                  <a:pt x="719137" y="3907383"/>
                </a:lnTo>
                <a:lnTo>
                  <a:pt x="711199" y="3967708"/>
                </a:lnTo>
                <a:lnTo>
                  <a:pt x="709612" y="4035970"/>
                </a:lnTo>
                <a:lnTo>
                  <a:pt x="711199" y="4104233"/>
                </a:lnTo>
                <a:lnTo>
                  <a:pt x="719137" y="4164557"/>
                </a:lnTo>
                <a:lnTo>
                  <a:pt x="730249" y="4216946"/>
                </a:lnTo>
                <a:lnTo>
                  <a:pt x="744537" y="4262982"/>
                </a:lnTo>
                <a:lnTo>
                  <a:pt x="760412" y="4304258"/>
                </a:lnTo>
                <a:lnTo>
                  <a:pt x="779462" y="4340770"/>
                </a:lnTo>
                <a:lnTo>
                  <a:pt x="817562" y="4416970"/>
                </a:lnTo>
                <a:lnTo>
                  <a:pt x="833437" y="4453483"/>
                </a:lnTo>
                <a:lnTo>
                  <a:pt x="849312" y="4494758"/>
                </a:lnTo>
                <a:lnTo>
                  <a:pt x="865187" y="4540795"/>
                </a:lnTo>
                <a:lnTo>
                  <a:pt x="876299" y="4593183"/>
                </a:lnTo>
                <a:lnTo>
                  <a:pt x="882649" y="4653508"/>
                </a:lnTo>
                <a:lnTo>
                  <a:pt x="885824" y="4721770"/>
                </a:lnTo>
                <a:lnTo>
                  <a:pt x="882649" y="4790033"/>
                </a:lnTo>
                <a:lnTo>
                  <a:pt x="876299" y="4850357"/>
                </a:lnTo>
                <a:lnTo>
                  <a:pt x="865187" y="4902746"/>
                </a:lnTo>
                <a:lnTo>
                  <a:pt x="849312" y="4948782"/>
                </a:lnTo>
                <a:lnTo>
                  <a:pt x="833437" y="4990057"/>
                </a:lnTo>
                <a:lnTo>
                  <a:pt x="817562" y="5026570"/>
                </a:lnTo>
                <a:lnTo>
                  <a:pt x="798512" y="5064670"/>
                </a:lnTo>
                <a:lnTo>
                  <a:pt x="779462" y="5102770"/>
                </a:lnTo>
                <a:lnTo>
                  <a:pt x="760412" y="5139283"/>
                </a:lnTo>
                <a:lnTo>
                  <a:pt x="744537" y="5180558"/>
                </a:lnTo>
                <a:lnTo>
                  <a:pt x="730249" y="5226595"/>
                </a:lnTo>
                <a:lnTo>
                  <a:pt x="719137" y="5278983"/>
                </a:lnTo>
                <a:lnTo>
                  <a:pt x="711199" y="5339307"/>
                </a:lnTo>
                <a:lnTo>
                  <a:pt x="709612" y="5407570"/>
                </a:lnTo>
                <a:lnTo>
                  <a:pt x="711199" y="5475833"/>
                </a:lnTo>
                <a:lnTo>
                  <a:pt x="719137" y="5536158"/>
                </a:lnTo>
                <a:lnTo>
                  <a:pt x="730249" y="5588545"/>
                </a:lnTo>
                <a:lnTo>
                  <a:pt x="744537" y="5634583"/>
                </a:lnTo>
                <a:lnTo>
                  <a:pt x="760412" y="5675858"/>
                </a:lnTo>
                <a:lnTo>
                  <a:pt x="779462" y="5712371"/>
                </a:lnTo>
                <a:lnTo>
                  <a:pt x="798512" y="5750471"/>
                </a:lnTo>
                <a:lnTo>
                  <a:pt x="817562" y="5788571"/>
                </a:lnTo>
                <a:lnTo>
                  <a:pt x="833437" y="5825083"/>
                </a:lnTo>
                <a:lnTo>
                  <a:pt x="849312" y="5866358"/>
                </a:lnTo>
                <a:lnTo>
                  <a:pt x="865187" y="5912395"/>
                </a:lnTo>
                <a:lnTo>
                  <a:pt x="876299" y="5964783"/>
                </a:lnTo>
                <a:lnTo>
                  <a:pt x="882649" y="6025108"/>
                </a:lnTo>
                <a:lnTo>
                  <a:pt x="885824" y="6093370"/>
                </a:lnTo>
                <a:lnTo>
                  <a:pt x="885703" y="6095988"/>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001301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2570FE-8E1C-4A25-8827-8928189FA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0B24BC-917F-49C2-B8AA-C569A400B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39F7F083-7C2B-4120-9960-D77AB2863B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pic>
        <p:nvPicPr>
          <p:cNvPr id="2" name="Picture 1">
            <a:extLst>
              <a:ext uri="{FF2B5EF4-FFF2-40B4-BE49-F238E27FC236}">
                <a16:creationId xmlns:a16="http://schemas.microsoft.com/office/drawing/2014/main" id="{DEEC36E6-23D2-4DC4-9E39-608955061251}"/>
              </a:ext>
            </a:extLst>
          </p:cNvPr>
          <p:cNvPicPr>
            <a:picLocks noChangeAspect="1"/>
          </p:cNvPicPr>
          <p:nvPr/>
        </p:nvPicPr>
        <p:blipFill>
          <a:blip r:embed="rId2"/>
          <a:stretch>
            <a:fillRect/>
          </a:stretch>
        </p:blipFill>
        <p:spPr>
          <a:xfrm>
            <a:off x="976894" y="1978895"/>
            <a:ext cx="7326743" cy="2894063"/>
          </a:xfrm>
          <a:prstGeom prst="rect">
            <a:avLst/>
          </a:prstGeom>
        </p:spPr>
      </p:pic>
    </p:spTree>
    <p:extLst>
      <p:ext uri="{BB962C8B-B14F-4D97-AF65-F5344CB8AC3E}">
        <p14:creationId xmlns:p14="http://schemas.microsoft.com/office/powerpoint/2010/main" val="4024841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9F97-39E7-4FDA-BE7D-FE573786D035}"/>
              </a:ext>
            </a:extLst>
          </p:cNvPr>
          <p:cNvSpPr>
            <a:spLocks noGrp="1"/>
          </p:cNvSpPr>
          <p:nvPr>
            <p:ph type="title"/>
          </p:nvPr>
        </p:nvSpPr>
        <p:spPr>
          <a:xfrm>
            <a:off x="1778000" y="2187743"/>
            <a:ext cx="3970087" cy="2482515"/>
          </a:xfrm>
        </p:spPr>
        <p:txBody>
          <a:bodyPr vert="horz" lIns="91440" tIns="45720" rIns="91440" bIns="45720" rtlCol="0" anchor="ctr">
            <a:normAutofit/>
          </a:bodyPr>
          <a:lstStyle/>
          <a:p>
            <a:pPr algn="l">
              <a:lnSpc>
                <a:spcPct val="90000"/>
              </a:lnSpc>
            </a:pPr>
            <a:r>
              <a:rPr lang="en-US" sz="6000" kern="1200">
                <a:solidFill>
                  <a:schemeClr val="tx1"/>
                </a:solidFill>
                <a:latin typeface="+mj-lt"/>
                <a:ea typeface="+mj-ea"/>
                <a:cs typeface="+mj-cs"/>
                <a:hlinkClick r:id="rId2" action="ppaction://hlinkpres?slideindex=1&amp;slidetitle="/>
              </a:rPr>
              <a:t>Volcanoes PPTX</a:t>
            </a:r>
            <a:endParaRPr lang="en-US" sz="6000" kern="1200">
              <a:solidFill>
                <a:schemeClr val="tx1"/>
              </a:solidFill>
              <a:latin typeface="+mj-lt"/>
              <a:ea typeface="+mj-ea"/>
              <a:cs typeface="+mj-cs"/>
            </a:endParaRPr>
          </a:p>
        </p:txBody>
      </p:sp>
      <p:pic>
        <p:nvPicPr>
          <p:cNvPr id="6" name="Graphic 5" descr="Mountains">
            <a:extLst>
              <a:ext uri="{FF2B5EF4-FFF2-40B4-BE49-F238E27FC236}">
                <a16:creationId xmlns:a16="http://schemas.microsoft.com/office/drawing/2014/main" id="{E699141E-BBC2-4D25-AEB5-042A18EF8A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8650" y="2914651"/>
            <a:ext cx="1028700" cy="1028700"/>
          </a:xfrm>
          <a:prstGeom prst="rect">
            <a:avLst/>
          </a:prstGeom>
        </p:spPr>
      </p:pic>
      <p:pic>
        <p:nvPicPr>
          <p:cNvPr id="8" name="Graphic 7">
            <a:extLst>
              <a:ext uri="{FF2B5EF4-FFF2-40B4-BE49-F238E27FC236}">
                <a16:creationId xmlns:a16="http://schemas.microsoft.com/office/drawing/2014/main" id="{EF6BF8D1-4997-464B-95A1-A403C868D7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81073" y="1469503"/>
            <a:ext cx="3918995" cy="3918995"/>
          </a:xfrm>
          <a:prstGeom prst="rect">
            <a:avLst/>
          </a:prstGeom>
        </p:spPr>
      </p:pic>
    </p:spTree>
    <p:extLst>
      <p:ext uri="{BB962C8B-B14F-4D97-AF65-F5344CB8AC3E}">
        <p14:creationId xmlns:p14="http://schemas.microsoft.com/office/powerpoint/2010/main" val="3289554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C9C2BBF-0BD7-405B-B5A1-6DA98EA80C6D}"/>
              </a:ext>
            </a:extLst>
          </p:cNvPr>
          <p:cNvPicPr>
            <a:picLocks noChangeAspect="1"/>
          </p:cNvPicPr>
          <p:nvPr/>
        </p:nvPicPr>
        <p:blipFill>
          <a:blip r:embed="rId2"/>
          <a:stretch>
            <a:fillRect/>
          </a:stretch>
        </p:blipFill>
        <p:spPr>
          <a:xfrm>
            <a:off x="-1859741" y="-39274"/>
            <a:ext cx="11035637" cy="6897273"/>
          </a:xfrm>
          <a:prstGeom prst="rect">
            <a:avLst/>
          </a:prstGeom>
        </p:spPr>
      </p:pic>
      <p:sp>
        <p:nvSpPr>
          <p:cNvPr id="19" name="Rectangle: Top Corners Rounded 18">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37536" y="1604792"/>
            <a:ext cx="5923488" cy="3648417"/>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0D63AE-71B5-4298-9179-215EF26331F1}"/>
              </a:ext>
            </a:extLst>
          </p:cNvPr>
          <p:cNvSpPr>
            <a:spLocks noGrp="1"/>
          </p:cNvSpPr>
          <p:nvPr>
            <p:ph type="ctrTitle"/>
          </p:nvPr>
        </p:nvSpPr>
        <p:spPr>
          <a:xfrm>
            <a:off x="249236" y="1122363"/>
            <a:ext cx="2978415" cy="3249386"/>
          </a:xfrm>
        </p:spPr>
        <p:txBody>
          <a:bodyPr anchor="ctr">
            <a:normAutofit/>
          </a:bodyPr>
          <a:lstStyle/>
          <a:p>
            <a:pPr algn="l"/>
            <a:r>
              <a:rPr lang="en-GB" sz="4700" dirty="0">
                <a:solidFill>
                  <a:schemeClr val="bg1"/>
                </a:solidFill>
              </a:rPr>
              <a:t>Pyroclastic flow</a:t>
            </a:r>
            <a:br>
              <a:rPr lang="en-GB" sz="4700" dirty="0">
                <a:solidFill>
                  <a:schemeClr val="bg1"/>
                </a:solidFill>
              </a:rPr>
            </a:br>
            <a:r>
              <a:rPr lang="en-GB" sz="1200" dirty="0">
                <a:solidFill>
                  <a:schemeClr val="bg1"/>
                </a:solidFill>
              </a:rPr>
              <a:t>(secondary effect)</a:t>
            </a:r>
          </a:p>
        </p:txBody>
      </p:sp>
      <p:sp>
        <p:nvSpPr>
          <p:cNvPr id="3" name="Subtitle 2">
            <a:extLst>
              <a:ext uri="{FF2B5EF4-FFF2-40B4-BE49-F238E27FC236}">
                <a16:creationId xmlns:a16="http://schemas.microsoft.com/office/drawing/2014/main" id="{BB2C76DA-5371-422D-84C1-A5BCB09DF1F9}"/>
              </a:ext>
            </a:extLst>
          </p:cNvPr>
          <p:cNvSpPr>
            <a:spLocks noGrp="1"/>
          </p:cNvSpPr>
          <p:nvPr>
            <p:ph type="subTitle" idx="1"/>
          </p:nvPr>
        </p:nvSpPr>
        <p:spPr>
          <a:xfrm>
            <a:off x="249235" y="4714874"/>
            <a:ext cx="2978416" cy="1240803"/>
          </a:xfrm>
        </p:spPr>
        <p:txBody>
          <a:bodyPr>
            <a:normAutofit/>
          </a:bodyPr>
          <a:lstStyle/>
          <a:p>
            <a:pPr algn="l">
              <a:lnSpc>
                <a:spcPct val="90000"/>
              </a:lnSpc>
            </a:pPr>
            <a:r>
              <a:rPr lang="en-GB" sz="2500" dirty="0">
                <a:solidFill>
                  <a:schemeClr val="bg1"/>
                </a:solidFill>
              </a:rPr>
              <a:t>A fast-flowing current of hot gas and volcanic matter.</a:t>
            </a:r>
          </a:p>
        </p:txBody>
      </p:sp>
      <p:sp>
        <p:nvSpPr>
          <p:cNvPr id="21" name="Rectangle: Top Corners Rounded 20">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44075" y="1645100"/>
            <a:ext cx="5609397" cy="3567794"/>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053" y="4559531"/>
            <a:ext cx="1198092"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76E1F69-7D85-4B9A-BCD9-7BB87923F433}"/>
              </a:ext>
            </a:extLst>
          </p:cNvPr>
          <p:cNvSpPr/>
          <p:nvPr/>
        </p:nvSpPr>
        <p:spPr>
          <a:xfrm>
            <a:off x="6878540" y="332656"/>
            <a:ext cx="2016224" cy="3416320"/>
          </a:xfrm>
          <a:prstGeom prst="rect">
            <a:avLst/>
          </a:prstGeom>
        </p:spPr>
        <p:txBody>
          <a:bodyPr wrap="square">
            <a:spAutoFit/>
          </a:bodyPr>
          <a:lstStyle/>
          <a:p>
            <a:r>
              <a:rPr lang="en-GB" dirty="0"/>
              <a:t>It moves away from a volcano about 100 km/h on average but is capable of reaching speeds up to 700 km/h.</a:t>
            </a:r>
          </a:p>
          <a:p>
            <a:endParaRPr lang="en-GB" dirty="0"/>
          </a:p>
          <a:p>
            <a:r>
              <a:rPr lang="en-GB" dirty="0"/>
              <a:t>The gases can reach temperatures of about 1,000 °C.</a:t>
            </a:r>
          </a:p>
        </p:txBody>
      </p:sp>
    </p:spTree>
    <p:extLst>
      <p:ext uri="{BB962C8B-B14F-4D97-AF65-F5344CB8AC3E}">
        <p14:creationId xmlns:p14="http://schemas.microsoft.com/office/powerpoint/2010/main" val="47285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7" name="Picture 7" descr="Image result for Mudflow">
            <a:extLst>
              <a:ext uri="{FF2B5EF4-FFF2-40B4-BE49-F238E27FC236}">
                <a16:creationId xmlns:a16="http://schemas.microsoft.com/office/drawing/2014/main" id="{953F03BC-28D8-4990-9AED-D7A5D4D78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4" y="-47303"/>
            <a:ext cx="11628784" cy="776059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Top Corners Rounded 18">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37536" y="1604792"/>
            <a:ext cx="5923488" cy="3648417"/>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0D63AE-71B5-4298-9179-215EF26331F1}"/>
              </a:ext>
            </a:extLst>
          </p:cNvPr>
          <p:cNvSpPr>
            <a:spLocks noGrp="1"/>
          </p:cNvSpPr>
          <p:nvPr>
            <p:ph type="ctrTitle"/>
          </p:nvPr>
        </p:nvSpPr>
        <p:spPr>
          <a:xfrm>
            <a:off x="249236" y="1122363"/>
            <a:ext cx="2978415" cy="3249386"/>
          </a:xfrm>
        </p:spPr>
        <p:txBody>
          <a:bodyPr anchor="ctr">
            <a:normAutofit/>
          </a:bodyPr>
          <a:lstStyle/>
          <a:p>
            <a:pPr algn="l"/>
            <a:r>
              <a:rPr lang="en-GB" sz="4700" dirty="0">
                <a:solidFill>
                  <a:schemeClr val="bg1"/>
                </a:solidFill>
              </a:rPr>
              <a:t>Lahar</a:t>
            </a:r>
            <a:br>
              <a:rPr lang="en-GB" sz="4700" dirty="0">
                <a:solidFill>
                  <a:schemeClr val="bg1"/>
                </a:solidFill>
              </a:rPr>
            </a:br>
            <a:r>
              <a:rPr lang="en-GB" sz="1200" dirty="0">
                <a:solidFill>
                  <a:schemeClr val="bg1"/>
                </a:solidFill>
              </a:rPr>
              <a:t>(secondary effect)</a:t>
            </a:r>
          </a:p>
        </p:txBody>
      </p:sp>
      <p:sp>
        <p:nvSpPr>
          <p:cNvPr id="3" name="Subtitle 2">
            <a:extLst>
              <a:ext uri="{FF2B5EF4-FFF2-40B4-BE49-F238E27FC236}">
                <a16:creationId xmlns:a16="http://schemas.microsoft.com/office/drawing/2014/main" id="{BB2C76DA-5371-422D-84C1-A5BCB09DF1F9}"/>
              </a:ext>
            </a:extLst>
          </p:cNvPr>
          <p:cNvSpPr>
            <a:spLocks noGrp="1"/>
          </p:cNvSpPr>
          <p:nvPr>
            <p:ph type="subTitle" idx="1"/>
          </p:nvPr>
        </p:nvSpPr>
        <p:spPr>
          <a:xfrm>
            <a:off x="249235" y="4714874"/>
            <a:ext cx="2978416" cy="1240803"/>
          </a:xfrm>
        </p:spPr>
        <p:txBody>
          <a:bodyPr>
            <a:normAutofit/>
          </a:bodyPr>
          <a:lstStyle/>
          <a:p>
            <a:pPr algn="l">
              <a:lnSpc>
                <a:spcPct val="90000"/>
              </a:lnSpc>
            </a:pPr>
            <a:r>
              <a:rPr lang="en-GB" sz="2500" dirty="0">
                <a:solidFill>
                  <a:schemeClr val="bg1"/>
                </a:solidFill>
              </a:rPr>
              <a:t>A violent type of mudflow or debris flow.</a:t>
            </a:r>
          </a:p>
        </p:txBody>
      </p:sp>
      <p:sp>
        <p:nvSpPr>
          <p:cNvPr id="21" name="Rectangle: Top Corners Rounded 20">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44075" y="1645100"/>
            <a:ext cx="5609397" cy="3567794"/>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053" y="4559531"/>
            <a:ext cx="1198092"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76E1F69-7D85-4B9A-BCD9-7BB87923F433}"/>
              </a:ext>
            </a:extLst>
          </p:cNvPr>
          <p:cNvSpPr/>
          <p:nvPr/>
        </p:nvSpPr>
        <p:spPr>
          <a:xfrm>
            <a:off x="9036496" y="1772816"/>
            <a:ext cx="24482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Calibri"/>
            </a:endParaRPr>
          </a:p>
        </p:txBody>
      </p:sp>
      <p:sp>
        <p:nvSpPr>
          <p:cNvPr id="9" name="Rectangle 8">
            <a:extLst>
              <a:ext uri="{FF2B5EF4-FFF2-40B4-BE49-F238E27FC236}">
                <a16:creationId xmlns:a16="http://schemas.microsoft.com/office/drawing/2014/main" id="{C5FCD13D-A9FF-4C4D-B6A4-C6E549813B21}"/>
              </a:ext>
            </a:extLst>
          </p:cNvPr>
          <p:cNvSpPr/>
          <p:nvPr/>
        </p:nvSpPr>
        <p:spPr>
          <a:xfrm>
            <a:off x="5637315" y="1772816"/>
            <a:ext cx="2978415" cy="923330"/>
          </a:xfrm>
          <a:prstGeom prst="rect">
            <a:avLst/>
          </a:prstGeom>
        </p:spPr>
        <p:txBody>
          <a:bodyPr wrap="square">
            <a:spAutoFit/>
          </a:bodyPr>
          <a:lstStyle/>
          <a:p>
            <a:pPr lvl="0">
              <a:defRPr/>
            </a:pPr>
            <a:r>
              <a:rPr lang="en-GB" b="1" dirty="0">
                <a:solidFill>
                  <a:schemeClr val="bg1"/>
                </a:solidFill>
              </a:rPr>
              <a:t>It is composed of a slurry of pyroclastic material, rocky debris and water.</a:t>
            </a:r>
          </a:p>
        </p:txBody>
      </p:sp>
    </p:spTree>
    <p:extLst>
      <p:ext uri="{BB962C8B-B14F-4D97-AF65-F5344CB8AC3E}">
        <p14:creationId xmlns:p14="http://schemas.microsoft.com/office/powerpoint/2010/main" val="2341571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Top Corners Rounded 18">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37536" y="1604792"/>
            <a:ext cx="5923488" cy="3648417"/>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0D63AE-71B5-4298-9179-215EF26331F1}"/>
              </a:ext>
            </a:extLst>
          </p:cNvPr>
          <p:cNvSpPr>
            <a:spLocks noGrp="1"/>
          </p:cNvSpPr>
          <p:nvPr>
            <p:ph type="ctrTitle"/>
          </p:nvPr>
        </p:nvSpPr>
        <p:spPr>
          <a:xfrm>
            <a:off x="249236" y="1122363"/>
            <a:ext cx="2978415" cy="3249386"/>
          </a:xfrm>
        </p:spPr>
        <p:txBody>
          <a:bodyPr anchor="ctr">
            <a:normAutofit/>
          </a:bodyPr>
          <a:lstStyle/>
          <a:p>
            <a:pPr algn="l"/>
            <a:r>
              <a:rPr lang="en-GB" sz="4700" dirty="0">
                <a:solidFill>
                  <a:schemeClr val="bg1"/>
                </a:solidFill>
              </a:rPr>
              <a:t>Landslide</a:t>
            </a:r>
            <a:br>
              <a:rPr lang="en-GB" sz="4700" dirty="0">
                <a:solidFill>
                  <a:schemeClr val="bg1"/>
                </a:solidFill>
              </a:rPr>
            </a:br>
            <a:r>
              <a:rPr lang="en-GB" sz="1200" dirty="0">
                <a:solidFill>
                  <a:schemeClr val="bg1"/>
                </a:solidFill>
              </a:rPr>
              <a:t>(secondary effect)</a:t>
            </a:r>
          </a:p>
        </p:txBody>
      </p:sp>
      <p:sp>
        <p:nvSpPr>
          <p:cNvPr id="3" name="Subtitle 2">
            <a:extLst>
              <a:ext uri="{FF2B5EF4-FFF2-40B4-BE49-F238E27FC236}">
                <a16:creationId xmlns:a16="http://schemas.microsoft.com/office/drawing/2014/main" id="{BB2C76DA-5371-422D-84C1-A5BCB09DF1F9}"/>
              </a:ext>
            </a:extLst>
          </p:cNvPr>
          <p:cNvSpPr>
            <a:spLocks noGrp="1"/>
          </p:cNvSpPr>
          <p:nvPr>
            <p:ph type="subTitle" idx="1"/>
          </p:nvPr>
        </p:nvSpPr>
        <p:spPr>
          <a:xfrm>
            <a:off x="249235" y="4714874"/>
            <a:ext cx="2978416" cy="1240803"/>
          </a:xfrm>
        </p:spPr>
        <p:txBody>
          <a:bodyPr>
            <a:normAutofit fontScale="62500" lnSpcReduction="20000"/>
          </a:bodyPr>
          <a:lstStyle/>
          <a:p>
            <a:pPr algn="l">
              <a:lnSpc>
                <a:spcPct val="90000"/>
              </a:lnSpc>
            </a:pPr>
            <a:r>
              <a:rPr lang="en-GB" dirty="0"/>
              <a:t>Landslides are large masses of wet or dry rock and soil that fall, slide, or flow very rapidly under the force of gravity.</a:t>
            </a:r>
            <a:endParaRPr lang="en-GB" sz="2500" dirty="0">
              <a:solidFill>
                <a:schemeClr val="bg1"/>
              </a:solidFill>
            </a:endParaRPr>
          </a:p>
        </p:txBody>
      </p:sp>
      <p:sp>
        <p:nvSpPr>
          <p:cNvPr id="21" name="Rectangle: Top Corners Rounded 20">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44075" y="1645100"/>
            <a:ext cx="5609397" cy="3567794"/>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053" y="4559531"/>
            <a:ext cx="1198092"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76E1F69-7D85-4B9A-BCD9-7BB87923F433}"/>
              </a:ext>
            </a:extLst>
          </p:cNvPr>
          <p:cNvSpPr/>
          <p:nvPr/>
        </p:nvSpPr>
        <p:spPr>
          <a:xfrm>
            <a:off x="9036496" y="1772816"/>
            <a:ext cx="24482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C5FCD13D-A9FF-4C4D-B6A4-C6E549813B21}"/>
              </a:ext>
            </a:extLst>
          </p:cNvPr>
          <p:cNvSpPr/>
          <p:nvPr/>
        </p:nvSpPr>
        <p:spPr>
          <a:xfrm>
            <a:off x="5637315" y="1772816"/>
            <a:ext cx="297841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a:ea typeface="+mn-ea"/>
                <a:cs typeface="+mn-cs"/>
              </a:rPr>
              <a:t>It is composed of a slurry of pyroclastic material, rocky debris and water.</a:t>
            </a:r>
          </a:p>
        </p:txBody>
      </p:sp>
      <p:pic>
        <p:nvPicPr>
          <p:cNvPr id="7170" name="Picture 2" descr="Image result for lahar">
            <a:extLst>
              <a:ext uri="{FF2B5EF4-FFF2-40B4-BE49-F238E27FC236}">
                <a16:creationId xmlns:a16="http://schemas.microsoft.com/office/drawing/2014/main" id="{80C91E1E-BF7D-4194-8AB6-96A389207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6542" y="504913"/>
            <a:ext cx="5319144" cy="38136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volcano landslide">
            <a:extLst>
              <a:ext uri="{FF2B5EF4-FFF2-40B4-BE49-F238E27FC236}">
                <a16:creationId xmlns:a16="http://schemas.microsoft.com/office/drawing/2014/main" id="{9024539D-964A-4421-9501-0256C29E7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446286"/>
            <a:ext cx="3648418" cy="2280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177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1760" y="1772816"/>
            <a:ext cx="7772400" cy="1470025"/>
          </a:xfrm>
        </p:spPr>
        <p:txBody>
          <a:bodyPr/>
          <a:lstStyle/>
          <a:p>
            <a:r>
              <a:rPr lang="en-GB" dirty="0"/>
              <a:t>  terminology</a:t>
            </a:r>
          </a:p>
        </p:txBody>
      </p:sp>
      <p:sp>
        <p:nvSpPr>
          <p:cNvPr id="3" name="Subtitle 2"/>
          <p:cNvSpPr>
            <a:spLocks noGrp="1"/>
          </p:cNvSpPr>
          <p:nvPr>
            <p:ph type="subTitle" idx="1"/>
          </p:nvPr>
        </p:nvSpPr>
        <p:spPr/>
        <p:txBody>
          <a:bodyPr/>
          <a:lstStyle/>
          <a:p>
            <a:endParaRPr lang="en-GB" dirty="0"/>
          </a:p>
        </p:txBody>
      </p:sp>
      <p:pic>
        <p:nvPicPr>
          <p:cNvPr id="1026" name="Picture 2"/>
          <p:cNvPicPr>
            <a:picLocks noChangeAspect="1" noChangeArrowheads="1"/>
          </p:cNvPicPr>
          <p:nvPr/>
        </p:nvPicPr>
        <p:blipFill>
          <a:blip r:embed="rId2" cstate="print"/>
          <a:srcRect/>
          <a:stretch>
            <a:fillRect/>
          </a:stretch>
        </p:blipFill>
        <p:spPr bwMode="auto">
          <a:xfrm>
            <a:off x="1331640" y="1556792"/>
            <a:ext cx="3303240" cy="220216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1D38-07D4-40BA-B77B-ACB731CADE7E}"/>
              </a:ext>
            </a:extLst>
          </p:cNvPr>
          <p:cNvSpPr>
            <a:spLocks noGrp="1"/>
          </p:cNvSpPr>
          <p:nvPr>
            <p:ph type="title"/>
          </p:nvPr>
        </p:nvSpPr>
        <p:spPr/>
        <p:txBody>
          <a:bodyPr>
            <a:normAutofit fontScale="90000"/>
          </a:bodyPr>
          <a:lstStyle/>
          <a:p>
            <a:r>
              <a:rPr lang="en-GB" b="1" dirty="0"/>
              <a:t>Geophysical systems</a:t>
            </a:r>
            <a:br>
              <a:rPr lang="en-GB" b="1" dirty="0"/>
            </a:br>
            <a:br>
              <a:rPr lang="en-GB" b="1" dirty="0"/>
            </a:br>
            <a:r>
              <a:rPr lang="en-GB" sz="1800" dirty="0"/>
              <a:t>How geological </a:t>
            </a:r>
            <a:r>
              <a:rPr lang="en-GB" sz="3600" b="1" dirty="0">
                <a:solidFill>
                  <a:srgbClr val="7030A0"/>
                </a:solidFill>
              </a:rPr>
              <a:t>processes</a:t>
            </a:r>
            <a:r>
              <a:rPr lang="en-GB" sz="3600" dirty="0">
                <a:solidFill>
                  <a:srgbClr val="7030A0"/>
                </a:solidFill>
              </a:rPr>
              <a:t> </a:t>
            </a:r>
            <a:r>
              <a:rPr lang="en-GB" sz="1800" dirty="0"/>
              <a:t>give rise to geophysical events of differing type and magnitude </a:t>
            </a:r>
          </a:p>
        </p:txBody>
      </p:sp>
      <p:sp>
        <p:nvSpPr>
          <p:cNvPr id="3" name="Content Placeholder 2">
            <a:extLst>
              <a:ext uri="{FF2B5EF4-FFF2-40B4-BE49-F238E27FC236}">
                <a16:creationId xmlns:a16="http://schemas.microsoft.com/office/drawing/2014/main" id="{E28154FD-F07B-4800-92BD-90906E756B7C}"/>
              </a:ext>
            </a:extLst>
          </p:cNvPr>
          <p:cNvSpPr>
            <a:spLocks noGrp="1"/>
          </p:cNvSpPr>
          <p:nvPr>
            <p:ph idx="1"/>
          </p:nvPr>
        </p:nvSpPr>
        <p:spPr>
          <a:xfrm>
            <a:off x="854583" y="2348880"/>
            <a:ext cx="7633742" cy="2946183"/>
          </a:xfrm>
        </p:spPr>
        <p:txBody>
          <a:bodyPr>
            <a:normAutofit/>
          </a:bodyPr>
          <a:lstStyle/>
          <a:p>
            <a:r>
              <a:rPr lang="en-GB" dirty="0"/>
              <a:t>Characteristics of earthquakes (depth of focus, epicentre and wave types) caused by varying types of plate margin movement and human triggers (dam building, resource extraction); and associated secondary hazards (tsunami, landslides, liquefaction, transverse faults)</a:t>
            </a:r>
          </a:p>
          <a:p>
            <a:pPr marL="0" indent="0">
              <a:buNone/>
            </a:pPr>
            <a:endParaRPr lang="en-GB" dirty="0"/>
          </a:p>
          <a:p>
            <a:pPr marL="0" indent="0">
              <a:buNone/>
            </a:pPr>
            <a:endParaRPr lang="en-GB" dirty="0"/>
          </a:p>
        </p:txBody>
      </p:sp>
      <p:pic>
        <p:nvPicPr>
          <p:cNvPr id="9218" name="Picture 2" descr="What Causes Earthquakes">
            <a:extLst>
              <a:ext uri="{FF2B5EF4-FFF2-40B4-BE49-F238E27FC236}">
                <a16:creationId xmlns:a16="http://schemas.microsoft.com/office/drawing/2014/main" id="{70119BD6-15D7-4EFD-B99A-E9DD1BB7F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933056"/>
            <a:ext cx="3134560" cy="19414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042BC89-99EB-40F0-AEC3-A602478F1773}"/>
              </a:ext>
            </a:extLst>
          </p:cNvPr>
          <p:cNvPicPr>
            <a:picLocks noChangeAspect="1"/>
          </p:cNvPicPr>
          <p:nvPr/>
        </p:nvPicPr>
        <p:blipFill>
          <a:blip r:embed="rId3"/>
          <a:stretch>
            <a:fillRect/>
          </a:stretch>
        </p:blipFill>
        <p:spPr>
          <a:xfrm>
            <a:off x="5148064" y="3573016"/>
            <a:ext cx="2885306" cy="2550611"/>
          </a:xfrm>
          <a:prstGeom prst="rect">
            <a:avLst/>
          </a:prstGeom>
        </p:spPr>
      </p:pic>
    </p:spTree>
    <p:extLst>
      <p:ext uri="{BB962C8B-B14F-4D97-AF65-F5344CB8AC3E}">
        <p14:creationId xmlns:p14="http://schemas.microsoft.com/office/powerpoint/2010/main" val="3136952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F6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logo&#10;&#10;Description generated with high confidence">
            <a:extLst>
              <a:ext uri="{FF2B5EF4-FFF2-40B4-BE49-F238E27FC236}">
                <a16:creationId xmlns:a16="http://schemas.microsoft.com/office/drawing/2014/main" id="{4952F13E-9A61-4347-BACD-15D23398B8B0}"/>
              </a:ext>
            </a:extLst>
          </p:cNvPr>
          <p:cNvPicPr>
            <a:picLocks noChangeAspect="1"/>
          </p:cNvPicPr>
          <p:nvPr/>
        </p:nvPicPr>
        <p:blipFill>
          <a:blip r:embed="rId2"/>
          <a:stretch>
            <a:fillRect/>
          </a:stretch>
        </p:blipFill>
        <p:spPr>
          <a:xfrm>
            <a:off x="482600" y="1864805"/>
            <a:ext cx="8178799" cy="3128389"/>
          </a:xfrm>
          <a:prstGeom prst="rect">
            <a:avLst/>
          </a:prstGeom>
        </p:spPr>
      </p:pic>
    </p:spTree>
    <p:extLst>
      <p:ext uri="{BB962C8B-B14F-4D97-AF65-F5344CB8AC3E}">
        <p14:creationId xmlns:p14="http://schemas.microsoft.com/office/powerpoint/2010/main" val="834604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F6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8DBDBE0-0E0F-4D2C-A969-93255C07AE09}"/>
              </a:ext>
            </a:extLst>
          </p:cNvPr>
          <p:cNvPicPr>
            <a:picLocks noChangeAspect="1"/>
          </p:cNvPicPr>
          <p:nvPr/>
        </p:nvPicPr>
        <p:blipFill>
          <a:blip r:embed="rId2"/>
          <a:stretch>
            <a:fillRect/>
          </a:stretch>
        </p:blipFill>
        <p:spPr>
          <a:xfrm>
            <a:off x="482600" y="1731899"/>
            <a:ext cx="8178799" cy="3394202"/>
          </a:xfrm>
          <a:prstGeom prst="rect">
            <a:avLst/>
          </a:prstGeom>
        </p:spPr>
      </p:pic>
    </p:spTree>
    <p:extLst>
      <p:ext uri="{BB962C8B-B14F-4D97-AF65-F5344CB8AC3E}">
        <p14:creationId xmlns:p14="http://schemas.microsoft.com/office/powerpoint/2010/main" val="278905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logo&#10;&#10;Description generated with high confidence">
            <a:extLst>
              <a:ext uri="{FF2B5EF4-FFF2-40B4-BE49-F238E27FC236}">
                <a16:creationId xmlns:a16="http://schemas.microsoft.com/office/drawing/2014/main" id="{76F22D1B-1208-47EB-B07A-3FD15D9049A9}"/>
              </a:ext>
            </a:extLst>
          </p:cNvPr>
          <p:cNvPicPr>
            <a:picLocks noChangeAspect="1"/>
          </p:cNvPicPr>
          <p:nvPr/>
        </p:nvPicPr>
        <p:blipFill>
          <a:blip r:embed="rId2"/>
          <a:stretch>
            <a:fillRect/>
          </a:stretch>
        </p:blipFill>
        <p:spPr>
          <a:xfrm>
            <a:off x="482600" y="1752346"/>
            <a:ext cx="8178799" cy="3353307"/>
          </a:xfrm>
          <a:prstGeom prst="rect">
            <a:avLst/>
          </a:prstGeom>
        </p:spPr>
      </p:pic>
    </p:spTree>
    <p:extLst>
      <p:ext uri="{BB962C8B-B14F-4D97-AF65-F5344CB8AC3E}">
        <p14:creationId xmlns:p14="http://schemas.microsoft.com/office/powerpoint/2010/main" val="246290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A6A3AD3-5746-4FEE-B830-68259A477B3E}"/>
              </a:ext>
            </a:extLst>
          </p:cNvPr>
          <p:cNvPicPr>
            <a:picLocks noChangeAspect="1"/>
          </p:cNvPicPr>
          <p:nvPr/>
        </p:nvPicPr>
        <p:blipFill>
          <a:blip r:embed="rId2"/>
          <a:stretch>
            <a:fillRect/>
          </a:stretch>
        </p:blipFill>
        <p:spPr>
          <a:xfrm>
            <a:off x="840357" y="1513461"/>
            <a:ext cx="7463281" cy="3824932"/>
          </a:xfrm>
          <a:prstGeom prst="rect">
            <a:avLst/>
          </a:prstGeom>
        </p:spPr>
      </p:pic>
    </p:spTree>
    <p:extLst>
      <p:ext uri="{BB962C8B-B14F-4D97-AF65-F5344CB8AC3E}">
        <p14:creationId xmlns:p14="http://schemas.microsoft.com/office/powerpoint/2010/main" val="3285136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82A1A-09CF-4074-ACFF-8280912A53DD}"/>
              </a:ext>
            </a:extLst>
          </p:cNvPr>
          <p:cNvSpPr/>
          <p:nvPr/>
        </p:nvSpPr>
        <p:spPr>
          <a:xfrm>
            <a:off x="755576" y="620688"/>
            <a:ext cx="2304256" cy="5909310"/>
          </a:xfrm>
          <a:prstGeom prst="rect">
            <a:avLst/>
          </a:prstGeom>
        </p:spPr>
        <p:txBody>
          <a:bodyPr wrap="square">
            <a:spAutoFit/>
          </a:bodyPr>
          <a:lstStyle/>
          <a:p>
            <a:r>
              <a:rPr lang="en-GB" dirty="0">
                <a:solidFill>
                  <a:srgbClr val="343434"/>
                </a:solidFill>
                <a:latin typeface="Arimo"/>
              </a:rPr>
              <a:t>Seismic waves may travel either along or near the earth's surface = </a:t>
            </a:r>
            <a:r>
              <a:rPr lang="en-GB" dirty="0">
                <a:solidFill>
                  <a:srgbClr val="FFC000"/>
                </a:solidFill>
                <a:latin typeface="Arimo"/>
              </a:rPr>
              <a:t>surface waves </a:t>
            </a:r>
            <a:r>
              <a:rPr lang="en-GB" dirty="0">
                <a:solidFill>
                  <a:srgbClr val="343434"/>
                </a:solidFill>
                <a:latin typeface="Arimo"/>
              </a:rPr>
              <a:t>(Rayleigh and Love waves) or through the earth's interior = </a:t>
            </a:r>
            <a:r>
              <a:rPr lang="en-GB" dirty="0">
                <a:solidFill>
                  <a:srgbClr val="FFC000"/>
                </a:solidFill>
                <a:latin typeface="Arimo"/>
              </a:rPr>
              <a:t>body waves </a:t>
            </a:r>
            <a:r>
              <a:rPr lang="en-GB" dirty="0">
                <a:solidFill>
                  <a:srgbClr val="343434"/>
                </a:solidFill>
                <a:latin typeface="Arimo"/>
              </a:rPr>
              <a:t>(P and S waves).</a:t>
            </a:r>
          </a:p>
          <a:p>
            <a:endParaRPr lang="en-GB" dirty="0">
              <a:solidFill>
                <a:srgbClr val="343434"/>
              </a:solidFill>
              <a:latin typeface="Arimo"/>
            </a:endParaRPr>
          </a:p>
          <a:p>
            <a:r>
              <a:rPr lang="en-GB" dirty="0"/>
              <a:t>Every earthquake produces P waves and S waves but only larger earthquakes produce Love waves and Rayleigh waves. These are the four major types of seismic waves.</a:t>
            </a:r>
          </a:p>
          <a:p>
            <a:br>
              <a:rPr lang="en-GB" dirty="0"/>
            </a:br>
            <a:endParaRPr lang="en-GB" dirty="0"/>
          </a:p>
        </p:txBody>
      </p:sp>
      <p:pic>
        <p:nvPicPr>
          <p:cNvPr id="10242" name="Picture 2" descr="https://upload.wikimedia.org/wikipedia/commons/3/38/Pswaves.jpg">
            <a:extLst>
              <a:ext uri="{FF2B5EF4-FFF2-40B4-BE49-F238E27FC236}">
                <a16:creationId xmlns:a16="http://schemas.microsoft.com/office/drawing/2014/main" id="{C489FDF0-A946-43E3-8791-305D1CA15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88640"/>
            <a:ext cx="4392488" cy="626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01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741FC3-118A-477C-A62C-8C7E4B29F511}"/>
              </a:ext>
            </a:extLst>
          </p:cNvPr>
          <p:cNvSpPr/>
          <p:nvPr/>
        </p:nvSpPr>
        <p:spPr>
          <a:xfrm>
            <a:off x="647564" y="474345"/>
            <a:ext cx="7848872" cy="5909310"/>
          </a:xfrm>
          <a:prstGeom prst="rect">
            <a:avLst/>
          </a:prstGeom>
        </p:spPr>
        <p:txBody>
          <a:bodyPr wrap="square">
            <a:spAutoFit/>
          </a:bodyPr>
          <a:lstStyle/>
          <a:p>
            <a:r>
              <a:rPr lang="en-GB" b="1" dirty="0">
                <a:solidFill>
                  <a:srgbClr val="222222"/>
                </a:solidFill>
                <a:latin typeface="Lato"/>
              </a:rPr>
              <a:t>P waves</a:t>
            </a:r>
            <a:br>
              <a:rPr lang="en-GB" dirty="0">
                <a:solidFill>
                  <a:srgbClr val="222222"/>
                </a:solidFill>
                <a:latin typeface="Lato"/>
              </a:rPr>
            </a:br>
            <a:r>
              <a:rPr lang="en-GB" dirty="0">
                <a:solidFill>
                  <a:srgbClr val="222222"/>
                </a:solidFill>
                <a:latin typeface="Lato"/>
              </a:rPr>
              <a:t>Every earthquake creates P waves and S waves. P waves travel away from the focus of an earthquake where the rocks first fractured by compressing and expanding the rocks as they travel through solids, liquids and gases. P waves </a:t>
            </a:r>
            <a:r>
              <a:rPr lang="en-GB" dirty="0">
                <a:solidFill>
                  <a:srgbClr val="222222"/>
                </a:solidFill>
                <a:highlight>
                  <a:srgbClr val="FFFF00"/>
                </a:highlight>
                <a:latin typeface="Lato"/>
              </a:rPr>
              <a:t>travel through all parts of the Earth.</a:t>
            </a:r>
          </a:p>
          <a:p>
            <a:r>
              <a:rPr lang="en-GB" b="1" dirty="0">
                <a:solidFill>
                  <a:srgbClr val="222222"/>
                </a:solidFill>
                <a:latin typeface="Lato"/>
              </a:rPr>
              <a:t>S waves</a:t>
            </a:r>
            <a:br>
              <a:rPr lang="en-GB" dirty="0">
                <a:solidFill>
                  <a:srgbClr val="222222"/>
                </a:solidFill>
                <a:latin typeface="Lato"/>
              </a:rPr>
            </a:br>
            <a:r>
              <a:rPr lang="en-GB" dirty="0">
                <a:solidFill>
                  <a:srgbClr val="222222"/>
                </a:solidFill>
                <a:latin typeface="Lato"/>
              </a:rPr>
              <a:t>S waves travel in a motion similar to a rope held tight at one end while the other end is lifted rapidly back and forth. S waves only travel through solids and </a:t>
            </a:r>
            <a:r>
              <a:rPr lang="en-GB" dirty="0">
                <a:solidFill>
                  <a:srgbClr val="222222"/>
                </a:solidFill>
                <a:highlight>
                  <a:srgbClr val="FFFF00"/>
                </a:highlight>
                <a:latin typeface="Lato"/>
              </a:rPr>
              <a:t>do not travel through the liquid outer core of the Earth</a:t>
            </a:r>
            <a:r>
              <a:rPr lang="en-GB" dirty="0">
                <a:solidFill>
                  <a:srgbClr val="222222"/>
                </a:solidFill>
                <a:latin typeface="Lato"/>
              </a:rPr>
              <a:t>.</a:t>
            </a:r>
          </a:p>
          <a:p>
            <a:r>
              <a:rPr lang="en-GB" b="1" dirty="0">
                <a:solidFill>
                  <a:srgbClr val="222222"/>
                </a:solidFill>
                <a:latin typeface="Lato"/>
              </a:rPr>
              <a:t>Love waves</a:t>
            </a:r>
            <a:br>
              <a:rPr lang="en-GB" dirty="0">
                <a:solidFill>
                  <a:srgbClr val="222222"/>
                </a:solidFill>
                <a:latin typeface="Lato"/>
              </a:rPr>
            </a:br>
            <a:r>
              <a:rPr lang="en-GB" dirty="0">
                <a:solidFill>
                  <a:srgbClr val="222222"/>
                </a:solidFill>
                <a:latin typeface="Lato"/>
              </a:rPr>
              <a:t>When P waves and S waves reach the Earth's surface they are transformed into surface waves. Love waves and Rayleigh waves were discovered by two Englishmen. Love waves move back and forth in the direction they are traveling. Take a slinky and lay it on a table and make waves that move through the slinky as you move it back and forth. This is similar to the action of Love waves.</a:t>
            </a:r>
          </a:p>
          <a:p>
            <a:r>
              <a:rPr lang="en-GB" b="1" dirty="0">
                <a:solidFill>
                  <a:srgbClr val="222222"/>
                </a:solidFill>
                <a:latin typeface="Lato"/>
              </a:rPr>
              <a:t>Rayleigh waves</a:t>
            </a:r>
            <a:br>
              <a:rPr lang="en-GB" dirty="0">
                <a:solidFill>
                  <a:srgbClr val="222222"/>
                </a:solidFill>
                <a:latin typeface="Lato"/>
              </a:rPr>
            </a:br>
            <a:r>
              <a:rPr lang="en-GB" dirty="0">
                <a:solidFill>
                  <a:srgbClr val="222222"/>
                </a:solidFill>
                <a:latin typeface="Lato"/>
              </a:rPr>
              <a:t>Rayleigh waves also move on the surface but are closer to how waves in the ocean move. Their movement is circular in motion as they move through the Earth but the circular motion is retrograde meaning the waves circle backward as they move forward.</a:t>
            </a:r>
            <a:endParaRPr lang="en-GB" b="0" i="0" dirty="0">
              <a:solidFill>
                <a:srgbClr val="222222"/>
              </a:solidFill>
              <a:effectLst/>
              <a:latin typeface="Lato"/>
            </a:endParaRPr>
          </a:p>
        </p:txBody>
      </p:sp>
    </p:spTree>
    <p:extLst>
      <p:ext uri="{BB962C8B-B14F-4D97-AF65-F5344CB8AC3E}">
        <p14:creationId xmlns:p14="http://schemas.microsoft.com/office/powerpoint/2010/main" val="1332545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261CB7-B46A-401A-9664-85C994395ED9}"/>
              </a:ext>
            </a:extLst>
          </p:cNvPr>
          <p:cNvSpPr/>
          <p:nvPr/>
        </p:nvSpPr>
        <p:spPr>
          <a:xfrm>
            <a:off x="2195736" y="2420888"/>
            <a:ext cx="4572000" cy="923330"/>
          </a:xfrm>
          <a:prstGeom prst="rect">
            <a:avLst/>
          </a:prstGeom>
        </p:spPr>
        <p:txBody>
          <a:bodyPr>
            <a:spAutoFit/>
          </a:bodyPr>
          <a:lstStyle/>
          <a:p>
            <a:r>
              <a:rPr lang="en-GB" dirty="0">
                <a:hlinkClick r:id="rId2"/>
              </a:rPr>
              <a:t>How Humans Are Causing Deadly Earthquakes</a:t>
            </a:r>
          </a:p>
          <a:p>
            <a:r>
              <a:rPr lang="en-GB" dirty="0">
                <a:hlinkClick r:id="rId2"/>
              </a:rPr>
              <a:t>Mining, dam building, and fracking are among the causes.</a:t>
            </a:r>
            <a:endParaRPr lang="en-GB" dirty="0"/>
          </a:p>
        </p:txBody>
      </p:sp>
    </p:spTree>
    <p:extLst>
      <p:ext uri="{BB962C8B-B14F-4D97-AF65-F5344CB8AC3E}">
        <p14:creationId xmlns:p14="http://schemas.microsoft.com/office/powerpoint/2010/main" val="1722917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51299670-6210-4D67-90F5-E7F905807774}"/>
              </a:ext>
            </a:extLst>
          </p:cNvPr>
          <p:cNvSpPr>
            <a:spLocks noGrp="1"/>
          </p:cNvSpPr>
          <p:nvPr>
            <p:ph type="title"/>
          </p:nvPr>
        </p:nvSpPr>
        <p:spPr>
          <a:xfrm>
            <a:off x="628650" y="4555055"/>
            <a:ext cx="5174047" cy="1723125"/>
          </a:xfrm>
        </p:spPr>
        <p:txBody>
          <a:bodyPr vert="horz" lIns="91440" tIns="45720" rIns="91440" bIns="45720" rtlCol="0" anchor="ctr">
            <a:normAutofit fontScale="90000"/>
          </a:bodyPr>
          <a:lstStyle/>
          <a:p>
            <a:pPr algn="r">
              <a:lnSpc>
                <a:spcPct val="90000"/>
              </a:lnSpc>
            </a:pPr>
            <a:r>
              <a:rPr lang="en-US" sz="5600" kern="1200" dirty="0">
                <a:solidFill>
                  <a:schemeClr val="tx1"/>
                </a:solidFill>
                <a:latin typeface="+mj-lt"/>
                <a:ea typeface="+mj-ea"/>
                <a:cs typeface="+mj-cs"/>
              </a:rPr>
              <a:t>Secondary hazards of earthquakes</a:t>
            </a:r>
          </a:p>
        </p:txBody>
      </p:sp>
      <p:sp>
        <p:nvSpPr>
          <p:cNvPr id="9" name="Oval 8">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1322610"/>
            <a:ext cx="1682850" cy="16828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1" name="Oval 10">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3" y="2707205"/>
            <a:ext cx="721796" cy="7217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3" name="Oval 12">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4" y="2603243"/>
            <a:ext cx="220271" cy="2202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9087" y="0"/>
            <a:ext cx="4814914" cy="3429000"/>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cxnSp>
        <p:nvCxnSpPr>
          <p:cNvPr id="17" name="Straight Connector 16">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9834" y="4776880"/>
            <a:ext cx="0" cy="130302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920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252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5837887-C91E-4A37-A5DB-B185F5ECE465}"/>
              </a:ext>
            </a:extLst>
          </p:cNvPr>
          <p:cNvPicPr>
            <a:picLocks noChangeAspect="1"/>
          </p:cNvPicPr>
          <p:nvPr/>
        </p:nvPicPr>
        <p:blipFill>
          <a:blip r:embed="rId2"/>
          <a:stretch>
            <a:fillRect/>
          </a:stretch>
        </p:blipFill>
        <p:spPr>
          <a:xfrm>
            <a:off x="857955" y="643467"/>
            <a:ext cx="7428088" cy="5571066"/>
          </a:xfrm>
          <a:prstGeom prst="rect">
            <a:avLst/>
          </a:prstGeom>
        </p:spPr>
      </p:pic>
    </p:spTree>
    <p:extLst>
      <p:ext uri="{BB962C8B-B14F-4D97-AF65-F5344CB8AC3E}">
        <p14:creationId xmlns:p14="http://schemas.microsoft.com/office/powerpoint/2010/main" val="1916740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05677" y="914400"/>
            <a:ext cx="2743200" cy="2887579"/>
          </a:xfrm>
        </p:spPr>
        <p:txBody>
          <a:bodyPr>
            <a:normAutofit/>
          </a:bodyPr>
          <a:lstStyle/>
          <a:p>
            <a:r>
              <a:rPr lang="en-GB" sz="3900">
                <a:solidFill>
                  <a:srgbClr val="FFFFFF"/>
                </a:solidFill>
              </a:rPr>
              <a:t>Geophysical </a:t>
            </a:r>
          </a:p>
        </p:txBody>
      </p:sp>
      <p:sp>
        <p:nvSpPr>
          <p:cNvPr id="3" name="Subtitle 2"/>
          <p:cNvSpPr>
            <a:spLocks noGrp="1"/>
          </p:cNvSpPr>
          <p:nvPr>
            <p:ph type="subTitle" idx="1"/>
          </p:nvPr>
        </p:nvSpPr>
        <p:spPr>
          <a:xfrm>
            <a:off x="505677" y="4170501"/>
            <a:ext cx="2743200" cy="1525597"/>
          </a:xfrm>
        </p:spPr>
        <p:txBody>
          <a:bodyPr>
            <a:normAutofit/>
          </a:bodyPr>
          <a:lstStyle/>
          <a:p>
            <a:r>
              <a:rPr lang="en-GB" sz="1700" dirty="0">
                <a:solidFill>
                  <a:srgbClr val="FFFFFF"/>
                </a:solidFill>
              </a:rPr>
              <a:t>The term geophysical refers to the workings of the earth.</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050" name="Picture 2" descr="Image of globe combining color with topography.">
            <a:extLst>
              <a:ext uri="{FF2B5EF4-FFF2-40B4-BE49-F238E27FC236}">
                <a16:creationId xmlns:a16="http://schemas.microsoft.com/office/drawing/2014/main" id="{CFF88E3E-8ABA-4347-B9DE-33689748D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5366" y="1366370"/>
            <a:ext cx="4915159" cy="4133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F0FE76-3EA0-42CF-A44D-C6A60076BD5D}"/>
              </a:ext>
            </a:extLst>
          </p:cNvPr>
          <p:cNvPicPr>
            <a:picLocks noChangeAspect="1"/>
          </p:cNvPicPr>
          <p:nvPr/>
        </p:nvPicPr>
        <p:blipFill>
          <a:blip r:embed="rId2"/>
          <a:stretch>
            <a:fillRect/>
          </a:stretch>
        </p:blipFill>
        <p:spPr>
          <a:xfrm>
            <a:off x="-25648" y="332656"/>
            <a:ext cx="9144000" cy="5486400"/>
          </a:xfrm>
          <a:prstGeom prst="rect">
            <a:avLst/>
          </a:prstGeom>
        </p:spPr>
      </p:pic>
      <p:sp>
        <p:nvSpPr>
          <p:cNvPr id="3" name="Rectangle 2">
            <a:extLst>
              <a:ext uri="{FF2B5EF4-FFF2-40B4-BE49-F238E27FC236}">
                <a16:creationId xmlns:a16="http://schemas.microsoft.com/office/drawing/2014/main" id="{420B7B6A-B47C-4FD0-AF19-4F1600242DD6}"/>
              </a:ext>
            </a:extLst>
          </p:cNvPr>
          <p:cNvSpPr/>
          <p:nvPr/>
        </p:nvSpPr>
        <p:spPr>
          <a:xfrm>
            <a:off x="251520" y="5837064"/>
            <a:ext cx="8640960" cy="923330"/>
          </a:xfrm>
          <a:prstGeom prst="rect">
            <a:avLst/>
          </a:prstGeom>
        </p:spPr>
        <p:txBody>
          <a:bodyPr wrap="square">
            <a:spAutoFit/>
          </a:bodyPr>
          <a:lstStyle/>
          <a:p>
            <a:r>
              <a:rPr lang="en-GB" dirty="0">
                <a:solidFill>
                  <a:srgbClr val="767676"/>
                </a:solidFill>
                <a:latin typeface="Guardian Text Sans Web"/>
              </a:rPr>
              <a:t>When </a:t>
            </a:r>
            <a:r>
              <a:rPr lang="en-GB" dirty="0" err="1">
                <a:solidFill>
                  <a:srgbClr val="767676"/>
                </a:solidFill>
                <a:latin typeface="Guardian Text Sans Web"/>
              </a:rPr>
              <a:t>Anak</a:t>
            </a:r>
            <a:r>
              <a:rPr lang="en-GB" dirty="0">
                <a:solidFill>
                  <a:srgbClr val="767676"/>
                </a:solidFill>
                <a:latin typeface="Guardian Text Sans Web"/>
              </a:rPr>
              <a:t> Krakatau in </a:t>
            </a:r>
            <a:r>
              <a:rPr lang="en-GB" b="1" dirty="0">
                <a:solidFill>
                  <a:srgbClr val="767676"/>
                </a:solidFill>
                <a:latin typeface="Guardian Text Sans Web"/>
              </a:rPr>
              <a:t>Indonesia</a:t>
            </a:r>
            <a:r>
              <a:rPr lang="en-GB" dirty="0">
                <a:solidFill>
                  <a:srgbClr val="767676"/>
                </a:solidFill>
                <a:latin typeface="Guardian Text Sans Web"/>
              </a:rPr>
              <a:t> erupted on 23 December 2018, 150m cubic metres of rock is believed to have slid into the sea in one go, creating a tsunami that killed 400 people. </a:t>
            </a:r>
            <a:endParaRPr lang="en-GB" dirty="0"/>
          </a:p>
        </p:txBody>
      </p:sp>
    </p:spTree>
    <p:extLst>
      <p:ext uri="{BB962C8B-B14F-4D97-AF65-F5344CB8AC3E}">
        <p14:creationId xmlns:p14="http://schemas.microsoft.com/office/powerpoint/2010/main" val="3879874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E4E00B-A459-4A11-9348-12C20545D4D5}"/>
              </a:ext>
            </a:extLst>
          </p:cNvPr>
          <p:cNvSpPr/>
          <p:nvPr/>
        </p:nvSpPr>
        <p:spPr>
          <a:xfrm>
            <a:off x="611560" y="332656"/>
            <a:ext cx="8064896" cy="1200329"/>
          </a:xfrm>
          <a:prstGeom prst="rect">
            <a:avLst/>
          </a:prstGeom>
        </p:spPr>
        <p:txBody>
          <a:bodyPr wrap="square">
            <a:spAutoFit/>
          </a:bodyPr>
          <a:lstStyle/>
          <a:p>
            <a:r>
              <a:rPr lang="en-GB" b="1" dirty="0">
                <a:solidFill>
                  <a:srgbClr val="000000"/>
                </a:solidFill>
                <a:latin typeface="PT Serif"/>
              </a:rPr>
              <a:t>At least eight dead and 300 injured as 6.7 quake triggers huge landslides in Hokkaido, Japan</a:t>
            </a:r>
          </a:p>
          <a:p>
            <a:r>
              <a:rPr lang="en-GB" dirty="0">
                <a:solidFill>
                  <a:srgbClr val="666666"/>
                </a:solidFill>
                <a:latin typeface="PT Serif"/>
              </a:rPr>
              <a:t>Earthquake destroys houses, cuts off roads and causes landslides that buried parts of towns and left mountains nearly bare</a:t>
            </a:r>
            <a:endParaRPr lang="en-GB" b="0" dirty="0">
              <a:solidFill>
                <a:srgbClr val="666666"/>
              </a:solidFill>
              <a:effectLst/>
              <a:latin typeface="PT Serif"/>
            </a:endParaRPr>
          </a:p>
        </p:txBody>
      </p:sp>
      <p:pic>
        <p:nvPicPr>
          <p:cNvPr id="3" name="Picture 2">
            <a:extLst>
              <a:ext uri="{FF2B5EF4-FFF2-40B4-BE49-F238E27FC236}">
                <a16:creationId xmlns:a16="http://schemas.microsoft.com/office/drawing/2014/main" id="{E5536181-20D9-4B72-B7CB-C0C23731620C}"/>
              </a:ext>
            </a:extLst>
          </p:cNvPr>
          <p:cNvPicPr>
            <a:picLocks noChangeAspect="1"/>
          </p:cNvPicPr>
          <p:nvPr/>
        </p:nvPicPr>
        <p:blipFill>
          <a:blip r:embed="rId2"/>
          <a:stretch>
            <a:fillRect/>
          </a:stretch>
        </p:blipFill>
        <p:spPr>
          <a:xfrm>
            <a:off x="428625" y="1532985"/>
            <a:ext cx="8286750" cy="5114925"/>
          </a:xfrm>
          <a:prstGeom prst="rect">
            <a:avLst/>
          </a:prstGeom>
        </p:spPr>
      </p:pic>
    </p:spTree>
    <p:extLst>
      <p:ext uri="{BB962C8B-B14F-4D97-AF65-F5344CB8AC3E}">
        <p14:creationId xmlns:p14="http://schemas.microsoft.com/office/powerpoint/2010/main" val="3343702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8"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55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9"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soil liquefaction">
            <a:extLst>
              <a:ext uri="{FF2B5EF4-FFF2-40B4-BE49-F238E27FC236}">
                <a16:creationId xmlns:a16="http://schemas.microsoft.com/office/drawing/2014/main" id="{0A981D7E-F7BF-4DB7-9342-BED08BC82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801561"/>
            <a:ext cx="8178799" cy="5254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806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93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LEGO, toy&#10;&#10;Description generated with very high confidence">
            <a:extLst>
              <a:ext uri="{FF2B5EF4-FFF2-40B4-BE49-F238E27FC236}">
                <a16:creationId xmlns:a16="http://schemas.microsoft.com/office/drawing/2014/main" id="{241FABF1-3B9F-4C5E-A6B3-8163F80C3013}"/>
              </a:ext>
            </a:extLst>
          </p:cNvPr>
          <p:cNvPicPr>
            <a:picLocks noChangeAspect="1"/>
          </p:cNvPicPr>
          <p:nvPr/>
        </p:nvPicPr>
        <p:blipFill>
          <a:blip r:embed="rId2"/>
          <a:stretch>
            <a:fillRect/>
          </a:stretch>
        </p:blipFill>
        <p:spPr>
          <a:xfrm>
            <a:off x="876378" y="654886"/>
            <a:ext cx="7428088" cy="5571066"/>
          </a:xfrm>
          <a:prstGeom prst="rect">
            <a:avLst/>
          </a:prstGeom>
        </p:spPr>
      </p:pic>
      <p:sp>
        <p:nvSpPr>
          <p:cNvPr id="3" name="Rectangle 2">
            <a:extLst>
              <a:ext uri="{FF2B5EF4-FFF2-40B4-BE49-F238E27FC236}">
                <a16:creationId xmlns:a16="http://schemas.microsoft.com/office/drawing/2014/main" id="{EF1DDBA0-652C-4095-B22F-98167D7E1379}"/>
              </a:ext>
            </a:extLst>
          </p:cNvPr>
          <p:cNvSpPr/>
          <p:nvPr/>
        </p:nvSpPr>
        <p:spPr>
          <a:xfrm>
            <a:off x="830571" y="3906209"/>
            <a:ext cx="1872208" cy="2308324"/>
          </a:xfrm>
          <a:prstGeom prst="rect">
            <a:avLst/>
          </a:prstGeom>
        </p:spPr>
        <p:txBody>
          <a:bodyPr wrap="square">
            <a:spAutoFit/>
          </a:bodyPr>
          <a:lstStyle/>
          <a:p>
            <a:r>
              <a:rPr lang="en-GB" dirty="0"/>
              <a:t>Transverse faults occur when a block of rock fractures, and the two blocks of rock slide past each other, in opposite directions. </a:t>
            </a:r>
          </a:p>
        </p:txBody>
      </p:sp>
      <p:pic>
        <p:nvPicPr>
          <p:cNvPr id="4" name="Picture 3">
            <a:extLst>
              <a:ext uri="{FF2B5EF4-FFF2-40B4-BE49-F238E27FC236}">
                <a16:creationId xmlns:a16="http://schemas.microsoft.com/office/drawing/2014/main" id="{EEF4F5E3-8A7E-4237-88DA-57EFB4B4A35F}"/>
              </a:ext>
            </a:extLst>
          </p:cNvPr>
          <p:cNvPicPr>
            <a:picLocks noChangeAspect="1"/>
          </p:cNvPicPr>
          <p:nvPr/>
        </p:nvPicPr>
        <p:blipFill>
          <a:blip r:embed="rId3"/>
          <a:stretch>
            <a:fillRect/>
          </a:stretch>
        </p:blipFill>
        <p:spPr>
          <a:xfrm>
            <a:off x="7086507" y="3877196"/>
            <a:ext cx="1573427" cy="1306818"/>
          </a:xfrm>
          <a:prstGeom prst="rect">
            <a:avLst/>
          </a:prstGeom>
        </p:spPr>
      </p:pic>
    </p:spTree>
    <p:extLst>
      <p:ext uri="{BB962C8B-B14F-4D97-AF65-F5344CB8AC3E}">
        <p14:creationId xmlns:p14="http://schemas.microsoft.com/office/powerpoint/2010/main" val="3229220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1D38-07D4-40BA-B77B-ACB731CADE7E}"/>
              </a:ext>
            </a:extLst>
          </p:cNvPr>
          <p:cNvSpPr>
            <a:spLocks noGrp="1"/>
          </p:cNvSpPr>
          <p:nvPr>
            <p:ph type="title"/>
          </p:nvPr>
        </p:nvSpPr>
        <p:spPr/>
        <p:txBody>
          <a:bodyPr>
            <a:normAutofit fontScale="90000"/>
          </a:bodyPr>
          <a:lstStyle/>
          <a:p>
            <a:r>
              <a:rPr lang="en-GB" b="1" dirty="0"/>
              <a:t>Geophysical systems</a:t>
            </a:r>
            <a:br>
              <a:rPr lang="en-GB" b="1" dirty="0"/>
            </a:br>
            <a:br>
              <a:rPr lang="en-GB" b="1" dirty="0"/>
            </a:br>
            <a:r>
              <a:rPr lang="en-GB" sz="1800" dirty="0"/>
              <a:t>How geological </a:t>
            </a:r>
            <a:r>
              <a:rPr lang="en-GB" sz="3600" b="1" dirty="0">
                <a:solidFill>
                  <a:srgbClr val="7030A0"/>
                </a:solidFill>
              </a:rPr>
              <a:t>processes</a:t>
            </a:r>
            <a:r>
              <a:rPr lang="en-GB" sz="3600" dirty="0">
                <a:solidFill>
                  <a:srgbClr val="7030A0"/>
                </a:solidFill>
              </a:rPr>
              <a:t> </a:t>
            </a:r>
            <a:r>
              <a:rPr lang="en-GB" sz="1800" dirty="0"/>
              <a:t>give rise to geophysical events of differing type and magnitude </a:t>
            </a:r>
          </a:p>
        </p:txBody>
      </p:sp>
      <p:sp>
        <p:nvSpPr>
          <p:cNvPr id="3" name="Content Placeholder 2">
            <a:extLst>
              <a:ext uri="{FF2B5EF4-FFF2-40B4-BE49-F238E27FC236}">
                <a16:creationId xmlns:a16="http://schemas.microsoft.com/office/drawing/2014/main" id="{E28154FD-F07B-4800-92BD-90906E756B7C}"/>
              </a:ext>
            </a:extLst>
          </p:cNvPr>
          <p:cNvSpPr>
            <a:spLocks noGrp="1"/>
          </p:cNvSpPr>
          <p:nvPr>
            <p:ph idx="1"/>
          </p:nvPr>
        </p:nvSpPr>
        <p:spPr>
          <a:xfrm>
            <a:off x="854583" y="2348880"/>
            <a:ext cx="7633742" cy="2946183"/>
          </a:xfrm>
        </p:spPr>
        <p:txBody>
          <a:bodyPr>
            <a:normAutofit/>
          </a:bodyPr>
          <a:lstStyle/>
          <a:p>
            <a:r>
              <a:rPr lang="en-GB" dirty="0"/>
              <a:t>Classification of mass movement types according to cause (physical and human), liquidity, speed of onset, duration, extent and frequency</a:t>
            </a:r>
          </a:p>
          <a:p>
            <a:pPr marL="0" indent="0">
              <a:buNone/>
            </a:pPr>
            <a:endParaRPr lang="en-GB" dirty="0"/>
          </a:p>
        </p:txBody>
      </p:sp>
      <p:pic>
        <p:nvPicPr>
          <p:cNvPr id="5" name="Picture 4">
            <a:extLst>
              <a:ext uri="{FF2B5EF4-FFF2-40B4-BE49-F238E27FC236}">
                <a16:creationId xmlns:a16="http://schemas.microsoft.com/office/drawing/2014/main" id="{2A62DC7C-946E-4516-A59C-19C3645A10AA}"/>
              </a:ext>
            </a:extLst>
          </p:cNvPr>
          <p:cNvPicPr>
            <a:picLocks noChangeAspect="1"/>
          </p:cNvPicPr>
          <p:nvPr/>
        </p:nvPicPr>
        <p:blipFill>
          <a:blip r:embed="rId2"/>
          <a:stretch>
            <a:fillRect/>
          </a:stretch>
        </p:blipFill>
        <p:spPr>
          <a:xfrm>
            <a:off x="2325613" y="2996952"/>
            <a:ext cx="4860032" cy="3645024"/>
          </a:xfrm>
          <a:prstGeom prst="rect">
            <a:avLst/>
          </a:prstGeom>
        </p:spPr>
      </p:pic>
    </p:spTree>
    <p:extLst>
      <p:ext uri="{BB962C8B-B14F-4D97-AF65-F5344CB8AC3E}">
        <p14:creationId xmlns:p14="http://schemas.microsoft.com/office/powerpoint/2010/main" val="3957705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0" y="321733"/>
            <a:ext cx="8680116"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CFF453-FF9B-4310-890E-90D221A963E6}"/>
              </a:ext>
            </a:extLst>
          </p:cNvPr>
          <p:cNvSpPr>
            <a:spLocks noGrp="1"/>
          </p:cNvSpPr>
          <p:nvPr>
            <p:ph type="ctrTitle"/>
          </p:nvPr>
        </p:nvSpPr>
        <p:spPr>
          <a:xfrm>
            <a:off x="1143000" y="1122362"/>
            <a:ext cx="6858000" cy="2840037"/>
          </a:xfrm>
        </p:spPr>
        <p:txBody>
          <a:bodyPr>
            <a:normAutofit/>
          </a:bodyPr>
          <a:lstStyle/>
          <a:p>
            <a:pPr>
              <a:lnSpc>
                <a:spcPct val="90000"/>
              </a:lnSpc>
            </a:pPr>
            <a:r>
              <a:rPr lang="en-GB" sz="4600" dirty="0"/>
              <a:t>Mass movement</a:t>
            </a:r>
            <a:br>
              <a:rPr lang="en-GB" sz="4600" dirty="0"/>
            </a:br>
            <a:r>
              <a:rPr lang="en-GB" sz="4600" dirty="0"/>
              <a:t> </a:t>
            </a:r>
            <a:br>
              <a:rPr lang="en-GB" sz="4600" dirty="0"/>
            </a:br>
            <a:br>
              <a:rPr lang="en-GB" sz="4600" dirty="0"/>
            </a:br>
            <a:endParaRPr lang="en-GB" sz="4600" dirty="0"/>
          </a:p>
        </p:txBody>
      </p:sp>
      <p:sp>
        <p:nvSpPr>
          <p:cNvPr id="3" name="Subtitle 2">
            <a:extLst>
              <a:ext uri="{FF2B5EF4-FFF2-40B4-BE49-F238E27FC236}">
                <a16:creationId xmlns:a16="http://schemas.microsoft.com/office/drawing/2014/main" id="{D5F39D20-D555-4977-8964-FE8ECBB4F63A}"/>
              </a:ext>
            </a:extLst>
          </p:cNvPr>
          <p:cNvSpPr>
            <a:spLocks noGrp="1"/>
          </p:cNvSpPr>
          <p:nvPr>
            <p:ph type="subTitle" idx="1"/>
          </p:nvPr>
        </p:nvSpPr>
        <p:spPr>
          <a:xfrm>
            <a:off x="1143000" y="4256436"/>
            <a:ext cx="6858000" cy="1600818"/>
          </a:xfrm>
        </p:spPr>
        <p:txBody>
          <a:bodyPr>
            <a:normAutofit/>
          </a:bodyPr>
          <a:lstStyle/>
          <a:p>
            <a:pPr>
              <a:lnSpc>
                <a:spcPct val="90000"/>
              </a:lnSpc>
            </a:pPr>
            <a:r>
              <a:rPr lang="en-GB" sz="2700" dirty="0">
                <a:solidFill>
                  <a:schemeClr val="accent1"/>
                </a:solidFill>
              </a:rPr>
              <a:t>Mass movement is the downslope movement of weathered rock materials under the influence of gravity.</a:t>
            </a:r>
            <a:br>
              <a:rPr lang="en-GB" sz="2700" dirty="0">
                <a:solidFill>
                  <a:schemeClr val="accent1"/>
                </a:solidFill>
              </a:rPr>
            </a:br>
            <a:endParaRPr lang="en-GB" sz="2700" dirty="0">
              <a:solidFill>
                <a:schemeClr val="accent1"/>
              </a:solidFill>
            </a:endParaRP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4109417"/>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7091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D9DEE3-075E-4EA9-904D-C188F0EEC5BC}"/>
              </a:ext>
            </a:extLst>
          </p:cNvPr>
          <p:cNvSpPr>
            <a:spLocks noGrp="1"/>
          </p:cNvSpPr>
          <p:nvPr>
            <p:ph type="title"/>
          </p:nvPr>
        </p:nvSpPr>
        <p:spPr>
          <a:xfrm>
            <a:off x="394554" y="466578"/>
            <a:ext cx="8354891" cy="930447"/>
          </a:xfrm>
        </p:spPr>
        <p:txBody>
          <a:bodyPr vert="horz" lIns="91440" tIns="45720" rIns="91440" bIns="45720" rtlCol="0" anchor="b">
            <a:normAutofit fontScale="90000"/>
          </a:bodyPr>
          <a:lstStyle/>
          <a:p>
            <a:pPr>
              <a:lnSpc>
                <a:spcPct val="90000"/>
              </a:lnSpc>
            </a:pPr>
            <a:r>
              <a:rPr lang="en-US" sz="1500" kern="1200" dirty="0">
                <a:solidFill>
                  <a:srgbClr val="FFFFFF"/>
                </a:solidFill>
                <a:latin typeface="+mj-lt"/>
                <a:ea typeface="+mj-ea"/>
                <a:cs typeface="+mj-cs"/>
              </a:rPr>
              <a:t> </a:t>
            </a:r>
            <a:br>
              <a:rPr lang="en-US" sz="1500" kern="1200" dirty="0">
                <a:solidFill>
                  <a:srgbClr val="FFFFFF"/>
                </a:solidFill>
                <a:latin typeface="+mj-lt"/>
                <a:ea typeface="+mj-ea"/>
                <a:cs typeface="+mj-cs"/>
              </a:rPr>
            </a:br>
            <a:r>
              <a:rPr lang="en-US" sz="1500" kern="1200" dirty="0">
                <a:solidFill>
                  <a:srgbClr val="FFFFFF"/>
                </a:solidFill>
                <a:latin typeface="+mj-lt"/>
                <a:ea typeface="+mj-ea"/>
                <a:cs typeface="+mj-cs"/>
              </a:rPr>
              <a:t> </a:t>
            </a:r>
            <a:br>
              <a:rPr lang="en-US" sz="1500" kern="1200" dirty="0">
                <a:solidFill>
                  <a:srgbClr val="FFFFFF"/>
                </a:solidFill>
                <a:latin typeface="+mj-lt"/>
                <a:ea typeface="+mj-ea"/>
                <a:cs typeface="+mj-cs"/>
              </a:rPr>
            </a:br>
            <a:r>
              <a:rPr lang="en-US" sz="2200" kern="1200" dirty="0">
                <a:solidFill>
                  <a:srgbClr val="FFFFFF"/>
                </a:solidFill>
                <a:latin typeface="+mj-lt"/>
                <a:ea typeface="+mj-ea"/>
                <a:cs typeface="+mj-cs"/>
              </a:rPr>
              <a:t>The role played by each of the four factors that promote mass movement</a:t>
            </a:r>
            <a:br>
              <a:rPr lang="en-US" sz="1500" kern="1200" dirty="0">
                <a:solidFill>
                  <a:srgbClr val="FFFFFF"/>
                </a:solidFill>
                <a:latin typeface="+mj-lt"/>
                <a:ea typeface="+mj-ea"/>
                <a:cs typeface="+mj-cs"/>
              </a:rPr>
            </a:br>
            <a:endParaRPr lang="en-US" sz="1500" kern="1200" dirty="0">
              <a:solidFill>
                <a:srgbClr val="FFFFFF"/>
              </a:solidFill>
              <a:latin typeface="+mj-lt"/>
              <a:ea typeface="+mj-ea"/>
              <a:cs typeface="+mj-cs"/>
            </a:endParaRPr>
          </a:p>
        </p:txBody>
      </p:sp>
      <p:cxnSp>
        <p:nvCxnSpPr>
          <p:cNvPr id="13" name="Straight Connector 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DF06869-F535-4C0E-B201-0E04D4A7CE0E}"/>
              </a:ext>
            </a:extLst>
          </p:cNvPr>
          <p:cNvPicPr>
            <a:picLocks noChangeAspect="1"/>
          </p:cNvPicPr>
          <p:nvPr/>
        </p:nvPicPr>
        <p:blipFill>
          <a:blip r:embed="rId2"/>
          <a:stretch>
            <a:fillRect/>
          </a:stretch>
        </p:blipFill>
        <p:spPr>
          <a:xfrm>
            <a:off x="283551" y="3140968"/>
            <a:ext cx="8622615" cy="2824157"/>
          </a:xfrm>
          <a:prstGeom prst="rect">
            <a:avLst/>
          </a:prstGeom>
        </p:spPr>
      </p:pic>
    </p:spTree>
    <p:extLst>
      <p:ext uri="{BB962C8B-B14F-4D97-AF65-F5344CB8AC3E}">
        <p14:creationId xmlns:p14="http://schemas.microsoft.com/office/powerpoint/2010/main" val="616471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EF322D-7B03-40D9-ABEA-9CE578D2E4D6}"/>
              </a:ext>
            </a:extLst>
          </p:cNvPr>
          <p:cNvPicPr>
            <a:picLocks noChangeAspect="1"/>
          </p:cNvPicPr>
          <p:nvPr/>
        </p:nvPicPr>
        <p:blipFill rotWithShape="1">
          <a:blip r:embed="rId2"/>
          <a:srcRect/>
          <a:stretch/>
        </p:blipFill>
        <p:spPr>
          <a:xfrm>
            <a:off x="20" y="10"/>
            <a:ext cx="9143980" cy="6857990"/>
          </a:xfrm>
          <a:prstGeom prst="rect">
            <a:avLst/>
          </a:prstGeom>
        </p:spPr>
      </p:pic>
    </p:spTree>
    <p:extLst>
      <p:ext uri="{BB962C8B-B14F-4D97-AF65-F5344CB8AC3E}">
        <p14:creationId xmlns:p14="http://schemas.microsoft.com/office/powerpoint/2010/main" val="2337984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0B3134-B716-45EE-AB40-FD96FE4B6DF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64073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FEC94D-0A3D-4327-88CC-15344552D6E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6868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8082" y="3255923"/>
            <a:ext cx="3703452" cy="1363215"/>
          </a:xfrm>
        </p:spPr>
        <p:txBody>
          <a:bodyPr anchor="t">
            <a:normAutofit/>
          </a:bodyPr>
          <a:lstStyle/>
          <a:p>
            <a:pPr algn="l"/>
            <a:r>
              <a:rPr lang="en-GB" sz="3800" dirty="0"/>
              <a:t>Hazard</a:t>
            </a:r>
          </a:p>
        </p:txBody>
      </p:sp>
      <p:sp>
        <p:nvSpPr>
          <p:cNvPr id="3" name="Subtitle 2"/>
          <p:cNvSpPr>
            <a:spLocks noGrp="1"/>
          </p:cNvSpPr>
          <p:nvPr>
            <p:ph type="subTitle" idx="1"/>
          </p:nvPr>
        </p:nvSpPr>
        <p:spPr>
          <a:xfrm>
            <a:off x="2860973" y="6019848"/>
            <a:ext cx="3703452" cy="576738"/>
          </a:xfrm>
        </p:spPr>
        <p:txBody>
          <a:bodyPr anchor="b">
            <a:noAutofit/>
          </a:bodyPr>
          <a:lstStyle/>
          <a:p>
            <a:pPr algn="l">
              <a:lnSpc>
                <a:spcPct val="90000"/>
              </a:lnSpc>
            </a:pPr>
            <a:r>
              <a:rPr lang="en-GB" sz="2400" dirty="0"/>
              <a:t>A threat (whether natural or human) that has the </a:t>
            </a:r>
            <a:r>
              <a:rPr lang="en-GB" sz="2400" b="1" dirty="0"/>
              <a:t>potential</a:t>
            </a:r>
            <a:r>
              <a:rPr lang="en-GB" sz="2400" dirty="0"/>
              <a:t> to cause loss of life, injury, property damage, socio-economic disruption or environmental degradation. </a:t>
            </a:r>
          </a:p>
        </p:txBody>
      </p:sp>
      <p:sp>
        <p:nvSpPr>
          <p:cNvPr id="37900" name="Freeform: Shape 78">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2798064"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01" name="Freeform: Shape 80">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86" y="-4332"/>
            <a:ext cx="3182112"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892" name="Picture 4" descr="http://www.bbc.co.uk/radio4/science/media/sports_injury.jpg"/>
          <p:cNvPicPr>
            <a:picLocks noChangeAspect="1" noChangeArrowheads="1"/>
          </p:cNvPicPr>
          <p:nvPr/>
        </p:nvPicPr>
        <p:blipFill rotWithShape="1">
          <a:blip r:embed="rId2" cstate="print"/>
          <a:srcRect l="5915" r="-5" b="-5"/>
          <a:stretch/>
        </p:blipFill>
        <p:spPr bwMode="auto">
          <a:xfrm>
            <a:off x="934929" y="10"/>
            <a:ext cx="2935224" cy="228522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p:spPr>
      </p:pic>
      <p:pic>
        <p:nvPicPr>
          <p:cNvPr id="37896" name="Picture 8" descr="http://www.bbc.co.uk/birmingham/content/images/2006/08/04/damaged_road_beirut_203_203x152.jpg"/>
          <p:cNvPicPr>
            <a:picLocks noChangeAspect="1" noChangeArrowheads="1"/>
          </p:cNvPicPr>
          <p:nvPr/>
        </p:nvPicPr>
        <p:blipFill rotWithShape="1">
          <a:blip r:embed="rId3" cstate="print"/>
          <a:srcRect l="3235" r="52959" b="1"/>
          <a:stretch/>
        </p:blipFill>
        <p:spPr bwMode="auto">
          <a:xfrm>
            <a:off x="20" y="2288331"/>
            <a:ext cx="267345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sp>
        <p:nvSpPr>
          <p:cNvPr id="37902" name="Oval 82">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0725" y="561316"/>
            <a:ext cx="2386584"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890" name="Picture 2" descr="http://media3.picsearch.com/is?V_bXNdKjQ96AsLAWPmkOoZHgijQqpdd-ErpUThMSAiE"/>
          <p:cNvPicPr>
            <a:picLocks noChangeAspect="1" noChangeArrowheads="1"/>
          </p:cNvPicPr>
          <p:nvPr/>
        </p:nvPicPr>
        <p:blipFill rotWithShape="1">
          <a:blip r:embed="rId4" cstate="print"/>
          <a:srcRect r="2" b="2"/>
          <a:stretch/>
        </p:blipFill>
        <p:spPr bwMode="auto">
          <a:xfrm>
            <a:off x="4144169" y="725908"/>
            <a:ext cx="2139696"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p:spPr>
      </p:pic>
      <p:sp>
        <p:nvSpPr>
          <p:cNvPr id="85" name="Freeform: Shape 84">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4426" y="-4332"/>
            <a:ext cx="2579574"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7898" name="Picture 10" descr="http://eoimages.gsfc.nasa.gov/images/imagerecords/5000/5145/gleebruk_qbd_2005002.jpg"/>
          <p:cNvPicPr>
            <a:picLocks noChangeAspect="1" noChangeArrowheads="1"/>
          </p:cNvPicPr>
          <p:nvPr/>
        </p:nvPicPr>
        <p:blipFill rotWithShape="1">
          <a:blip r:embed="rId5" cstate="print"/>
          <a:srcRect l="4543" r="3" b="3"/>
          <a:stretch/>
        </p:blipFill>
        <p:spPr bwMode="auto">
          <a:xfrm>
            <a:off x="6689070" y="-4331"/>
            <a:ext cx="2454929"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p:spPr>
      </p:pic>
      <p:sp>
        <p:nvSpPr>
          <p:cNvPr id="87" name="Freeform: Shape 86">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9498" y="3907418"/>
            <a:ext cx="2244502"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894" name="Picture 6" descr="http://schools-wikipedia.org/images/302/30294.gif"/>
          <p:cNvPicPr>
            <a:picLocks noChangeAspect="1" noChangeArrowheads="1"/>
          </p:cNvPicPr>
          <p:nvPr/>
        </p:nvPicPr>
        <p:blipFill rotWithShape="1">
          <a:blip r:embed="rId6" cstate="print"/>
          <a:srcRect l="26927" r="15973" b="-2"/>
          <a:stretch/>
        </p:blipFill>
        <p:spPr bwMode="auto">
          <a:xfrm>
            <a:off x="7022427" y="4071322"/>
            <a:ext cx="2121573"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B5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6FF51B8-55FF-448E-B161-C4C1C6D40C96}"/>
              </a:ext>
            </a:extLst>
          </p:cNvPr>
          <p:cNvPicPr>
            <a:picLocks noChangeAspect="1"/>
          </p:cNvPicPr>
          <p:nvPr/>
        </p:nvPicPr>
        <p:blipFill rotWithShape="1">
          <a:blip r:embed="rId2"/>
          <a:srcRect t="4572" b="4606"/>
          <a:stretch/>
        </p:blipFill>
        <p:spPr>
          <a:xfrm>
            <a:off x="482600" y="643467"/>
            <a:ext cx="8178799" cy="5571066"/>
          </a:xfrm>
          <a:prstGeom prst="rect">
            <a:avLst/>
          </a:prstGeom>
        </p:spPr>
      </p:pic>
      <p:sp>
        <p:nvSpPr>
          <p:cNvPr id="9" name="Rectangle 8">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768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AC7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map&#10;&#10;Description generated with very high confidence">
            <a:extLst>
              <a:ext uri="{FF2B5EF4-FFF2-40B4-BE49-F238E27FC236}">
                <a16:creationId xmlns:a16="http://schemas.microsoft.com/office/drawing/2014/main" id="{22890E76-9797-45F0-8824-0B9AC23A8F0A}"/>
              </a:ext>
            </a:extLst>
          </p:cNvPr>
          <p:cNvPicPr>
            <a:picLocks noChangeAspect="1"/>
          </p:cNvPicPr>
          <p:nvPr/>
        </p:nvPicPr>
        <p:blipFill>
          <a:blip r:embed="rId2"/>
          <a:stretch>
            <a:fillRect/>
          </a:stretch>
        </p:blipFill>
        <p:spPr>
          <a:xfrm>
            <a:off x="870294" y="643467"/>
            <a:ext cx="7403410" cy="5571066"/>
          </a:xfrm>
          <a:prstGeom prst="rect">
            <a:avLst/>
          </a:prstGeom>
        </p:spPr>
      </p:pic>
    </p:spTree>
    <p:extLst>
      <p:ext uri="{BB962C8B-B14F-4D97-AF65-F5344CB8AC3E}">
        <p14:creationId xmlns:p14="http://schemas.microsoft.com/office/powerpoint/2010/main" val="975701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C5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9B4BFD5-50A5-4B90-957E-6FBA545C0470}"/>
              </a:ext>
            </a:extLst>
          </p:cNvPr>
          <p:cNvPicPr>
            <a:picLocks noChangeAspect="1"/>
          </p:cNvPicPr>
          <p:nvPr/>
        </p:nvPicPr>
        <p:blipFill rotWithShape="1">
          <a:blip r:embed="rId2"/>
          <a:srcRect t="4788" b="5880"/>
          <a:stretch/>
        </p:blipFill>
        <p:spPr>
          <a:xfrm>
            <a:off x="482600" y="643467"/>
            <a:ext cx="8178799" cy="5571066"/>
          </a:xfrm>
          <a:prstGeom prst="rect">
            <a:avLst/>
          </a:prstGeom>
        </p:spPr>
      </p:pic>
      <p:sp>
        <p:nvSpPr>
          <p:cNvPr id="9" name="Rectangle 8">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274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5067-A690-4C2B-9D3F-53B086CB5783}"/>
              </a:ext>
            </a:extLst>
          </p:cNvPr>
          <p:cNvSpPr>
            <a:spLocks noGrp="1"/>
          </p:cNvSpPr>
          <p:nvPr>
            <p:ph type="title"/>
          </p:nvPr>
        </p:nvSpPr>
        <p:spPr/>
        <p:txBody>
          <a:bodyPr>
            <a:normAutofit/>
          </a:bodyPr>
          <a:lstStyle/>
          <a:p>
            <a:r>
              <a:rPr lang="en-GB" b="1" dirty="0"/>
              <a:t>Geophysical hazard risks</a:t>
            </a:r>
            <a:br>
              <a:rPr lang="en-GB" b="1" dirty="0"/>
            </a:br>
            <a:r>
              <a:rPr lang="en-GB" sz="2000" dirty="0"/>
              <a:t>How geophysical systems generate hazard risks for different </a:t>
            </a:r>
            <a:r>
              <a:rPr lang="en-GB" sz="3200" b="1" dirty="0">
                <a:solidFill>
                  <a:srgbClr val="FF0000"/>
                </a:solidFill>
              </a:rPr>
              <a:t>places</a:t>
            </a:r>
            <a:endParaRPr lang="en-GB" sz="3200" dirty="0">
              <a:solidFill>
                <a:srgbClr val="FF0000"/>
              </a:solidFill>
            </a:endParaRPr>
          </a:p>
        </p:txBody>
      </p:sp>
      <p:sp>
        <p:nvSpPr>
          <p:cNvPr id="3" name="Content Placeholder 2">
            <a:extLst>
              <a:ext uri="{FF2B5EF4-FFF2-40B4-BE49-F238E27FC236}">
                <a16:creationId xmlns:a16="http://schemas.microsoft.com/office/drawing/2014/main" id="{4B13FA64-A4A7-4637-A392-29007442775B}"/>
              </a:ext>
            </a:extLst>
          </p:cNvPr>
          <p:cNvSpPr>
            <a:spLocks noGrp="1"/>
          </p:cNvSpPr>
          <p:nvPr>
            <p:ph idx="1"/>
          </p:nvPr>
        </p:nvSpPr>
        <p:spPr>
          <a:xfrm>
            <a:off x="938593" y="2564904"/>
            <a:ext cx="7633742" cy="2695193"/>
          </a:xfrm>
        </p:spPr>
        <p:txBody>
          <a:bodyPr>
            <a:normAutofit/>
          </a:bodyPr>
          <a:lstStyle/>
          <a:p>
            <a:r>
              <a:rPr lang="en-GB" dirty="0"/>
              <a:t>The distribution of geophysical hazards (earthquakes, volcanoes, mass movements)</a:t>
            </a:r>
          </a:p>
          <a:p>
            <a:endParaRPr lang="en-GB" dirty="0"/>
          </a:p>
        </p:txBody>
      </p:sp>
    </p:spTree>
    <p:extLst>
      <p:ext uri="{BB962C8B-B14F-4D97-AF65-F5344CB8AC3E}">
        <p14:creationId xmlns:p14="http://schemas.microsoft.com/office/powerpoint/2010/main" val="58787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4C4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1">
            <a:extLst>
              <a:ext uri="{FF2B5EF4-FFF2-40B4-BE49-F238E27FC236}">
                <a16:creationId xmlns:a16="http://schemas.microsoft.com/office/drawing/2014/main" id="{BF4A031F-E2FC-4BBE-B194-55697EAE536C}"/>
              </a:ext>
            </a:extLst>
          </p:cNvPr>
          <p:cNvPicPr>
            <a:picLocks noChangeAspect="1"/>
          </p:cNvPicPr>
          <p:nvPr/>
        </p:nvPicPr>
        <p:blipFill>
          <a:blip r:embed="rId3"/>
          <a:stretch>
            <a:fillRect/>
          </a:stretch>
        </p:blipFill>
        <p:spPr>
          <a:xfrm>
            <a:off x="2226559" y="1172029"/>
            <a:ext cx="4606063" cy="4513942"/>
          </a:xfrm>
          <a:prstGeom prst="rect">
            <a:avLst/>
          </a:prstGeom>
        </p:spPr>
      </p:pic>
    </p:spTree>
    <p:extLst>
      <p:ext uri="{BB962C8B-B14F-4D97-AF65-F5344CB8AC3E}">
        <p14:creationId xmlns:p14="http://schemas.microsoft.com/office/powerpoint/2010/main" val="711177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2050" name="Picture 2" descr="http://upload.wikimedia.org/wikipedia/commons/d/db/Quake_epicenters_1963-9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 y="590863"/>
            <a:ext cx="9153128" cy="5718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836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9BD7-BB36-4440-8908-2143BC5822ED}"/>
              </a:ext>
            </a:extLst>
          </p:cNvPr>
          <p:cNvSpPr>
            <a:spLocks noGrp="1"/>
          </p:cNvSpPr>
          <p:nvPr>
            <p:ph type="title"/>
          </p:nvPr>
        </p:nvSpPr>
        <p:spPr/>
        <p:txBody>
          <a:bodyPr/>
          <a:lstStyle/>
          <a:p>
            <a:endParaRPr lang="en-GB"/>
          </a:p>
        </p:txBody>
      </p:sp>
      <p:pic>
        <p:nvPicPr>
          <p:cNvPr id="1026" name="Picture 2" descr="Related image | volcano and geysers | Pinterest | Volcano">
            <a:extLst>
              <a:ext uri="{FF2B5EF4-FFF2-40B4-BE49-F238E27FC236}">
                <a16:creationId xmlns:a16="http://schemas.microsoft.com/office/drawing/2014/main" id="{A507FF22-E422-4529-8F82-B6694B31C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143000"/>
            <a:ext cx="87249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808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34818-3CA0-4658-9259-3D41620FF096}"/>
              </a:ext>
            </a:extLst>
          </p:cNvPr>
          <p:cNvSpPr>
            <a:spLocks noGrp="1"/>
          </p:cNvSpPr>
          <p:nvPr>
            <p:ph type="title"/>
          </p:nvPr>
        </p:nvSpPr>
        <p:spPr>
          <a:xfrm>
            <a:off x="457200" y="1052736"/>
            <a:ext cx="8229600" cy="1143000"/>
          </a:xfrm>
        </p:spPr>
        <p:txBody>
          <a:bodyPr>
            <a:normAutofit fontScale="90000"/>
          </a:bodyPr>
          <a:lstStyle/>
          <a:p>
            <a:r>
              <a:rPr lang="en-GB" b="1" dirty="0">
                <a:solidFill>
                  <a:srgbClr val="7030A0"/>
                </a:solidFill>
              </a:rPr>
              <a:t>Mass movement </a:t>
            </a:r>
            <a:r>
              <a:rPr lang="en-GB" dirty="0"/>
              <a:t>hazards are most likely to occur on steep hills.</a:t>
            </a:r>
            <a:br>
              <a:rPr lang="en-GB" dirty="0"/>
            </a:br>
            <a:br>
              <a:rPr lang="en-GB" dirty="0"/>
            </a:br>
            <a:endParaRPr lang="en-GB" dirty="0"/>
          </a:p>
        </p:txBody>
      </p:sp>
      <p:sp>
        <p:nvSpPr>
          <p:cNvPr id="3" name="Rectangle 2">
            <a:extLst>
              <a:ext uri="{FF2B5EF4-FFF2-40B4-BE49-F238E27FC236}">
                <a16:creationId xmlns:a16="http://schemas.microsoft.com/office/drawing/2014/main" id="{393F475A-2B53-4B62-A0D7-A2FBD357F8C6}"/>
              </a:ext>
            </a:extLst>
          </p:cNvPr>
          <p:cNvSpPr/>
          <p:nvPr/>
        </p:nvSpPr>
        <p:spPr>
          <a:xfrm>
            <a:off x="1007604" y="2276872"/>
            <a:ext cx="7308812" cy="3323987"/>
          </a:xfrm>
          <a:prstGeom prst="rect">
            <a:avLst/>
          </a:prstGeom>
        </p:spPr>
        <p:txBody>
          <a:bodyPr wrap="square">
            <a:spAutoFit/>
          </a:bodyPr>
          <a:lstStyle/>
          <a:p>
            <a:r>
              <a:rPr lang="en-GB" sz="3200" dirty="0">
                <a:solidFill>
                  <a:srgbClr val="002060"/>
                </a:solidFill>
              </a:rPr>
              <a:t>The risks of mass movement are especially great on </a:t>
            </a:r>
            <a:r>
              <a:rPr lang="en-GB" sz="3200" b="1" dirty="0">
                <a:solidFill>
                  <a:srgbClr val="002060"/>
                </a:solidFill>
              </a:rPr>
              <a:t>steep hills </a:t>
            </a:r>
            <a:r>
              <a:rPr lang="en-GB" sz="3200" dirty="0">
                <a:solidFill>
                  <a:srgbClr val="002060"/>
                </a:solidFill>
              </a:rPr>
              <a:t>in areas of </a:t>
            </a:r>
            <a:r>
              <a:rPr lang="en-GB" sz="3200" b="1" dirty="0">
                <a:solidFill>
                  <a:srgbClr val="002060"/>
                </a:solidFill>
              </a:rPr>
              <a:t>heavy rainfall</a:t>
            </a:r>
            <a:r>
              <a:rPr lang="en-GB" sz="3200" dirty="0">
                <a:solidFill>
                  <a:srgbClr val="002060"/>
                </a:solidFill>
              </a:rPr>
              <a:t>, in places where </a:t>
            </a:r>
            <a:r>
              <a:rPr lang="en-GB" sz="3200" b="1" dirty="0">
                <a:solidFill>
                  <a:srgbClr val="002060"/>
                </a:solidFill>
              </a:rPr>
              <a:t>freeze-thaw</a:t>
            </a:r>
            <a:r>
              <a:rPr lang="en-GB" sz="3200" dirty="0">
                <a:solidFill>
                  <a:srgbClr val="002060"/>
                </a:solidFill>
              </a:rPr>
              <a:t> actions occur frequently, where </a:t>
            </a:r>
            <a:r>
              <a:rPr lang="en-GB" sz="3200" b="1" dirty="0">
                <a:solidFill>
                  <a:srgbClr val="002060"/>
                </a:solidFill>
              </a:rPr>
              <a:t>snow falls</a:t>
            </a:r>
            <a:r>
              <a:rPr lang="en-GB" sz="3200" dirty="0">
                <a:solidFill>
                  <a:srgbClr val="002060"/>
                </a:solidFill>
              </a:rPr>
              <a:t>, in an </a:t>
            </a:r>
            <a:r>
              <a:rPr lang="en-GB" sz="3200" b="1" dirty="0">
                <a:solidFill>
                  <a:srgbClr val="002060"/>
                </a:solidFill>
              </a:rPr>
              <a:t>earthquake zone </a:t>
            </a:r>
            <a:r>
              <a:rPr lang="en-GB" sz="3200" dirty="0">
                <a:solidFill>
                  <a:srgbClr val="002060"/>
                </a:solidFill>
              </a:rPr>
              <a:t>or in areas of </a:t>
            </a:r>
            <a:r>
              <a:rPr lang="en-GB" sz="3200" b="1" dirty="0">
                <a:solidFill>
                  <a:srgbClr val="002060"/>
                </a:solidFill>
              </a:rPr>
              <a:t>limestone rocks</a:t>
            </a:r>
            <a:r>
              <a:rPr lang="en-GB" sz="3200" dirty="0">
                <a:solidFill>
                  <a:srgbClr val="002060"/>
                </a:solidFill>
              </a:rPr>
              <a:t>.</a:t>
            </a:r>
          </a:p>
          <a:p>
            <a:endParaRPr lang="en-GB" dirty="0"/>
          </a:p>
        </p:txBody>
      </p:sp>
    </p:spTree>
    <p:extLst>
      <p:ext uri="{BB962C8B-B14F-4D97-AF65-F5344CB8AC3E}">
        <p14:creationId xmlns:p14="http://schemas.microsoft.com/office/powerpoint/2010/main" val="3452177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5067-A690-4C2B-9D3F-53B086CB5783}"/>
              </a:ext>
            </a:extLst>
          </p:cNvPr>
          <p:cNvSpPr>
            <a:spLocks noGrp="1"/>
          </p:cNvSpPr>
          <p:nvPr>
            <p:ph type="title"/>
          </p:nvPr>
        </p:nvSpPr>
        <p:spPr/>
        <p:txBody>
          <a:bodyPr>
            <a:normAutofit/>
          </a:bodyPr>
          <a:lstStyle/>
          <a:p>
            <a:r>
              <a:rPr lang="en-GB" b="1" dirty="0"/>
              <a:t>Geophysical hazard risks</a:t>
            </a:r>
            <a:br>
              <a:rPr lang="en-GB" b="1" dirty="0"/>
            </a:br>
            <a:r>
              <a:rPr lang="en-GB" sz="2000" dirty="0"/>
              <a:t>How geophysical systems generate hazard risks for different </a:t>
            </a:r>
            <a:r>
              <a:rPr lang="en-GB" sz="3200" b="1" dirty="0">
                <a:solidFill>
                  <a:srgbClr val="FF0000"/>
                </a:solidFill>
              </a:rPr>
              <a:t>places</a:t>
            </a:r>
            <a:endParaRPr lang="en-GB" sz="3200" dirty="0">
              <a:solidFill>
                <a:srgbClr val="FF0000"/>
              </a:solidFill>
            </a:endParaRPr>
          </a:p>
        </p:txBody>
      </p:sp>
      <p:sp>
        <p:nvSpPr>
          <p:cNvPr id="3" name="Content Placeholder 2">
            <a:extLst>
              <a:ext uri="{FF2B5EF4-FFF2-40B4-BE49-F238E27FC236}">
                <a16:creationId xmlns:a16="http://schemas.microsoft.com/office/drawing/2014/main" id="{4B13FA64-A4A7-4637-A392-29007442775B}"/>
              </a:ext>
            </a:extLst>
          </p:cNvPr>
          <p:cNvSpPr>
            <a:spLocks noGrp="1"/>
          </p:cNvSpPr>
          <p:nvPr>
            <p:ph idx="1"/>
          </p:nvPr>
        </p:nvSpPr>
        <p:spPr>
          <a:xfrm>
            <a:off x="971253" y="2204864"/>
            <a:ext cx="7633742" cy="2695193"/>
          </a:xfrm>
        </p:spPr>
        <p:txBody>
          <a:bodyPr>
            <a:normAutofit/>
          </a:bodyPr>
          <a:lstStyle/>
          <a:p>
            <a:r>
              <a:rPr lang="en-GB" dirty="0"/>
              <a:t>The relevance of hazard magnitude and frequency/recurrence for risk management)</a:t>
            </a:r>
          </a:p>
          <a:p>
            <a:endParaRPr lang="en-GB" dirty="0"/>
          </a:p>
        </p:txBody>
      </p:sp>
      <p:sp>
        <p:nvSpPr>
          <p:cNvPr id="4" name="Rectangle 3">
            <a:extLst>
              <a:ext uri="{FF2B5EF4-FFF2-40B4-BE49-F238E27FC236}">
                <a16:creationId xmlns:a16="http://schemas.microsoft.com/office/drawing/2014/main" id="{B91682E9-1027-4195-99AF-16B3A7BF6B9D}"/>
              </a:ext>
            </a:extLst>
          </p:cNvPr>
          <p:cNvSpPr/>
          <p:nvPr/>
        </p:nvSpPr>
        <p:spPr>
          <a:xfrm>
            <a:off x="2748533" y="2564904"/>
            <a:ext cx="4014192" cy="3970318"/>
          </a:xfrm>
          <a:prstGeom prst="rect">
            <a:avLst/>
          </a:prstGeom>
        </p:spPr>
        <p:txBody>
          <a:bodyPr wrap="square">
            <a:spAutoFit/>
          </a:bodyPr>
          <a:lstStyle/>
          <a:p>
            <a:r>
              <a:rPr lang="en-GB" dirty="0"/>
              <a:t>Risk management involves identifying, assessing and prioritising risks, and then allocating resources in an economical, co-ordinated and effective manner to reduce the potential hazards for people and property.</a:t>
            </a:r>
          </a:p>
          <a:p>
            <a:endParaRPr lang="en-GB" dirty="0"/>
          </a:p>
          <a:p>
            <a:endParaRPr lang="en-GB" dirty="0"/>
          </a:p>
          <a:p>
            <a:r>
              <a:rPr lang="en-GB" dirty="0"/>
              <a:t>In order to implement effective risk management, it is important to have tools available that can measure the </a:t>
            </a:r>
            <a:r>
              <a:rPr lang="en-GB" b="1" dirty="0"/>
              <a:t>magnitude</a:t>
            </a:r>
            <a:r>
              <a:rPr lang="en-GB" dirty="0"/>
              <a:t>, </a:t>
            </a:r>
            <a:r>
              <a:rPr lang="en-GB" b="1" dirty="0"/>
              <a:t>frequency</a:t>
            </a:r>
            <a:r>
              <a:rPr lang="en-GB" dirty="0"/>
              <a:t> and likely </a:t>
            </a:r>
            <a:r>
              <a:rPr lang="en-GB" b="1" dirty="0"/>
              <a:t>recurrence</a:t>
            </a:r>
            <a:r>
              <a:rPr lang="en-GB" dirty="0"/>
              <a:t> of hazards.</a:t>
            </a:r>
          </a:p>
          <a:p>
            <a:endParaRPr lang="en-GB" dirty="0"/>
          </a:p>
        </p:txBody>
      </p:sp>
    </p:spTree>
    <p:extLst>
      <p:ext uri="{BB962C8B-B14F-4D97-AF65-F5344CB8AC3E}">
        <p14:creationId xmlns:p14="http://schemas.microsoft.com/office/powerpoint/2010/main" val="190031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975FB5-E7D3-42AC-970F-AB657B66F166}"/>
              </a:ext>
            </a:extLst>
          </p:cNvPr>
          <p:cNvSpPr/>
          <p:nvPr/>
        </p:nvSpPr>
        <p:spPr>
          <a:xfrm>
            <a:off x="2286000" y="1844824"/>
            <a:ext cx="4572000" cy="2677656"/>
          </a:xfrm>
          <a:prstGeom prst="rect">
            <a:avLst/>
          </a:prstGeom>
        </p:spPr>
        <p:txBody>
          <a:bodyPr>
            <a:spAutoFit/>
          </a:bodyPr>
          <a:lstStyle/>
          <a:p>
            <a:pPr lvl="0">
              <a:spcBef>
                <a:spcPct val="20000"/>
              </a:spcBef>
            </a:pPr>
            <a:r>
              <a:rPr lang="en-GB" sz="2800" dirty="0">
                <a:solidFill>
                  <a:srgbClr val="7030A0"/>
                </a:solidFill>
              </a:rPr>
              <a:t>Estimates of where and when a hazard will impact are useful in that they allow a population or government agencies to </a:t>
            </a:r>
            <a:r>
              <a:rPr lang="en-GB" sz="2800" b="1" dirty="0">
                <a:solidFill>
                  <a:srgbClr val="7030A0"/>
                </a:solidFill>
              </a:rPr>
              <a:t>plan</a:t>
            </a:r>
            <a:r>
              <a:rPr lang="en-GB" sz="2800" dirty="0">
                <a:solidFill>
                  <a:srgbClr val="7030A0"/>
                </a:solidFill>
              </a:rPr>
              <a:t> for the impact.</a:t>
            </a:r>
          </a:p>
        </p:txBody>
      </p:sp>
    </p:spTree>
    <p:extLst>
      <p:ext uri="{BB962C8B-B14F-4D97-AF65-F5344CB8AC3E}">
        <p14:creationId xmlns:p14="http://schemas.microsoft.com/office/powerpoint/2010/main" val="2337346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ilhouette of a person&#10;&#10;Description generated with high confidence">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284026" y="2043663"/>
            <a:ext cx="4578895" cy="2031055"/>
          </a:xfrm>
        </p:spPr>
        <p:txBody>
          <a:bodyPr>
            <a:normAutofit/>
          </a:bodyPr>
          <a:lstStyle/>
          <a:p>
            <a:r>
              <a:rPr lang="en-GB">
                <a:solidFill>
                  <a:srgbClr val="FFFFFF"/>
                </a:solidFill>
              </a:rPr>
              <a:t>Hazard event</a:t>
            </a:r>
          </a:p>
        </p:txBody>
      </p:sp>
      <p:sp>
        <p:nvSpPr>
          <p:cNvPr id="3" name="Subtitle 2"/>
          <p:cNvSpPr>
            <a:spLocks noGrp="1"/>
          </p:cNvSpPr>
          <p:nvPr>
            <p:ph type="subTitle" idx="1"/>
          </p:nvPr>
        </p:nvSpPr>
        <p:spPr>
          <a:xfrm>
            <a:off x="2282552" y="3733678"/>
            <a:ext cx="4578895" cy="682079"/>
          </a:xfrm>
        </p:spPr>
        <p:txBody>
          <a:bodyPr>
            <a:noAutofit/>
          </a:bodyPr>
          <a:lstStyle/>
          <a:p>
            <a:pPr>
              <a:lnSpc>
                <a:spcPct val="90000"/>
              </a:lnSpc>
            </a:pPr>
            <a:r>
              <a:rPr lang="en-GB" sz="2000" dirty="0">
                <a:solidFill>
                  <a:srgbClr val="FFFFFF"/>
                </a:solidFill>
              </a:rPr>
              <a:t>The </a:t>
            </a:r>
            <a:r>
              <a:rPr lang="en-GB" sz="2000" b="1" dirty="0">
                <a:solidFill>
                  <a:srgbClr val="FFFFFF"/>
                </a:solidFill>
              </a:rPr>
              <a:t>occurrence</a:t>
            </a:r>
            <a:r>
              <a:rPr lang="en-GB" sz="2000" dirty="0">
                <a:solidFill>
                  <a:srgbClr val="FFFFFF"/>
                </a:solidFill>
              </a:rPr>
              <a:t> (or realisation) of a hazard, together with the </a:t>
            </a:r>
            <a:r>
              <a:rPr lang="en-GB" sz="2000" b="1" dirty="0">
                <a:solidFill>
                  <a:srgbClr val="FFFFFF"/>
                </a:solidFill>
              </a:rPr>
              <a:t>changes</a:t>
            </a:r>
            <a:r>
              <a:rPr lang="en-GB" sz="2000" dirty="0">
                <a:solidFill>
                  <a:srgbClr val="FFFFFF"/>
                </a:solidFill>
              </a:rPr>
              <a:t> in demographic, economic and/or environmental conditions which result.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l"/>
            <a:br>
              <a:rPr lang="en-GB" sz="2200" b="1" dirty="0"/>
            </a:br>
            <a:r>
              <a:rPr lang="en-GB" sz="2200" dirty="0"/>
              <a:t>Earthquake</a:t>
            </a:r>
            <a:r>
              <a:rPr lang="en-GB" sz="2200" b="1" dirty="0"/>
              <a:t> prediction</a:t>
            </a:r>
            <a:br>
              <a:rPr lang="en-GB" sz="2200" b="1" dirty="0"/>
            </a:br>
            <a:br>
              <a:rPr lang="en-GB" sz="2200" dirty="0"/>
            </a:br>
            <a:r>
              <a:rPr lang="en-GB" sz="2200" dirty="0"/>
              <a:t>Many methods have been developed for predicting the time and place in which earthquakes will occur. Despite considerable research efforts by seismologists, scientifically reproducible predictions cannot yet be made to a specific day or month. However, for well-understood faults the probability that a segment may rupture during the next few decades can be estimated (due to historical records).</a:t>
            </a:r>
            <a:br>
              <a:rPr lang="en-GB" sz="2200" dirty="0"/>
            </a:br>
            <a:br>
              <a:rPr lang="en-GB" sz="2200" dirty="0"/>
            </a:br>
            <a:r>
              <a:rPr lang="en-GB" sz="2200" dirty="0"/>
              <a:t>Earthquake warning systems have been developed that can provide regional notification of an earthquake in progress, but before the ground surface has begun to move, potentially allowing people within the system's range to seek shelter before the earthquake's impact is felt.</a:t>
            </a:r>
            <a:br>
              <a:rPr lang="en-GB" dirty="0"/>
            </a:br>
            <a:endParaRPr lang="en-GB" dirty="0"/>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440473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Risk</a:t>
            </a:r>
          </a:p>
        </p:txBody>
      </p:sp>
      <p:sp>
        <p:nvSpPr>
          <p:cNvPr id="3" name="Subtitle 2"/>
          <p:cNvSpPr>
            <a:spLocks noGrp="1"/>
          </p:cNvSpPr>
          <p:nvPr>
            <p:ph type="subTitle" idx="1"/>
          </p:nvPr>
        </p:nvSpPr>
        <p:spPr/>
        <p:txBody>
          <a:bodyPr>
            <a:normAutofit fontScale="85000" lnSpcReduction="10000"/>
          </a:bodyPr>
          <a:lstStyle/>
          <a:p>
            <a:r>
              <a:rPr lang="en-GB" dirty="0"/>
              <a:t>The probability of a hazard event causing harmful consequences (expected losses in terms of deaths, injuries, property damage, economy and environment. </a:t>
            </a:r>
          </a:p>
        </p:txBody>
      </p:sp>
      <p:pic>
        <p:nvPicPr>
          <p:cNvPr id="20482" name="Picture 2" descr="http://www.technical-illustrations.co.uk/img/architecture/skyscrapers-comparison-diagram.jpg"/>
          <p:cNvPicPr>
            <a:picLocks noChangeAspect="1" noChangeArrowheads="1"/>
          </p:cNvPicPr>
          <p:nvPr/>
        </p:nvPicPr>
        <p:blipFill>
          <a:blip r:embed="rId2" cstate="print"/>
          <a:srcRect/>
          <a:stretch>
            <a:fillRect/>
          </a:stretch>
        </p:blipFill>
        <p:spPr bwMode="auto">
          <a:xfrm>
            <a:off x="6084168" y="260648"/>
            <a:ext cx="2664296" cy="3351685"/>
          </a:xfrm>
          <a:prstGeom prst="rect">
            <a:avLst/>
          </a:prstGeom>
          <a:noFill/>
        </p:spPr>
      </p:pic>
      <p:pic>
        <p:nvPicPr>
          <p:cNvPr id="20484" name="Picture 4" descr="http://upload.wikimedia.org/wikipedia/commons/3/3b/Satellite_image_of_Bangladesh_in_October_2001.jpg"/>
          <p:cNvPicPr>
            <a:picLocks noChangeAspect="1" noChangeArrowheads="1"/>
          </p:cNvPicPr>
          <p:nvPr/>
        </p:nvPicPr>
        <p:blipFill>
          <a:blip r:embed="rId3" cstate="print"/>
          <a:srcRect/>
          <a:stretch>
            <a:fillRect/>
          </a:stretch>
        </p:blipFill>
        <p:spPr bwMode="auto">
          <a:xfrm>
            <a:off x="323528" y="260648"/>
            <a:ext cx="2883117" cy="3118174"/>
          </a:xfrm>
          <a:prstGeom prst="rect">
            <a:avLst/>
          </a:prstGeom>
          <a:noFill/>
        </p:spPr>
      </p:pic>
      <p:pic>
        <p:nvPicPr>
          <p:cNvPr id="20486" name="Picture 6" descr="http://newsimg.bbc.co.uk/media/images/40425000/jpg/_40425043_floodsbody_afp.jpg"/>
          <p:cNvPicPr>
            <a:picLocks noChangeAspect="1" noChangeArrowheads="1"/>
          </p:cNvPicPr>
          <p:nvPr/>
        </p:nvPicPr>
        <p:blipFill>
          <a:blip r:embed="rId4" cstate="print"/>
          <a:srcRect/>
          <a:stretch>
            <a:fillRect/>
          </a:stretch>
        </p:blipFill>
        <p:spPr bwMode="auto">
          <a:xfrm>
            <a:off x="3203848" y="476672"/>
            <a:ext cx="1933575" cy="18097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Prediction</a:t>
            </a:r>
          </a:p>
        </p:txBody>
      </p:sp>
      <p:sp>
        <p:nvSpPr>
          <p:cNvPr id="3" name="Subtitle 2"/>
          <p:cNvSpPr>
            <a:spLocks noGrp="1"/>
          </p:cNvSpPr>
          <p:nvPr>
            <p:ph type="subTitle" idx="1"/>
          </p:nvPr>
        </p:nvSpPr>
        <p:spPr/>
        <p:txBody>
          <a:bodyPr>
            <a:normAutofit fontScale="92500" lnSpcReduction="10000"/>
          </a:bodyPr>
          <a:lstStyle/>
          <a:p>
            <a:r>
              <a:rPr lang="en-GB" dirty="0"/>
              <a:t>The forecasting of the possible outcomes of a hazard event in terms of where, when, level of magnitude and potential impact on lives and property. </a:t>
            </a:r>
          </a:p>
        </p:txBody>
      </p:sp>
      <p:pic>
        <p:nvPicPr>
          <p:cNvPr id="21506" name="Picture 2" descr="http://www.mises.org.br/images/articles/2010/Julho/tokyo.jpg"/>
          <p:cNvPicPr>
            <a:picLocks noChangeAspect="1" noChangeArrowheads="1"/>
          </p:cNvPicPr>
          <p:nvPr/>
        </p:nvPicPr>
        <p:blipFill>
          <a:blip r:embed="rId2" cstate="print"/>
          <a:srcRect/>
          <a:stretch>
            <a:fillRect/>
          </a:stretch>
        </p:blipFill>
        <p:spPr bwMode="auto">
          <a:xfrm>
            <a:off x="5508104" y="332656"/>
            <a:ext cx="3168352" cy="2180572"/>
          </a:xfrm>
          <a:prstGeom prst="rect">
            <a:avLst/>
          </a:prstGeom>
          <a:noFill/>
        </p:spPr>
      </p:pic>
      <p:pic>
        <p:nvPicPr>
          <p:cNvPr id="21508" name="Picture 4" descr="http://resources1.news.com.au/images/2011/02/16/1226007/057829-rio.jpg"/>
          <p:cNvPicPr>
            <a:picLocks noChangeAspect="1" noChangeArrowheads="1"/>
          </p:cNvPicPr>
          <p:nvPr/>
        </p:nvPicPr>
        <p:blipFill>
          <a:blip r:embed="rId3" cstate="print"/>
          <a:srcRect/>
          <a:stretch>
            <a:fillRect/>
          </a:stretch>
        </p:blipFill>
        <p:spPr bwMode="auto">
          <a:xfrm>
            <a:off x="395536" y="332656"/>
            <a:ext cx="3744416" cy="210839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5013176"/>
            <a:ext cx="6400800" cy="625624"/>
          </a:xfrm>
        </p:spPr>
        <p:txBody>
          <a:bodyPr/>
          <a:lstStyle/>
          <a:p>
            <a:endParaRPr lang="en-GB" dirty="0"/>
          </a:p>
        </p:txBody>
      </p:sp>
      <p:sp>
        <p:nvSpPr>
          <p:cNvPr id="6" name="Rectangle 3"/>
          <p:cNvSpPr>
            <a:spLocks noChangeArrowheads="1"/>
          </p:cNvSpPr>
          <p:nvPr/>
        </p:nvSpPr>
        <p:spPr bwMode="auto">
          <a:xfrm>
            <a:off x="539552" y="1078578"/>
            <a:ext cx="76683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rPr>
              <a:t>Seismic</a:t>
            </a:r>
            <a:r>
              <a:rPr kumimoji="0" lang="en-US" altLang="en-US" sz="2400" b="1" i="0" u="none" strike="noStrike" cap="none" normalizeH="0" dirty="0">
                <a:ln>
                  <a:noFill/>
                </a:ln>
                <a:solidFill>
                  <a:schemeClr val="tx1"/>
                </a:solidFill>
                <a:effectLst/>
                <a:latin typeface="Arial" panose="020B0604020202020204" pitchFamily="34" charset="0"/>
              </a:rPr>
              <a:t> Gap Theory</a:t>
            </a:r>
          </a:p>
        </p:txBody>
      </p:sp>
      <p:sp>
        <p:nvSpPr>
          <p:cNvPr id="8" name="Rectangle 7"/>
          <p:cNvSpPr/>
          <p:nvPr/>
        </p:nvSpPr>
        <p:spPr>
          <a:xfrm>
            <a:off x="539552" y="1844824"/>
            <a:ext cx="8136904" cy="2677656"/>
          </a:xfrm>
          <a:prstGeom prst="rect">
            <a:avLst/>
          </a:prstGeom>
        </p:spPr>
        <p:txBody>
          <a:bodyPr wrap="square">
            <a:spAutoFit/>
          </a:bodyPr>
          <a:lstStyle/>
          <a:p>
            <a:r>
              <a:rPr lang="en-GB" sz="2400" dirty="0"/>
              <a:t>Theory predicting the relative size and frequency of earthquakes in a given area, depending on the size and the frequency of other earthquakes in the area. (</a:t>
            </a:r>
            <a:r>
              <a:rPr lang="en-GB" sz="2400" dirty="0" err="1"/>
              <a:t>eg</a:t>
            </a:r>
            <a:r>
              <a:rPr lang="en-GB" sz="2400" dirty="0"/>
              <a:t>. areas that experience many small earthquakes will likely not experience a large one, whereas areas that go for long periods of time without an earthquake are likely to experience a larger earthquake).</a:t>
            </a:r>
          </a:p>
        </p:txBody>
      </p:sp>
    </p:spTree>
    <p:extLst>
      <p:ext uri="{BB962C8B-B14F-4D97-AF65-F5344CB8AC3E}">
        <p14:creationId xmlns:p14="http://schemas.microsoft.com/office/powerpoint/2010/main" val="169492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46241" y="4546005"/>
            <a:ext cx="7772400" cy="1470025"/>
          </a:xfrm>
        </p:spPr>
        <p:txBody>
          <a:bodyPr/>
          <a:lstStyle/>
          <a:p>
            <a:endParaRPr lang="en-GB" dirty="0"/>
          </a:p>
        </p:txBody>
      </p:sp>
      <p:sp>
        <p:nvSpPr>
          <p:cNvPr id="3" name="Subtitle 2"/>
          <p:cNvSpPr>
            <a:spLocks noGrp="1"/>
          </p:cNvSpPr>
          <p:nvPr>
            <p:ph type="subTitle" idx="1"/>
          </p:nvPr>
        </p:nvSpPr>
        <p:spPr>
          <a:xfrm>
            <a:off x="4851921" y="7873405"/>
            <a:ext cx="6400800" cy="1752600"/>
          </a:xfrm>
        </p:spPr>
        <p:txBody>
          <a:bodyPr/>
          <a:lstStyle/>
          <a:p>
            <a:endParaRPr lang="en-GB" dirty="0"/>
          </a:p>
        </p:txBody>
      </p:sp>
      <p:pic>
        <p:nvPicPr>
          <p:cNvPr id="1026" name="Picture 2" descr="http://geology.com/articles/images/san-andreas-fault-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0" y="1636365"/>
            <a:ext cx="3695700" cy="3895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cdp.icdp-online.org/upload/projects/safod/Calif_Parkfield_pilothol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1921" y="-2257"/>
            <a:ext cx="2868591" cy="32772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dailygalaxy.com/photos/uncategorized/2008/07/29/san_andreas_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2989659"/>
            <a:ext cx="2676525"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875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Hazard assessment</a:t>
            </a:r>
          </a:p>
        </p:txBody>
      </p:sp>
      <p:sp>
        <p:nvSpPr>
          <p:cNvPr id="3" name="Subtitle 2"/>
          <p:cNvSpPr>
            <a:spLocks noGrp="1"/>
          </p:cNvSpPr>
          <p:nvPr>
            <p:ph type="subTitle" idx="1"/>
          </p:nvPr>
        </p:nvSpPr>
        <p:spPr/>
        <p:txBody>
          <a:bodyPr>
            <a:normAutofit fontScale="92500" lnSpcReduction="10000"/>
          </a:bodyPr>
          <a:lstStyle/>
          <a:p>
            <a:r>
              <a:rPr lang="en-GB" dirty="0"/>
              <a:t>The process of determining when and where hazards have occurred in the past, their frequency and magnitude, and their likely impacts.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484784"/>
            <a:ext cx="7772400" cy="1470025"/>
          </a:xfrm>
        </p:spPr>
        <p:txBody>
          <a:bodyPr/>
          <a:lstStyle/>
          <a:p>
            <a:endParaRPr lang="en-GB" dirty="0"/>
          </a:p>
        </p:txBody>
      </p:sp>
      <p:sp>
        <p:nvSpPr>
          <p:cNvPr id="3" name="Subtitle 2"/>
          <p:cNvSpPr>
            <a:spLocks noGrp="1"/>
          </p:cNvSpPr>
          <p:nvPr>
            <p:ph type="subTitle" idx="1"/>
          </p:nvPr>
        </p:nvSpPr>
        <p:spPr>
          <a:xfrm>
            <a:off x="1331640" y="2708920"/>
            <a:ext cx="6400800" cy="3888432"/>
          </a:xfrm>
        </p:spPr>
        <p:txBody>
          <a:bodyPr>
            <a:noAutofit/>
          </a:bodyPr>
          <a:lstStyle/>
          <a:p>
            <a:pPr algn="l"/>
            <a:r>
              <a:rPr lang="en-GB" sz="1800" dirty="0">
                <a:solidFill>
                  <a:srgbClr val="0070C0"/>
                </a:solidFill>
              </a:rPr>
              <a:t>Examine the </a:t>
            </a:r>
            <a:r>
              <a:rPr lang="en-GB" sz="1800" b="1" dirty="0">
                <a:solidFill>
                  <a:srgbClr val="0070C0"/>
                </a:solidFill>
              </a:rPr>
              <a:t>methods</a:t>
            </a:r>
            <a:r>
              <a:rPr lang="en-GB" sz="1800" dirty="0">
                <a:solidFill>
                  <a:srgbClr val="0070C0"/>
                </a:solidFill>
              </a:rPr>
              <a:t> used to make estimates (predictions) of the </a:t>
            </a:r>
          </a:p>
          <a:p>
            <a:pPr algn="l"/>
            <a:r>
              <a:rPr lang="en-GB" sz="1800" dirty="0">
                <a:solidFill>
                  <a:srgbClr val="0070C0"/>
                </a:solidFill>
              </a:rPr>
              <a:t> probability (in time and space) of hazard events</a:t>
            </a:r>
          </a:p>
          <a:p>
            <a:pPr algn="l"/>
            <a:endParaRPr lang="en-GB" sz="1800" dirty="0">
              <a:solidFill>
                <a:srgbClr val="0070C0"/>
              </a:solidFill>
            </a:endParaRPr>
          </a:p>
          <a:p>
            <a:pPr algn="l"/>
            <a:endParaRPr lang="en-GB" sz="1800" dirty="0"/>
          </a:p>
          <a:p>
            <a:pPr algn="l"/>
            <a:r>
              <a:rPr lang="en-GB" sz="1800" dirty="0">
                <a:solidFill>
                  <a:srgbClr val="7030A0"/>
                </a:solidFill>
              </a:rPr>
              <a:t>The prediction of volcanoes requires monitoring of their size and of the chemicals being emitted. </a:t>
            </a:r>
          </a:p>
        </p:txBody>
      </p:sp>
      <p:pic>
        <p:nvPicPr>
          <p:cNvPr id="25602" name="Picture 2" descr="http://www.prodatacontrol.com/sattellite.jpg"/>
          <p:cNvPicPr>
            <a:picLocks noChangeAspect="1" noChangeArrowheads="1"/>
          </p:cNvPicPr>
          <p:nvPr/>
        </p:nvPicPr>
        <p:blipFill>
          <a:blip r:embed="rId2" cstate="print"/>
          <a:srcRect/>
          <a:stretch>
            <a:fillRect/>
          </a:stretch>
        </p:blipFill>
        <p:spPr bwMode="auto">
          <a:xfrm>
            <a:off x="7000875" y="188640"/>
            <a:ext cx="2143125" cy="2247901"/>
          </a:xfrm>
          <a:prstGeom prst="rect">
            <a:avLst/>
          </a:prstGeom>
          <a:noFill/>
        </p:spPr>
      </p:pic>
      <p:pic>
        <p:nvPicPr>
          <p:cNvPr id="25608" name="Picture 8" descr="http://www.lexingtonky.gov/Modules/ShowImage.aspx?imageid=446"/>
          <p:cNvPicPr>
            <a:picLocks noChangeAspect="1" noChangeArrowheads="1"/>
          </p:cNvPicPr>
          <p:nvPr/>
        </p:nvPicPr>
        <p:blipFill>
          <a:blip r:embed="rId3" cstate="print"/>
          <a:srcRect/>
          <a:stretch>
            <a:fillRect/>
          </a:stretch>
        </p:blipFill>
        <p:spPr bwMode="auto">
          <a:xfrm>
            <a:off x="4139952" y="260648"/>
            <a:ext cx="1656184" cy="1588657"/>
          </a:xfrm>
          <a:prstGeom prst="rect">
            <a:avLst/>
          </a:prstGeom>
          <a:noFill/>
        </p:spPr>
      </p:pic>
      <p:pic>
        <p:nvPicPr>
          <p:cNvPr id="25610" name="Picture 10" descr="http://clem.mscd.edu/~wagnerri/Intro/ClimateChange/plates.gif"/>
          <p:cNvPicPr>
            <a:picLocks noChangeAspect="1" noChangeArrowheads="1"/>
          </p:cNvPicPr>
          <p:nvPr/>
        </p:nvPicPr>
        <p:blipFill>
          <a:blip r:embed="rId4" cstate="print"/>
          <a:srcRect/>
          <a:stretch>
            <a:fillRect/>
          </a:stretch>
        </p:blipFill>
        <p:spPr bwMode="auto">
          <a:xfrm>
            <a:off x="179512" y="188640"/>
            <a:ext cx="2736304" cy="1851281"/>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404664"/>
            <a:ext cx="7772400" cy="1470025"/>
          </a:xfrm>
        </p:spPr>
        <p:txBody>
          <a:bodyPr/>
          <a:lstStyle/>
          <a:p>
            <a:endParaRPr lang="en-GB" dirty="0"/>
          </a:p>
        </p:txBody>
      </p:sp>
      <p:sp>
        <p:nvSpPr>
          <p:cNvPr id="3" name="Subtitle 2"/>
          <p:cNvSpPr>
            <a:spLocks noGrp="1"/>
          </p:cNvSpPr>
          <p:nvPr>
            <p:ph type="subTitle" idx="1"/>
          </p:nvPr>
        </p:nvSpPr>
        <p:spPr>
          <a:xfrm>
            <a:off x="1259632" y="1772816"/>
            <a:ext cx="6400800" cy="3672408"/>
          </a:xfrm>
        </p:spPr>
        <p:txBody>
          <a:bodyPr>
            <a:normAutofit fontScale="85000" lnSpcReduction="20000"/>
          </a:bodyPr>
          <a:lstStyle/>
          <a:p>
            <a:pPr algn="l"/>
            <a:endParaRPr lang="en-GB" dirty="0"/>
          </a:p>
          <a:p>
            <a:pPr algn="l"/>
            <a:r>
              <a:rPr lang="en-GB" dirty="0">
                <a:solidFill>
                  <a:srgbClr val="7030A0"/>
                </a:solidFill>
              </a:rPr>
              <a:t>Risk analysis may help identify particular places and people for whom the risk of a hazard is greater. </a:t>
            </a:r>
          </a:p>
          <a:p>
            <a:pPr algn="l"/>
            <a:endParaRPr lang="en-GB" dirty="0">
              <a:solidFill>
                <a:srgbClr val="7030A0"/>
              </a:solidFill>
            </a:endParaRPr>
          </a:p>
          <a:p>
            <a:pPr algn="l"/>
            <a:r>
              <a:rPr lang="en-GB" dirty="0">
                <a:solidFill>
                  <a:srgbClr val="7030A0"/>
                </a:solidFill>
              </a:rPr>
              <a:t>Areas built on unconsolidated rock are most at risk during an earthquake, such as the San Francisco Bay area, especially in low-lying areas that have been reclaimed from the sea.</a:t>
            </a:r>
          </a:p>
          <a:p>
            <a:pPr algn="l"/>
            <a:endParaRPr lang="en-GB" dirty="0">
              <a:solidFill>
                <a:srgbClr val="7030A0"/>
              </a:solidFill>
            </a:endParaRPr>
          </a:p>
          <a:p>
            <a:pPr>
              <a:buFont typeface="Arial" pitchFamily="34" charset="0"/>
              <a:buChar char="•"/>
            </a:pPr>
            <a:endParaRPr lang="en-GB"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5067-A690-4C2B-9D3F-53B086CB5783}"/>
              </a:ext>
            </a:extLst>
          </p:cNvPr>
          <p:cNvSpPr>
            <a:spLocks noGrp="1"/>
          </p:cNvSpPr>
          <p:nvPr>
            <p:ph type="title"/>
          </p:nvPr>
        </p:nvSpPr>
        <p:spPr/>
        <p:txBody>
          <a:bodyPr>
            <a:normAutofit/>
          </a:bodyPr>
          <a:lstStyle/>
          <a:p>
            <a:r>
              <a:rPr lang="en-GB" b="1" dirty="0"/>
              <a:t>Geophysical hazard risks</a:t>
            </a:r>
            <a:br>
              <a:rPr lang="en-GB" b="1" dirty="0"/>
            </a:br>
            <a:r>
              <a:rPr lang="en-GB" sz="2000" dirty="0"/>
              <a:t>How geophysical systems generate hazard risks for different </a:t>
            </a:r>
            <a:r>
              <a:rPr lang="en-GB" sz="3200" b="1" dirty="0">
                <a:solidFill>
                  <a:srgbClr val="FF0000"/>
                </a:solidFill>
              </a:rPr>
              <a:t>places</a:t>
            </a:r>
            <a:endParaRPr lang="en-GB" sz="3200" dirty="0">
              <a:solidFill>
                <a:srgbClr val="FF0000"/>
              </a:solidFill>
            </a:endParaRPr>
          </a:p>
        </p:txBody>
      </p:sp>
      <p:sp>
        <p:nvSpPr>
          <p:cNvPr id="3" name="Content Placeholder 2">
            <a:extLst>
              <a:ext uri="{FF2B5EF4-FFF2-40B4-BE49-F238E27FC236}">
                <a16:creationId xmlns:a16="http://schemas.microsoft.com/office/drawing/2014/main" id="{4B13FA64-A4A7-4637-A392-29007442775B}"/>
              </a:ext>
            </a:extLst>
          </p:cNvPr>
          <p:cNvSpPr>
            <a:spLocks noGrp="1"/>
          </p:cNvSpPr>
          <p:nvPr>
            <p:ph idx="1"/>
          </p:nvPr>
        </p:nvSpPr>
        <p:spPr>
          <a:xfrm>
            <a:off x="971253" y="2204864"/>
            <a:ext cx="7633742" cy="2695193"/>
          </a:xfrm>
        </p:spPr>
        <p:txBody>
          <a:bodyPr>
            <a:noAutofit/>
          </a:bodyPr>
          <a:lstStyle/>
          <a:p>
            <a:r>
              <a:rPr lang="en-GB" dirty="0"/>
              <a:t>Geophysical hazard </a:t>
            </a:r>
            <a:r>
              <a:rPr lang="en-GB" b="1" dirty="0"/>
              <a:t>risk</a:t>
            </a:r>
            <a:r>
              <a:rPr lang="en-GB" dirty="0"/>
              <a:t> as a product of </a:t>
            </a:r>
            <a:r>
              <a:rPr lang="en-GB" dirty="0">
                <a:solidFill>
                  <a:srgbClr val="0070C0"/>
                </a:solidFill>
              </a:rPr>
              <a:t>economic factors </a:t>
            </a:r>
            <a:r>
              <a:rPr lang="en-GB" dirty="0"/>
              <a:t>(levels of development and technology), </a:t>
            </a:r>
            <a:r>
              <a:rPr lang="en-GB" dirty="0">
                <a:solidFill>
                  <a:srgbClr val="FF0000"/>
                </a:solidFill>
              </a:rPr>
              <a:t>social factors </a:t>
            </a:r>
            <a:r>
              <a:rPr lang="en-GB" dirty="0"/>
              <a:t>(education, gender), </a:t>
            </a:r>
            <a:r>
              <a:rPr lang="en-GB" dirty="0">
                <a:solidFill>
                  <a:srgbClr val="FFC000"/>
                </a:solidFill>
              </a:rPr>
              <a:t>demographic factors </a:t>
            </a:r>
            <a:r>
              <a:rPr lang="en-GB" dirty="0"/>
              <a:t>(population density and structure) and </a:t>
            </a:r>
            <a:r>
              <a:rPr lang="en-GB" b="1" dirty="0">
                <a:solidFill>
                  <a:srgbClr val="7030A0"/>
                </a:solidFill>
              </a:rPr>
              <a:t>political factors </a:t>
            </a:r>
            <a:r>
              <a:rPr lang="en-GB" dirty="0"/>
              <a:t>(governance)</a:t>
            </a:r>
          </a:p>
          <a:p>
            <a:endParaRPr lang="en-GB" dirty="0"/>
          </a:p>
          <a:p>
            <a:endParaRPr lang="en-GB" dirty="0"/>
          </a:p>
          <a:p>
            <a:endParaRPr lang="en-GB" dirty="0"/>
          </a:p>
          <a:p>
            <a:pPr marL="0" indent="0">
              <a:buNone/>
            </a:pPr>
            <a:r>
              <a:rPr lang="en-GB" dirty="0">
                <a:solidFill>
                  <a:srgbClr val="7030A0"/>
                </a:solidFill>
              </a:rPr>
              <a:t>  </a:t>
            </a:r>
            <a:endParaRPr lang="en-GB" dirty="0"/>
          </a:p>
        </p:txBody>
      </p:sp>
      <p:sp>
        <p:nvSpPr>
          <p:cNvPr id="5" name="Rectangle 4">
            <a:extLst>
              <a:ext uri="{FF2B5EF4-FFF2-40B4-BE49-F238E27FC236}">
                <a16:creationId xmlns:a16="http://schemas.microsoft.com/office/drawing/2014/main" id="{9A3FCCF4-9114-446F-8E78-6441B772A8C8}"/>
              </a:ext>
            </a:extLst>
          </p:cNvPr>
          <p:cNvSpPr/>
          <p:nvPr/>
        </p:nvSpPr>
        <p:spPr>
          <a:xfrm>
            <a:off x="1763688" y="3429000"/>
            <a:ext cx="5760639" cy="2585323"/>
          </a:xfrm>
          <a:prstGeom prst="rect">
            <a:avLst/>
          </a:prstGeom>
        </p:spPr>
        <p:txBody>
          <a:bodyPr wrap="square">
            <a:spAutoFit/>
          </a:bodyPr>
          <a:lstStyle/>
          <a:p>
            <a:r>
              <a:rPr lang="en-GB" dirty="0">
                <a:solidFill>
                  <a:srgbClr val="7030A0"/>
                </a:solidFill>
              </a:rPr>
              <a:t>Hazards are socially selective. Those who are well off can generally live in safe, comfortable environments. In contrast, the poor are often forced to live in areas that are unsafe, for example, on steep slopes or in low-lying areas. </a:t>
            </a:r>
          </a:p>
          <a:p>
            <a:endParaRPr lang="en-GB" dirty="0">
              <a:solidFill>
                <a:srgbClr val="7030A0"/>
              </a:solidFill>
            </a:endParaRPr>
          </a:p>
          <a:p>
            <a:r>
              <a:rPr lang="en-GB" dirty="0">
                <a:solidFill>
                  <a:srgbClr val="7030A0"/>
                </a:solidFill>
              </a:rPr>
              <a:t>Some marginalised populations are forced into extreme environments where the risk of natural hazards is increased. </a:t>
            </a:r>
          </a:p>
          <a:p>
            <a:endParaRPr lang="en-GB" dirty="0">
              <a:solidFill>
                <a:srgbClr val="7030A0"/>
              </a:solidFill>
            </a:endParaRPr>
          </a:p>
          <a:p>
            <a:pPr algn="ctr"/>
            <a:r>
              <a:rPr lang="en-GB" dirty="0"/>
              <a:t>Textbook 41%-46%</a:t>
            </a:r>
          </a:p>
        </p:txBody>
      </p:sp>
    </p:spTree>
    <p:extLst>
      <p:ext uri="{BB962C8B-B14F-4D97-AF65-F5344CB8AC3E}">
        <p14:creationId xmlns:p14="http://schemas.microsoft.com/office/powerpoint/2010/main" val="30349530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47664" y="1469502"/>
            <a:ext cx="3970087" cy="2482515"/>
          </a:xfrm>
        </p:spPr>
        <p:txBody>
          <a:bodyPr anchor="ctr">
            <a:normAutofit/>
          </a:bodyPr>
          <a:lstStyle/>
          <a:p>
            <a:pPr algn="l"/>
            <a:r>
              <a:rPr lang="en-GB" dirty="0"/>
              <a:t> Risk assessment</a:t>
            </a:r>
          </a:p>
        </p:txBody>
      </p:sp>
      <p:sp>
        <p:nvSpPr>
          <p:cNvPr id="3" name="Subtitle 2"/>
          <p:cNvSpPr>
            <a:spLocks noGrp="1"/>
          </p:cNvSpPr>
          <p:nvPr>
            <p:ph type="subTitle" idx="1"/>
          </p:nvPr>
        </p:nvSpPr>
        <p:spPr>
          <a:xfrm>
            <a:off x="1763688" y="3659699"/>
            <a:ext cx="3970087" cy="2030327"/>
          </a:xfrm>
        </p:spPr>
        <p:txBody>
          <a:bodyPr>
            <a:noAutofit/>
          </a:bodyPr>
          <a:lstStyle/>
          <a:p>
            <a:pPr algn="l">
              <a:lnSpc>
                <a:spcPct val="90000"/>
              </a:lnSpc>
            </a:pPr>
            <a:r>
              <a:rPr lang="en-GB" sz="1800" dirty="0"/>
              <a:t>The process of establishing that a hazardous event of a particular magnitude will occur within a given period.</a:t>
            </a:r>
          </a:p>
          <a:p>
            <a:pPr algn="l">
              <a:lnSpc>
                <a:spcPct val="90000"/>
              </a:lnSpc>
            </a:pPr>
            <a:endParaRPr lang="en-GB" sz="1800" dirty="0"/>
          </a:p>
          <a:p>
            <a:pPr algn="l">
              <a:lnSpc>
                <a:spcPct val="90000"/>
              </a:lnSpc>
            </a:pPr>
            <a:r>
              <a:rPr lang="en-GB" sz="1800" dirty="0"/>
              <a:t>Estimating the impact of the hazardous event, taking into account the location of buildings, facilities and emergency systems. </a:t>
            </a:r>
          </a:p>
        </p:txBody>
      </p:sp>
      <p:pic>
        <p:nvPicPr>
          <p:cNvPr id="11" name="Graphic 6" descr="Warning">
            <a:extLst>
              <a:ext uri="{FF2B5EF4-FFF2-40B4-BE49-F238E27FC236}">
                <a16:creationId xmlns:a16="http://schemas.microsoft.com/office/drawing/2014/main" id="{5B7C7616-89D2-4A11-B4F2-E9F6F0F03E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650" y="2914651"/>
            <a:ext cx="1028700" cy="1028700"/>
          </a:xfrm>
          <a:prstGeom prst="rect">
            <a:avLst/>
          </a:prstGeom>
        </p:spPr>
      </p:pic>
      <p:pic>
        <p:nvPicPr>
          <p:cNvPr id="12" name="Graphic 8">
            <a:extLst>
              <a:ext uri="{FF2B5EF4-FFF2-40B4-BE49-F238E27FC236}">
                <a16:creationId xmlns:a16="http://schemas.microsoft.com/office/drawing/2014/main" id="{498EF1C9-5D31-404F-B2EC-9BEE89EF55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81073" y="1469503"/>
            <a:ext cx="3918995" cy="39189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7929" cy="6858000"/>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887B3EED-87EC-44EF-A508-B58B558741C3}"/>
              </a:ext>
            </a:extLst>
          </p:cNvPr>
          <p:cNvSpPr>
            <a:spLocks noGrp="1"/>
          </p:cNvSpPr>
          <p:nvPr>
            <p:ph type="ctrTitle"/>
          </p:nvPr>
        </p:nvSpPr>
        <p:spPr>
          <a:xfrm>
            <a:off x="480059" y="2053641"/>
            <a:ext cx="2751871" cy="2760098"/>
          </a:xfrm>
        </p:spPr>
        <p:txBody>
          <a:bodyPr vert="horz" lIns="91440" tIns="45720" rIns="91440" bIns="45720" rtlCol="0" anchor="ctr">
            <a:normAutofit/>
          </a:bodyPr>
          <a:lstStyle/>
          <a:p>
            <a:pPr algn="l">
              <a:lnSpc>
                <a:spcPct val="90000"/>
              </a:lnSpc>
            </a:pPr>
            <a:r>
              <a:rPr lang="en-US" sz="4100" kern="1200">
                <a:solidFill>
                  <a:srgbClr val="FFFFFF"/>
                </a:solidFill>
                <a:latin typeface="+mj-lt"/>
                <a:ea typeface="+mj-ea"/>
                <a:cs typeface="+mj-cs"/>
              </a:rPr>
              <a:t>Geophysical hazard</a:t>
            </a:r>
          </a:p>
        </p:txBody>
      </p:sp>
      <p:sp>
        <p:nvSpPr>
          <p:cNvPr id="3" name="Subtitle 2">
            <a:extLst>
              <a:ext uri="{FF2B5EF4-FFF2-40B4-BE49-F238E27FC236}">
                <a16:creationId xmlns:a16="http://schemas.microsoft.com/office/drawing/2014/main" id="{E4744741-D384-4C23-A7EB-D8DE1359DA7B}"/>
              </a:ext>
            </a:extLst>
          </p:cNvPr>
          <p:cNvSpPr>
            <a:spLocks noGrp="1"/>
          </p:cNvSpPr>
          <p:nvPr>
            <p:ph type="subTitle" idx="1"/>
          </p:nvPr>
        </p:nvSpPr>
        <p:spPr>
          <a:xfrm>
            <a:off x="4567930" y="801866"/>
            <a:ext cx="3979563" cy="5230634"/>
          </a:xfrm>
        </p:spPr>
        <p:txBody>
          <a:bodyPr vert="horz" lIns="91440" tIns="45720" rIns="91440" bIns="45720" rtlCol="0" anchor="ctr">
            <a:normAutofit/>
          </a:bodyPr>
          <a:lstStyle/>
          <a:p>
            <a:pPr algn="l">
              <a:lnSpc>
                <a:spcPct val="90000"/>
              </a:lnSpc>
            </a:pPr>
            <a:r>
              <a:rPr lang="en-US" sz="2800" dirty="0">
                <a:solidFill>
                  <a:schemeClr val="accent6">
                    <a:lumMod val="50000"/>
                  </a:schemeClr>
                </a:solidFill>
              </a:rPr>
              <a:t>A hazard that is associated with earth processes, either on the earth’s crust or in its sub-structure.</a:t>
            </a:r>
          </a:p>
          <a:p>
            <a:pPr indent="-228600" algn="l">
              <a:lnSpc>
                <a:spcPct val="90000"/>
              </a:lnSpc>
              <a:buFont typeface="Arial" panose="020B0604020202020204" pitchFamily="34" charset="0"/>
              <a:buChar char="•"/>
            </a:pPr>
            <a:endParaRPr lang="en-US" sz="2100" dirty="0">
              <a:solidFill>
                <a:srgbClr val="000000"/>
              </a:solidFill>
            </a:endParaRPr>
          </a:p>
          <a:p>
            <a:pPr algn="l">
              <a:lnSpc>
                <a:spcPct val="90000"/>
              </a:lnSpc>
            </a:pPr>
            <a:r>
              <a:rPr lang="en-US" sz="2100" dirty="0">
                <a:solidFill>
                  <a:srgbClr val="000000"/>
                </a:solidFill>
              </a:rPr>
              <a:t>(Examples of natural geophysical hazards include earthquakes, volcanoes, tsunamis, and mass movement hazards such as landslides, mud flows, rockfalls and sinkholes).</a:t>
            </a:r>
          </a:p>
          <a:p>
            <a:pPr indent="-228600" algn="l">
              <a:lnSpc>
                <a:spcPct val="90000"/>
              </a:lnSpc>
              <a:buFont typeface="Arial" panose="020B0604020202020204" pitchFamily="34" charset="0"/>
              <a:buChar char="•"/>
            </a:pPr>
            <a:endParaRPr lang="en-US" sz="2100" dirty="0">
              <a:solidFill>
                <a:srgbClr val="000000"/>
              </a:solidFill>
            </a:endParaRPr>
          </a:p>
        </p:txBody>
      </p:sp>
    </p:spTree>
    <p:extLst>
      <p:ext uri="{BB962C8B-B14F-4D97-AF65-F5344CB8AC3E}">
        <p14:creationId xmlns:p14="http://schemas.microsoft.com/office/powerpoint/2010/main" val="26026013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Perception</a:t>
            </a:r>
          </a:p>
        </p:txBody>
      </p:sp>
      <p:sp>
        <p:nvSpPr>
          <p:cNvPr id="3" name="Subtitle 2"/>
          <p:cNvSpPr>
            <a:spLocks noGrp="1"/>
          </p:cNvSpPr>
          <p:nvPr>
            <p:ph type="subTitle" idx="1"/>
          </p:nvPr>
        </p:nvSpPr>
        <p:spPr/>
        <p:txBody>
          <a:bodyPr/>
          <a:lstStyle/>
          <a:p>
            <a:r>
              <a:rPr lang="en-GB" dirty="0"/>
              <a:t>How an individual interprets the risk of a hazard. </a:t>
            </a:r>
          </a:p>
        </p:txBody>
      </p:sp>
      <p:pic>
        <p:nvPicPr>
          <p:cNvPr id="22530" name="Picture 2" descr="http://www.holisticeducator.com/perception.jpg"/>
          <p:cNvPicPr>
            <a:picLocks noChangeAspect="1" noChangeArrowheads="1"/>
          </p:cNvPicPr>
          <p:nvPr/>
        </p:nvPicPr>
        <p:blipFill>
          <a:blip r:embed="rId2" cstate="print"/>
          <a:srcRect/>
          <a:stretch>
            <a:fillRect/>
          </a:stretch>
        </p:blipFill>
        <p:spPr bwMode="auto">
          <a:xfrm>
            <a:off x="251520" y="188640"/>
            <a:ext cx="2592288" cy="35961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generated with high confidence">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884419" y="826680"/>
            <a:ext cx="7375161" cy="1325563"/>
          </a:xfrm>
        </p:spPr>
        <p:txBody>
          <a:bodyPr vert="horz" lIns="91440" tIns="45720" rIns="91440" bIns="45720" rtlCol="0" anchor="ctr">
            <a:normAutofit fontScale="90000"/>
          </a:bodyPr>
          <a:lstStyle/>
          <a:p>
            <a:pPr>
              <a:lnSpc>
                <a:spcPct val="90000"/>
              </a:lnSpc>
            </a:pPr>
            <a:r>
              <a:rPr lang="en-US" sz="3600" dirty="0">
                <a:solidFill>
                  <a:srgbClr val="000000"/>
                </a:solidFill>
              </a:rPr>
              <a:t>Factors that determine an individual’s perception of the risk posed by hazards. </a:t>
            </a:r>
            <a:br>
              <a:rPr lang="en-US" sz="3600" dirty="0">
                <a:solidFill>
                  <a:srgbClr val="000000"/>
                </a:solidFill>
              </a:rPr>
            </a:br>
            <a:endParaRPr lang="en-US" sz="3500" kern="1200" dirty="0">
              <a:solidFill>
                <a:srgbClr val="FFFFFF"/>
              </a:solidFill>
              <a:latin typeface="+mj-lt"/>
              <a:ea typeface="+mj-ea"/>
              <a:cs typeface="+mj-cs"/>
            </a:endParaRPr>
          </a:p>
        </p:txBody>
      </p:sp>
      <p:sp>
        <p:nvSpPr>
          <p:cNvPr id="3" name="Subtitle 2"/>
          <p:cNvSpPr>
            <a:spLocks noGrp="1"/>
          </p:cNvSpPr>
          <p:nvPr>
            <p:ph type="subTitle" idx="1"/>
          </p:nvPr>
        </p:nvSpPr>
        <p:spPr>
          <a:xfrm>
            <a:off x="884419" y="3092970"/>
            <a:ext cx="7375161" cy="2693976"/>
          </a:xfrm>
        </p:spPr>
        <p:txBody>
          <a:bodyPr vert="horz" lIns="91440" tIns="45720" rIns="91440" bIns="45720" rtlCol="0">
            <a:normAutofit fontScale="92500" lnSpcReduction="20000"/>
          </a:bodyPr>
          <a:lstStyle/>
          <a:p>
            <a:pPr algn="l">
              <a:lnSpc>
                <a:spcPct val="90000"/>
              </a:lnSpc>
            </a:pPr>
            <a:endParaRPr lang="en-US" sz="1400" dirty="0">
              <a:solidFill>
                <a:srgbClr val="000000"/>
              </a:solidFill>
            </a:endParaRPr>
          </a:p>
          <a:p>
            <a:pPr indent="-228600" algn="l">
              <a:lnSpc>
                <a:spcPct val="90000"/>
              </a:lnSpc>
              <a:buFont typeface="Arial" panose="020B0604020202020204" pitchFamily="34" charset="0"/>
              <a:buChar char="•"/>
            </a:pPr>
            <a:r>
              <a:rPr lang="en-US" sz="2000" dirty="0">
                <a:solidFill>
                  <a:srgbClr val="000000"/>
                </a:solidFill>
              </a:rPr>
              <a:t>The perception of a hazard is affected by </a:t>
            </a:r>
            <a:r>
              <a:rPr lang="en-US" sz="2000" b="1" dirty="0">
                <a:solidFill>
                  <a:srgbClr val="000000"/>
                </a:solidFill>
              </a:rPr>
              <a:t>experience</a:t>
            </a:r>
            <a:r>
              <a:rPr lang="en-US" sz="2000" dirty="0">
                <a:solidFill>
                  <a:srgbClr val="000000"/>
                </a:solidFill>
              </a:rPr>
              <a:t>. For example, a dormant volcano, such as the </a:t>
            </a:r>
            <a:r>
              <a:rPr lang="en-US" sz="2000" dirty="0" err="1">
                <a:solidFill>
                  <a:srgbClr val="000000"/>
                </a:solidFill>
              </a:rPr>
              <a:t>Soufrière</a:t>
            </a:r>
            <a:r>
              <a:rPr lang="en-US" sz="2000" dirty="0">
                <a:solidFill>
                  <a:srgbClr val="000000"/>
                </a:solidFill>
              </a:rPr>
              <a:t> Hills volcano in Montserrat pre-1995, poses limited risk. </a:t>
            </a:r>
          </a:p>
          <a:p>
            <a:pPr indent="-228600" algn="l">
              <a:lnSpc>
                <a:spcPct val="90000"/>
              </a:lnSpc>
              <a:buFont typeface="Arial" panose="020B0604020202020204" pitchFamily="34" charset="0"/>
              <a:buChar char="•"/>
            </a:pPr>
            <a:endParaRPr lang="en-US" sz="2000" dirty="0">
              <a:solidFill>
                <a:srgbClr val="000000"/>
              </a:solidFill>
            </a:endParaRPr>
          </a:p>
          <a:p>
            <a:pPr indent="-228600" algn="l">
              <a:lnSpc>
                <a:spcPct val="90000"/>
              </a:lnSpc>
              <a:buFont typeface="Arial" panose="020B0604020202020204" pitchFamily="34" charset="0"/>
              <a:buChar char="•"/>
            </a:pPr>
            <a:r>
              <a:rPr lang="en-US" sz="2000" dirty="0">
                <a:solidFill>
                  <a:srgbClr val="000000"/>
                </a:solidFill>
              </a:rPr>
              <a:t>Some populations are very mobile – recent migrants into an area may well be </a:t>
            </a:r>
            <a:r>
              <a:rPr lang="en-US" sz="2000" b="1" dirty="0">
                <a:solidFill>
                  <a:srgbClr val="000000"/>
                </a:solidFill>
              </a:rPr>
              <a:t>unaware</a:t>
            </a:r>
            <a:r>
              <a:rPr lang="en-US" sz="2000" dirty="0">
                <a:solidFill>
                  <a:srgbClr val="000000"/>
                </a:solidFill>
              </a:rPr>
              <a:t> of the potential hazards of that area.</a:t>
            </a:r>
          </a:p>
          <a:p>
            <a:pPr indent="-228600" algn="l">
              <a:lnSpc>
                <a:spcPct val="90000"/>
              </a:lnSpc>
              <a:buFont typeface="Arial" panose="020B0604020202020204" pitchFamily="34" charset="0"/>
              <a:buChar char="•"/>
            </a:pPr>
            <a:endParaRPr lang="en-US" sz="2000" dirty="0">
              <a:solidFill>
                <a:srgbClr val="000000"/>
              </a:solidFill>
            </a:endParaRPr>
          </a:p>
          <a:p>
            <a:pPr indent="-228600" algn="l">
              <a:lnSpc>
                <a:spcPct val="90000"/>
              </a:lnSpc>
              <a:buFont typeface="Arial" panose="020B0604020202020204" pitchFamily="34" charset="0"/>
              <a:buChar char="•"/>
            </a:pPr>
            <a:r>
              <a:rPr lang="en-US" sz="2000" dirty="0">
                <a:solidFill>
                  <a:srgbClr val="000000"/>
                </a:solidFill>
              </a:rPr>
              <a:t>An individual’s response will be affected by their </a:t>
            </a:r>
            <a:r>
              <a:rPr lang="en-US" sz="2000" b="1" dirty="0">
                <a:solidFill>
                  <a:srgbClr val="000000"/>
                </a:solidFill>
              </a:rPr>
              <a:t>personality</a:t>
            </a:r>
            <a:r>
              <a:rPr lang="en-US" sz="2000" dirty="0">
                <a:solidFill>
                  <a:srgbClr val="000000"/>
                </a:solidFill>
              </a:rPr>
              <a:t> (risk-taker, security-conscious), what they can </a:t>
            </a:r>
            <a:r>
              <a:rPr lang="en-US" sz="2000" b="1" dirty="0">
                <a:solidFill>
                  <a:srgbClr val="000000"/>
                </a:solidFill>
              </a:rPr>
              <a:t>afford </a:t>
            </a:r>
            <a:r>
              <a:rPr lang="en-US" sz="2000" dirty="0">
                <a:solidFill>
                  <a:srgbClr val="000000"/>
                </a:solidFill>
              </a:rPr>
              <a:t>(preventative measures), where they live and </a:t>
            </a:r>
            <a:r>
              <a:rPr lang="en-US" sz="2000" b="1" dirty="0">
                <a:solidFill>
                  <a:srgbClr val="000000"/>
                </a:solidFill>
              </a:rPr>
              <a:t>levels of knowledge</a:t>
            </a:r>
            <a:r>
              <a:rPr lang="en-US" sz="2000" dirty="0">
                <a:solidFill>
                  <a:srgbClr val="000000"/>
                </a:solidFill>
              </a:rPr>
              <a:t>. </a:t>
            </a:r>
          </a:p>
          <a:p>
            <a:pPr indent="-228600" algn="l">
              <a:lnSpc>
                <a:spcPct val="90000"/>
              </a:lnSpc>
              <a:buFont typeface="Arial" panose="020B0604020202020204" pitchFamily="34" charset="0"/>
              <a:buChar char="•"/>
            </a:pPr>
            <a:endParaRPr lang="en-US" sz="1400" dirty="0">
              <a:solidFill>
                <a:srgbClr val="00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favela in rio">
            <a:extLst>
              <a:ext uri="{FF2B5EF4-FFF2-40B4-BE49-F238E27FC236}">
                <a16:creationId xmlns:a16="http://schemas.microsoft.com/office/drawing/2014/main" id="{48828F65-307E-4003-ABD9-681CD1D335DC}"/>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11333"/>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464769" y="171457"/>
            <a:ext cx="2112401" cy="4457696"/>
          </a:xfrm>
        </p:spPr>
        <p:txBody>
          <a:bodyPr anchor="ctr">
            <a:normAutofit lnSpcReduction="10000"/>
          </a:bodyPr>
          <a:lstStyle/>
          <a:p>
            <a:pPr algn="r">
              <a:lnSpc>
                <a:spcPct val="90000"/>
              </a:lnSpc>
            </a:pPr>
            <a:r>
              <a:rPr lang="en-GB" sz="1700" dirty="0">
                <a:solidFill>
                  <a:schemeClr val="bg2">
                    <a:lumMod val="40000"/>
                    <a:lumOff val="60000"/>
                  </a:schemeClr>
                </a:solidFill>
              </a:rPr>
              <a:t>Some reasons why people live in hazardous areas</a:t>
            </a:r>
            <a:r>
              <a:rPr lang="en-GB" sz="1700" dirty="0">
                <a:solidFill>
                  <a:srgbClr val="FFFFFF"/>
                </a:solidFill>
              </a:rPr>
              <a:t>.</a:t>
            </a:r>
          </a:p>
          <a:p>
            <a:pPr algn="r">
              <a:lnSpc>
                <a:spcPct val="90000"/>
              </a:lnSpc>
            </a:pPr>
            <a:endParaRPr lang="en-GB" sz="1700" dirty="0">
              <a:solidFill>
                <a:srgbClr val="FFFFFF"/>
              </a:solidFill>
            </a:endParaRPr>
          </a:p>
          <a:p>
            <a:pPr algn="r">
              <a:lnSpc>
                <a:spcPct val="90000"/>
              </a:lnSpc>
            </a:pPr>
            <a:r>
              <a:rPr lang="en-GB" sz="1700" dirty="0">
                <a:solidFill>
                  <a:srgbClr val="FFFFFF"/>
                </a:solidFill>
              </a:rPr>
              <a:t>People may live in hazardous areas for perceived benefits (such as rich volcanic soil or a pleasant climate), or because they do not perceive it to be a hazard, or because they have no choice in where they live, for example, poor people living in the steep favelas in Rio de Janeiro in Brazil. </a:t>
            </a:r>
          </a:p>
          <a:p>
            <a:pPr algn="r">
              <a:lnSpc>
                <a:spcPct val="90000"/>
              </a:lnSpc>
            </a:pPr>
            <a:endParaRPr lang="en-GB" sz="1700" dirty="0">
              <a:solidFill>
                <a:srgbClr val="FFFFFF"/>
              </a:solidFill>
            </a:endParaRPr>
          </a:p>
        </p:txBody>
      </p:sp>
      <p:cxnSp>
        <p:nvCxnSpPr>
          <p:cNvPr id="75" name="Straight Connector 74">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1760" y="1772816"/>
            <a:ext cx="7772400" cy="1470025"/>
          </a:xfrm>
        </p:spPr>
        <p:txBody>
          <a:bodyPr/>
          <a:lstStyle/>
          <a:p>
            <a:r>
              <a:rPr lang="en-GB" dirty="0"/>
              <a:t>  terminology</a:t>
            </a:r>
          </a:p>
        </p:txBody>
      </p:sp>
      <p:sp>
        <p:nvSpPr>
          <p:cNvPr id="3" name="Subtitle 2"/>
          <p:cNvSpPr>
            <a:spLocks noGrp="1"/>
          </p:cNvSpPr>
          <p:nvPr>
            <p:ph type="subTitle" idx="1"/>
          </p:nvPr>
        </p:nvSpPr>
        <p:spPr/>
        <p:txBody>
          <a:bodyPr/>
          <a:lstStyle/>
          <a:p>
            <a:endParaRPr lang="en-GB" dirty="0"/>
          </a:p>
        </p:txBody>
      </p:sp>
      <p:pic>
        <p:nvPicPr>
          <p:cNvPr id="1026" name="Picture 2"/>
          <p:cNvPicPr>
            <a:picLocks noChangeAspect="1" noChangeArrowheads="1"/>
          </p:cNvPicPr>
          <p:nvPr/>
        </p:nvPicPr>
        <p:blipFill>
          <a:blip r:embed="rId2" cstate="print"/>
          <a:srcRect/>
          <a:stretch>
            <a:fillRect/>
          </a:stretch>
        </p:blipFill>
        <p:spPr bwMode="auto">
          <a:xfrm>
            <a:off x="1331640" y="1556792"/>
            <a:ext cx="3303240" cy="220216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924944"/>
            <a:ext cx="7772400" cy="1470025"/>
          </a:xfrm>
        </p:spPr>
        <p:txBody>
          <a:bodyPr/>
          <a:lstStyle/>
          <a:p>
            <a:r>
              <a:rPr lang="en-GB" dirty="0"/>
              <a:t>Vulnerability</a:t>
            </a:r>
          </a:p>
        </p:txBody>
      </p:sp>
      <p:sp>
        <p:nvSpPr>
          <p:cNvPr id="3" name="Subtitle 2"/>
          <p:cNvSpPr>
            <a:spLocks noGrp="1"/>
          </p:cNvSpPr>
          <p:nvPr>
            <p:ph type="subTitle" idx="1"/>
          </p:nvPr>
        </p:nvSpPr>
        <p:spPr>
          <a:xfrm>
            <a:off x="683568" y="4437112"/>
            <a:ext cx="7632848" cy="1752600"/>
          </a:xfrm>
        </p:spPr>
        <p:txBody>
          <a:bodyPr/>
          <a:lstStyle/>
          <a:p>
            <a:r>
              <a:rPr lang="en-GB" dirty="0"/>
              <a:t>The susceptibility of a community to a hazard or to the impacts of a hazard event. </a:t>
            </a:r>
          </a:p>
        </p:txBody>
      </p:sp>
      <p:pic>
        <p:nvPicPr>
          <p:cNvPr id="4" name="Picture 2" descr="http://en.rian.ru/images/16195/58/161955867.jpg"/>
          <p:cNvPicPr>
            <a:picLocks noChangeAspect="1" noChangeArrowheads="1"/>
          </p:cNvPicPr>
          <p:nvPr/>
        </p:nvPicPr>
        <p:blipFill>
          <a:blip r:embed="rId2" cstate="print"/>
          <a:srcRect/>
          <a:stretch>
            <a:fillRect/>
          </a:stretch>
        </p:blipFill>
        <p:spPr bwMode="auto">
          <a:xfrm>
            <a:off x="179512" y="116632"/>
            <a:ext cx="4752528" cy="2693100"/>
          </a:xfrm>
          <a:prstGeom prst="rect">
            <a:avLst/>
          </a:prstGeom>
          <a:noFill/>
        </p:spPr>
      </p:pic>
      <p:pic>
        <p:nvPicPr>
          <p:cNvPr id="5" name="Picture 4" descr="http://www.aboard-akka.com/photos/2008cuba/turquoise_car_&amp;_driver.jpg"/>
          <p:cNvPicPr>
            <a:picLocks noChangeAspect="1" noChangeArrowheads="1"/>
          </p:cNvPicPr>
          <p:nvPr/>
        </p:nvPicPr>
        <p:blipFill>
          <a:blip r:embed="rId3" cstate="print"/>
          <a:srcRect/>
          <a:stretch>
            <a:fillRect/>
          </a:stretch>
        </p:blipFill>
        <p:spPr bwMode="auto">
          <a:xfrm>
            <a:off x="5292080" y="188640"/>
            <a:ext cx="3672408" cy="282598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420888"/>
            <a:ext cx="7772400" cy="1470025"/>
          </a:xfrm>
        </p:spPr>
        <p:txBody>
          <a:bodyPr/>
          <a:lstStyle/>
          <a:p>
            <a:r>
              <a:rPr lang="en-GB" dirty="0"/>
              <a:t>Demographic</a:t>
            </a:r>
          </a:p>
        </p:txBody>
      </p:sp>
      <p:sp>
        <p:nvSpPr>
          <p:cNvPr id="3" name="Subtitle 2"/>
          <p:cNvSpPr>
            <a:spLocks noGrp="1"/>
          </p:cNvSpPr>
          <p:nvPr>
            <p:ph type="subTitle" idx="1"/>
          </p:nvPr>
        </p:nvSpPr>
        <p:spPr>
          <a:xfrm>
            <a:off x="1403648" y="4149080"/>
            <a:ext cx="6400800" cy="1752600"/>
          </a:xfrm>
        </p:spPr>
        <p:txBody>
          <a:bodyPr/>
          <a:lstStyle/>
          <a:p>
            <a:r>
              <a:rPr lang="en-GB" dirty="0"/>
              <a:t>Relating to population characteristics. </a:t>
            </a:r>
          </a:p>
        </p:txBody>
      </p:sp>
      <p:pic>
        <p:nvPicPr>
          <p:cNvPr id="29698" name="Picture 2" descr="http://civil.engr.siu.edu/301I_Ray/images/Population%20structure%20exam.JPG"/>
          <p:cNvPicPr>
            <a:picLocks noChangeAspect="1" noChangeArrowheads="1"/>
          </p:cNvPicPr>
          <p:nvPr/>
        </p:nvPicPr>
        <p:blipFill>
          <a:blip r:embed="rId2" cstate="print"/>
          <a:srcRect/>
          <a:stretch>
            <a:fillRect/>
          </a:stretch>
        </p:blipFill>
        <p:spPr bwMode="auto">
          <a:xfrm>
            <a:off x="395536" y="260648"/>
            <a:ext cx="3600400" cy="248303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Socio-economic</a:t>
            </a:r>
          </a:p>
        </p:txBody>
      </p:sp>
      <p:sp>
        <p:nvSpPr>
          <p:cNvPr id="3" name="Subtitle 2"/>
          <p:cNvSpPr>
            <a:spLocks noGrp="1"/>
          </p:cNvSpPr>
          <p:nvPr>
            <p:ph type="subTitle" idx="1"/>
          </p:nvPr>
        </p:nvSpPr>
        <p:spPr/>
        <p:txBody>
          <a:bodyPr/>
          <a:lstStyle/>
          <a:p>
            <a:r>
              <a:rPr lang="en-GB" dirty="0"/>
              <a:t>The combination of social factors (including demographic, cultural and political) and economic factors. </a:t>
            </a:r>
          </a:p>
        </p:txBody>
      </p:sp>
      <p:pic>
        <p:nvPicPr>
          <p:cNvPr id="28674" name="Picture 2" descr="http://civil.engr.siu.edu/301I_Ray/images/Population%20structure%20exam.JPG"/>
          <p:cNvPicPr>
            <a:picLocks noChangeAspect="1" noChangeArrowheads="1"/>
          </p:cNvPicPr>
          <p:nvPr/>
        </p:nvPicPr>
        <p:blipFill>
          <a:blip r:embed="rId2" cstate="print"/>
          <a:srcRect/>
          <a:stretch>
            <a:fillRect/>
          </a:stretch>
        </p:blipFill>
        <p:spPr bwMode="auto">
          <a:xfrm>
            <a:off x="395536" y="260648"/>
            <a:ext cx="1879409" cy="1296144"/>
          </a:xfrm>
          <a:prstGeom prst="rect">
            <a:avLst/>
          </a:prstGeom>
          <a:noFill/>
        </p:spPr>
      </p:pic>
      <p:pic>
        <p:nvPicPr>
          <p:cNvPr id="28678" name="Picture 6" descr="http://www.topnews.in/files/Burka.jpg"/>
          <p:cNvPicPr>
            <a:picLocks noChangeAspect="1" noChangeArrowheads="1"/>
          </p:cNvPicPr>
          <p:nvPr/>
        </p:nvPicPr>
        <p:blipFill>
          <a:blip r:embed="rId3" cstate="print"/>
          <a:srcRect/>
          <a:stretch>
            <a:fillRect/>
          </a:stretch>
        </p:blipFill>
        <p:spPr bwMode="auto">
          <a:xfrm>
            <a:off x="2627784" y="188640"/>
            <a:ext cx="1393212" cy="1339627"/>
          </a:xfrm>
          <a:prstGeom prst="rect">
            <a:avLst/>
          </a:prstGeom>
          <a:noFill/>
        </p:spPr>
      </p:pic>
      <p:pic>
        <p:nvPicPr>
          <p:cNvPr id="28682" name="Picture 10" descr="http://behindthenewsleeds.files.wordpress.com/2009/11/communism.jpg"/>
          <p:cNvPicPr>
            <a:picLocks noChangeAspect="1" noChangeArrowheads="1"/>
          </p:cNvPicPr>
          <p:nvPr/>
        </p:nvPicPr>
        <p:blipFill>
          <a:blip r:embed="rId4" cstate="print"/>
          <a:srcRect/>
          <a:stretch>
            <a:fillRect/>
          </a:stretch>
        </p:blipFill>
        <p:spPr bwMode="auto">
          <a:xfrm>
            <a:off x="4211960" y="188640"/>
            <a:ext cx="1224136" cy="1224136"/>
          </a:xfrm>
          <a:prstGeom prst="rect">
            <a:avLst/>
          </a:prstGeom>
          <a:noFill/>
        </p:spPr>
      </p:pic>
      <p:pic>
        <p:nvPicPr>
          <p:cNvPr id="28684" name="Picture 12" descr="http://bostonbiker.org/files/2008/06/money.jpeg"/>
          <p:cNvPicPr>
            <a:picLocks noChangeAspect="1" noChangeArrowheads="1"/>
          </p:cNvPicPr>
          <p:nvPr/>
        </p:nvPicPr>
        <p:blipFill>
          <a:blip r:embed="rId5" cstate="print"/>
          <a:srcRect/>
          <a:stretch>
            <a:fillRect/>
          </a:stretch>
        </p:blipFill>
        <p:spPr bwMode="auto">
          <a:xfrm>
            <a:off x="6660232" y="188640"/>
            <a:ext cx="2304256" cy="1831884"/>
          </a:xfrm>
          <a:prstGeom prst="rect">
            <a:avLst/>
          </a:prstGeom>
          <a:noFill/>
        </p:spPr>
      </p:pic>
      <p:sp>
        <p:nvSpPr>
          <p:cNvPr id="10" name="Rectangle 9"/>
          <p:cNvSpPr/>
          <p:nvPr/>
        </p:nvSpPr>
        <p:spPr>
          <a:xfrm>
            <a:off x="5724128" y="260648"/>
            <a:ext cx="720080" cy="1569660"/>
          </a:xfrm>
          <a:prstGeom prst="rect">
            <a:avLst/>
          </a:prstGeom>
        </p:spPr>
        <p:txBody>
          <a:bodyPr wrap="square">
            <a:spAutoFit/>
          </a:bodyPr>
          <a:lstStyle/>
          <a:p>
            <a:r>
              <a:rPr lang="en-GB" sz="9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C76D02-6CCF-4B85-B63E-0D10016A6645}"/>
              </a:ext>
            </a:extLst>
          </p:cNvPr>
          <p:cNvSpPr/>
          <p:nvPr/>
        </p:nvSpPr>
        <p:spPr>
          <a:xfrm>
            <a:off x="683568" y="980728"/>
            <a:ext cx="8064896" cy="2031325"/>
          </a:xfrm>
          <a:prstGeom prst="rect">
            <a:avLst/>
          </a:prstGeom>
        </p:spPr>
        <p:txBody>
          <a:bodyPr wrap="square">
            <a:spAutoFit/>
          </a:bodyPr>
          <a:lstStyle/>
          <a:p>
            <a:r>
              <a:rPr lang="en-GB" sz="3600" b="1" dirty="0">
                <a:solidFill>
                  <a:srgbClr val="00B0F0"/>
                </a:solidFill>
              </a:rPr>
              <a:t>Methods</a:t>
            </a:r>
            <a:r>
              <a:rPr lang="en-GB" b="1" dirty="0">
                <a:solidFill>
                  <a:srgbClr val="7030A0"/>
                </a:solidFill>
              </a:rPr>
              <a:t> </a:t>
            </a:r>
            <a:r>
              <a:rPr lang="en-GB" dirty="0">
                <a:solidFill>
                  <a:srgbClr val="7030A0"/>
                </a:solidFill>
              </a:rPr>
              <a:t>used to quantify the spatial extent and intensity of disasters include the </a:t>
            </a:r>
            <a:r>
              <a:rPr lang="en-GB" b="1" dirty="0">
                <a:solidFill>
                  <a:srgbClr val="7030A0"/>
                </a:solidFill>
              </a:rPr>
              <a:t>Volcanic </a:t>
            </a:r>
            <a:r>
              <a:rPr lang="en-GB" b="1" dirty="0" err="1">
                <a:solidFill>
                  <a:srgbClr val="7030A0"/>
                </a:solidFill>
              </a:rPr>
              <a:t>Explositivity</a:t>
            </a:r>
            <a:r>
              <a:rPr lang="en-GB" b="1" dirty="0">
                <a:solidFill>
                  <a:srgbClr val="7030A0"/>
                </a:solidFill>
              </a:rPr>
              <a:t> Index (VEI)</a:t>
            </a:r>
            <a:r>
              <a:rPr lang="en-GB" dirty="0">
                <a:solidFill>
                  <a:srgbClr val="7030A0"/>
                </a:solidFill>
              </a:rPr>
              <a:t>, the </a:t>
            </a:r>
            <a:r>
              <a:rPr lang="en-GB" b="1" dirty="0">
                <a:solidFill>
                  <a:srgbClr val="7030A0"/>
                </a:solidFill>
              </a:rPr>
              <a:t>Moment Magnitude Scale</a:t>
            </a:r>
            <a:r>
              <a:rPr lang="en-GB" dirty="0">
                <a:solidFill>
                  <a:srgbClr val="7030A0"/>
                </a:solidFill>
              </a:rPr>
              <a:t> – (MMS – looks at the energy released, has succeeded the </a:t>
            </a:r>
            <a:r>
              <a:rPr lang="en-GB" b="1" dirty="0">
                <a:solidFill>
                  <a:srgbClr val="7030A0"/>
                </a:solidFill>
              </a:rPr>
              <a:t>Richter Scale </a:t>
            </a:r>
            <a:r>
              <a:rPr lang="en-GB" dirty="0">
                <a:solidFill>
                  <a:srgbClr val="7030A0"/>
                </a:solidFill>
              </a:rPr>
              <a:t>in many countries), although the Richter Scale (shaking </a:t>
            </a:r>
            <a:r>
              <a:rPr lang="en-US" dirty="0">
                <a:solidFill>
                  <a:srgbClr val="7030A0"/>
                </a:solidFill>
              </a:rPr>
              <a:t>amplitude of waves measured by a seismograph) </a:t>
            </a:r>
            <a:r>
              <a:rPr lang="en-GB" dirty="0">
                <a:solidFill>
                  <a:srgbClr val="7030A0"/>
                </a:solidFill>
              </a:rPr>
              <a:t>is still widely referred to in the media. The </a:t>
            </a:r>
            <a:r>
              <a:rPr lang="en-GB" b="1" dirty="0">
                <a:solidFill>
                  <a:srgbClr val="7030A0"/>
                </a:solidFill>
              </a:rPr>
              <a:t>Mercalli Scale </a:t>
            </a:r>
            <a:r>
              <a:rPr lang="en-GB" dirty="0">
                <a:solidFill>
                  <a:srgbClr val="7030A0"/>
                </a:solidFill>
              </a:rPr>
              <a:t>may also be used.</a:t>
            </a:r>
          </a:p>
          <a:p>
            <a:endParaRPr lang="en-GB" dirty="0">
              <a:solidFill>
                <a:srgbClr val="7030A0"/>
              </a:solidFill>
            </a:endParaRPr>
          </a:p>
        </p:txBody>
      </p:sp>
    </p:spTree>
    <p:extLst>
      <p:ext uri="{BB962C8B-B14F-4D97-AF65-F5344CB8AC3E}">
        <p14:creationId xmlns:p14="http://schemas.microsoft.com/office/powerpoint/2010/main" val="19731101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Rectangle 3"/>
          <p:cNvSpPr/>
          <p:nvPr/>
        </p:nvSpPr>
        <p:spPr>
          <a:xfrm>
            <a:off x="827584" y="908720"/>
            <a:ext cx="7344816" cy="3170099"/>
          </a:xfrm>
          <a:prstGeom prst="rect">
            <a:avLst/>
          </a:prstGeom>
        </p:spPr>
        <p:txBody>
          <a:bodyPr wrap="square">
            <a:spAutoFit/>
          </a:bodyPr>
          <a:lstStyle/>
          <a:p>
            <a:r>
              <a:rPr lang="en-GB" sz="2000" dirty="0"/>
              <a:t>The Richter Scale</a:t>
            </a:r>
          </a:p>
          <a:p>
            <a:endParaRPr lang="en-GB" sz="2000" dirty="0"/>
          </a:p>
          <a:p>
            <a:r>
              <a:rPr lang="en-GB" sz="2000" dirty="0"/>
              <a:t>The </a:t>
            </a:r>
            <a:r>
              <a:rPr lang="en-GB" sz="2000" b="1" dirty="0"/>
              <a:t>Richter magnitude scale</a:t>
            </a:r>
            <a:r>
              <a:rPr lang="en-GB" sz="2000" dirty="0"/>
              <a:t> (also </a:t>
            </a:r>
            <a:r>
              <a:rPr lang="en-GB" sz="2000" b="1" dirty="0"/>
              <a:t>Richter scale</a:t>
            </a:r>
            <a:r>
              <a:rPr lang="en-GB" sz="2000" dirty="0"/>
              <a:t>) assigns a magnitude number to quantify the energy released by an earthquake.</a:t>
            </a:r>
          </a:p>
          <a:p>
            <a:endParaRPr lang="en-GB" sz="2000" dirty="0"/>
          </a:p>
          <a:p>
            <a:endParaRPr lang="en-GB" sz="2000" dirty="0"/>
          </a:p>
          <a:p>
            <a:r>
              <a:rPr lang="en-GB" sz="2000" dirty="0"/>
              <a:t>As measured with a seismometer, an earthquake that registers 5.0 on the Richter scale has a shaking amplitude 10 times that of an earthquake that registered 4.0, and thus corresponds to a release of energy 31.6 times that released by the lesser earthquake.</a:t>
            </a:r>
          </a:p>
        </p:txBody>
      </p:sp>
    </p:spTree>
    <p:extLst>
      <p:ext uri="{BB962C8B-B14F-4D97-AF65-F5344CB8AC3E}">
        <p14:creationId xmlns:p14="http://schemas.microsoft.com/office/powerpoint/2010/main" val="3791591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a:p>
        </p:txBody>
      </p:sp>
      <p:sp>
        <p:nvSpPr>
          <p:cNvPr id="8" name="Title 7"/>
          <p:cNvSpPr>
            <a:spLocks noGrp="1"/>
          </p:cNvSpPr>
          <p:nvPr>
            <p:ph type="ctrTitle"/>
          </p:nvPr>
        </p:nvSpPr>
        <p:spPr/>
        <p:txBody>
          <a:bodyPr/>
          <a:lstStyle/>
          <a:p>
            <a:endParaRPr lang="en-GB" dirty="0"/>
          </a:p>
        </p:txBody>
      </p:sp>
      <p:sp>
        <p:nvSpPr>
          <p:cNvPr id="13" name="Rectangle 12"/>
          <p:cNvSpPr/>
          <p:nvPr/>
        </p:nvSpPr>
        <p:spPr>
          <a:xfrm>
            <a:off x="323528" y="777612"/>
            <a:ext cx="8566720" cy="4708981"/>
          </a:xfrm>
          <a:prstGeom prst="rect">
            <a:avLst/>
          </a:prstGeom>
        </p:spPr>
        <p:txBody>
          <a:bodyPr wrap="square">
            <a:spAutoFit/>
          </a:bodyPr>
          <a:lstStyle/>
          <a:p>
            <a:pPr algn="ctr"/>
            <a:r>
              <a:rPr lang="en-GB" sz="2800" b="1" dirty="0"/>
              <a:t>Moment magnitude scale and the Richter Scale</a:t>
            </a:r>
          </a:p>
          <a:p>
            <a:endParaRPr lang="en-GB" dirty="0"/>
          </a:p>
          <a:p>
            <a:r>
              <a:rPr lang="en-GB" dirty="0"/>
              <a:t>        </a:t>
            </a:r>
          </a:p>
          <a:p>
            <a:endParaRPr lang="en-GB" dirty="0"/>
          </a:p>
          <a:p>
            <a:endParaRPr lang="en-GB" sz="1400" dirty="0"/>
          </a:p>
          <a:p>
            <a:r>
              <a:rPr lang="en-GB" sz="2000" dirty="0"/>
              <a:t>The moment magnitude scale (abbreviated as MMS) is used by seismologists to measure the size of earthquakes in terms of the </a:t>
            </a:r>
            <a:r>
              <a:rPr lang="en-GB" sz="2400" b="1" dirty="0"/>
              <a:t>energy released</a:t>
            </a:r>
            <a:r>
              <a:rPr lang="en-GB" sz="2000" dirty="0"/>
              <a:t>. The scale was developed in the 1970s to succeed the 1930s-era Richter magnitude scale. </a:t>
            </a:r>
          </a:p>
          <a:p>
            <a:endParaRPr lang="en-GB" sz="2000" dirty="0"/>
          </a:p>
          <a:p>
            <a:r>
              <a:rPr lang="en-GB" sz="2000" dirty="0"/>
              <a:t>Even though the formulae are different, the new scale retains the familiar continuum of magnitude values defined by the older one. </a:t>
            </a:r>
          </a:p>
          <a:p>
            <a:endParaRPr lang="en-GB" sz="2000" dirty="0"/>
          </a:p>
          <a:p>
            <a:r>
              <a:rPr lang="en-GB" sz="2000" dirty="0"/>
              <a:t>The difficulties with the use of the Richter scale in characterizing some quakes resulted from the size of these earthquakes. Moment magnitude is now the most common measure for medium to large earthquake magnitudes. </a:t>
            </a:r>
          </a:p>
        </p:txBody>
      </p:sp>
    </p:spTree>
    <p:extLst>
      <p:ext uri="{BB962C8B-B14F-4D97-AF65-F5344CB8AC3E}">
        <p14:creationId xmlns:p14="http://schemas.microsoft.com/office/powerpoint/2010/main" val="493940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492896"/>
            <a:ext cx="7772400" cy="1470025"/>
          </a:xfrm>
        </p:spPr>
        <p:txBody>
          <a:bodyPr/>
          <a:lstStyle/>
          <a:p>
            <a:r>
              <a:rPr lang="en-GB" dirty="0"/>
              <a:t>Disaster</a:t>
            </a:r>
          </a:p>
        </p:txBody>
      </p:sp>
      <p:sp>
        <p:nvSpPr>
          <p:cNvPr id="3" name="Subtitle 2"/>
          <p:cNvSpPr>
            <a:spLocks noGrp="1"/>
          </p:cNvSpPr>
          <p:nvPr>
            <p:ph type="subTitle" idx="1"/>
          </p:nvPr>
        </p:nvSpPr>
        <p:spPr/>
        <p:txBody>
          <a:bodyPr>
            <a:normAutofit fontScale="85000" lnSpcReduction="20000"/>
          </a:bodyPr>
          <a:lstStyle/>
          <a:p>
            <a:r>
              <a:rPr lang="en-GB" dirty="0"/>
              <a:t>A major hazard event that causes widespread disruption to a community or region that the affected community is unable to deal with adequately without outside help. </a:t>
            </a:r>
          </a:p>
        </p:txBody>
      </p:sp>
      <p:pic>
        <p:nvPicPr>
          <p:cNvPr id="35842" name="Picture 2" descr="http://www.rnw.nl/data/files/imagecache/must_carry/images/lead/noodhulp650.jpg"/>
          <p:cNvPicPr>
            <a:picLocks noChangeAspect="1" noChangeArrowheads="1"/>
          </p:cNvPicPr>
          <p:nvPr/>
        </p:nvPicPr>
        <p:blipFill>
          <a:blip r:embed="rId2" cstate="print"/>
          <a:srcRect/>
          <a:stretch>
            <a:fillRect/>
          </a:stretch>
        </p:blipFill>
        <p:spPr bwMode="auto">
          <a:xfrm>
            <a:off x="4565453" y="260648"/>
            <a:ext cx="4255019" cy="2160240"/>
          </a:xfrm>
          <a:prstGeom prst="rect">
            <a:avLst/>
          </a:prstGeom>
          <a:noFill/>
        </p:spPr>
      </p:pic>
      <p:pic>
        <p:nvPicPr>
          <p:cNvPr id="35844" name="Picture 4" descr="http://indahnesia.com/Images/Information/JAW/JAW_earthquake_damage_6.jpg"/>
          <p:cNvPicPr>
            <a:picLocks noChangeAspect="1" noChangeArrowheads="1"/>
          </p:cNvPicPr>
          <p:nvPr/>
        </p:nvPicPr>
        <p:blipFill>
          <a:blip r:embed="rId3" cstate="print"/>
          <a:srcRect/>
          <a:stretch>
            <a:fillRect/>
          </a:stretch>
        </p:blipFill>
        <p:spPr bwMode="auto">
          <a:xfrm>
            <a:off x="251520" y="260648"/>
            <a:ext cx="3738175" cy="28067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Rectangle 3"/>
          <p:cNvSpPr/>
          <p:nvPr/>
        </p:nvSpPr>
        <p:spPr>
          <a:xfrm>
            <a:off x="685800" y="764704"/>
            <a:ext cx="7990656" cy="5262979"/>
          </a:xfrm>
          <a:prstGeom prst="rect">
            <a:avLst/>
          </a:prstGeom>
        </p:spPr>
        <p:txBody>
          <a:bodyPr wrap="square">
            <a:spAutoFit/>
          </a:bodyPr>
          <a:lstStyle/>
          <a:p>
            <a:r>
              <a:rPr lang="en-GB" sz="2800" dirty="0"/>
              <a:t>Magnitude scales differ from earthquake intensity, which is the perceptible shaking, and local damage experienced during a quake. </a:t>
            </a:r>
          </a:p>
          <a:p>
            <a:endParaRPr lang="en-GB" sz="2800" dirty="0"/>
          </a:p>
          <a:p>
            <a:r>
              <a:rPr lang="en-GB" sz="2800" dirty="0"/>
              <a:t>The shaking intensity at a given spot depends on many factors, such as soil types, soil </a:t>
            </a:r>
            <a:r>
              <a:rPr lang="en-GB" sz="2800" dirty="0" err="1"/>
              <a:t>sublayers</a:t>
            </a:r>
            <a:r>
              <a:rPr lang="en-GB" sz="2800" dirty="0"/>
              <a:t>, depth, type of displacement, and range from the </a:t>
            </a:r>
            <a:r>
              <a:rPr lang="en-GB" sz="2800" dirty="0" err="1"/>
              <a:t>epicenter</a:t>
            </a:r>
            <a:r>
              <a:rPr lang="en-GB" sz="2800" dirty="0"/>
              <a:t> (not counting the complications of building engineering and architectural factors). </a:t>
            </a:r>
          </a:p>
          <a:p>
            <a:endParaRPr lang="en-GB" sz="2800" dirty="0"/>
          </a:p>
          <a:p>
            <a:r>
              <a:rPr lang="en-GB" sz="2800" dirty="0"/>
              <a:t>Rather, magnitude scales are used to estimate with one number the size of the quake.</a:t>
            </a:r>
          </a:p>
        </p:txBody>
      </p:sp>
    </p:spTree>
    <p:extLst>
      <p:ext uri="{BB962C8B-B14F-4D97-AF65-F5344CB8AC3E}">
        <p14:creationId xmlns:p14="http://schemas.microsoft.com/office/powerpoint/2010/main" val="17466831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dirty="0"/>
          </a:p>
        </p:txBody>
      </p:sp>
      <p:sp>
        <p:nvSpPr>
          <p:cNvPr id="4" name="Rectangle 3"/>
          <p:cNvSpPr/>
          <p:nvPr/>
        </p:nvSpPr>
        <p:spPr>
          <a:xfrm>
            <a:off x="395536" y="836712"/>
            <a:ext cx="4392488" cy="5632311"/>
          </a:xfrm>
          <a:prstGeom prst="rect">
            <a:avLst/>
          </a:prstGeom>
        </p:spPr>
        <p:txBody>
          <a:bodyPr wrap="square">
            <a:spAutoFit/>
          </a:bodyPr>
          <a:lstStyle/>
          <a:p>
            <a:r>
              <a:rPr lang="en-GB" sz="2400" dirty="0"/>
              <a:t>The Richter and MMS scales measure the energy released by an earthquake; another scale, the </a:t>
            </a:r>
            <a:r>
              <a:rPr lang="en-GB" sz="2400" b="1" dirty="0" err="1">
                <a:solidFill>
                  <a:srgbClr val="7030A0"/>
                </a:solidFill>
              </a:rPr>
              <a:t>Mercalli</a:t>
            </a:r>
            <a:r>
              <a:rPr lang="en-GB" sz="2400" b="1" dirty="0">
                <a:solidFill>
                  <a:srgbClr val="7030A0"/>
                </a:solidFill>
              </a:rPr>
              <a:t> intensity scale</a:t>
            </a:r>
            <a:r>
              <a:rPr lang="en-GB" sz="2400" dirty="0"/>
              <a:t>, classifies earthquakes by their </a:t>
            </a:r>
            <a:r>
              <a:rPr lang="en-GB" sz="2400" i="1" dirty="0"/>
              <a:t>effects</a:t>
            </a:r>
            <a:r>
              <a:rPr lang="en-GB" sz="2400" dirty="0"/>
              <a:t>, from detectable by instruments but not noticeable to catastrophic. The energy and effects are not necessarily strongly correlated; a shallow earthquake in a populated area with soil of certain types can be far more intense than a much more energetic deep earthquake in an isolated area.</a:t>
            </a:r>
          </a:p>
        </p:txBody>
      </p:sp>
      <p:graphicFrame>
        <p:nvGraphicFramePr>
          <p:cNvPr id="5" name="Table 4"/>
          <p:cNvGraphicFramePr>
            <a:graphicFrameLocks noGrp="1"/>
          </p:cNvGraphicFramePr>
          <p:nvPr>
            <p:extLst>
              <p:ext uri="{D42A27DB-BD31-4B8C-83A1-F6EECF244321}">
                <p14:modId xmlns:p14="http://schemas.microsoft.com/office/powerpoint/2010/main" val="2099959064"/>
              </p:ext>
            </p:extLst>
          </p:nvPr>
        </p:nvGraphicFramePr>
        <p:xfrm>
          <a:off x="5148065" y="3"/>
          <a:ext cx="4032447" cy="6779372"/>
        </p:xfrm>
        <a:graphic>
          <a:graphicData uri="http://schemas.openxmlformats.org/drawingml/2006/table">
            <a:tbl>
              <a:tblPr/>
              <a:tblGrid>
                <a:gridCol w="1200132">
                  <a:extLst>
                    <a:ext uri="{9D8B030D-6E8A-4147-A177-3AD203B41FA5}">
                      <a16:colId xmlns:a16="http://schemas.microsoft.com/office/drawing/2014/main" val="20000"/>
                    </a:ext>
                  </a:extLst>
                </a:gridCol>
                <a:gridCol w="2832315">
                  <a:extLst>
                    <a:ext uri="{9D8B030D-6E8A-4147-A177-3AD203B41FA5}">
                      <a16:colId xmlns:a16="http://schemas.microsoft.com/office/drawing/2014/main" val="20001"/>
                    </a:ext>
                  </a:extLst>
                </a:gridCol>
              </a:tblGrid>
              <a:tr h="312887">
                <a:tc>
                  <a:txBody>
                    <a:bodyPr/>
                    <a:lstStyle/>
                    <a:p>
                      <a:pPr algn="l"/>
                      <a:r>
                        <a:rPr lang="en-GB" sz="400">
                          <a:effectLst/>
                        </a:rPr>
                        <a:t>I. Instrumental</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tc>
                  <a:txBody>
                    <a:bodyPr/>
                    <a:lstStyle/>
                    <a:p>
                      <a:r>
                        <a:rPr lang="en-GB" sz="400"/>
                        <a:t>Generally not felt by people unless in favorable conditions.</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0"/>
                  </a:ext>
                </a:extLst>
              </a:tr>
              <a:tr h="367499">
                <a:tc>
                  <a:txBody>
                    <a:bodyPr/>
                    <a:lstStyle/>
                    <a:p>
                      <a:pPr algn="l"/>
                      <a:r>
                        <a:rPr lang="en-GB" sz="400">
                          <a:effectLst/>
                        </a:rPr>
                        <a:t>II. Weak</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BFCCFF"/>
                    </a:solidFill>
                  </a:tcPr>
                </a:tc>
                <a:tc>
                  <a:txBody>
                    <a:bodyPr/>
                    <a:lstStyle/>
                    <a:p>
                      <a:r>
                        <a:rPr lang="en-GB" sz="400"/>
                        <a:t>Felt only by a couple people that are sensitive, especially on the upper floors of buildings. Delicately suspended objects (including chandeliers) may swing slightly.</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1"/>
                  </a:ext>
                </a:extLst>
              </a:tr>
              <a:tr h="644527">
                <a:tc>
                  <a:txBody>
                    <a:bodyPr/>
                    <a:lstStyle/>
                    <a:p>
                      <a:pPr algn="l"/>
                      <a:r>
                        <a:rPr lang="en-GB" sz="400">
                          <a:effectLst/>
                        </a:rPr>
                        <a:t>III. Slight</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9999FF"/>
                    </a:solidFill>
                  </a:tcPr>
                </a:tc>
                <a:tc>
                  <a:txBody>
                    <a:bodyPr/>
                    <a:lstStyle/>
                    <a:p>
                      <a:r>
                        <a:rPr lang="en-GB" sz="400"/>
                        <a:t>Felt quite noticeably by people indoors, especially on the upper floors of buildings. Many do not recognize it as an earthquake. Standing automobiles may rock slightly. Vibration similar to the passing of a truck. Duration can be estimated. Indoor objects (including chandeliers) may shake.</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2"/>
                  </a:ext>
                </a:extLst>
              </a:tr>
              <a:tr h="783042">
                <a:tc>
                  <a:txBody>
                    <a:bodyPr/>
                    <a:lstStyle/>
                    <a:p>
                      <a:pPr algn="l"/>
                      <a:r>
                        <a:rPr lang="en-GB" sz="400">
                          <a:effectLst/>
                        </a:rPr>
                        <a:t>IV. Moderate</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88FFFF"/>
                    </a:solidFill>
                  </a:tcPr>
                </a:tc>
                <a:tc>
                  <a:txBody>
                    <a:bodyPr/>
                    <a:lstStyle/>
                    <a:p>
                      <a:r>
                        <a:rPr lang="en-GB" sz="400"/>
                        <a:t>Felt indoors by many to all people, and outdoors by few people. Some awakened. Dishes, windows, and doors disturbed, and walls make cracking sounds. Chandeliers and indoor objects shake noticeably. The sensation is more like a heavy truck striking building. Standing automobiles rock noticeably. Dishes and windows rattle alarmingly. Damage none.</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3"/>
                  </a:ext>
                </a:extLst>
              </a:tr>
              <a:tr h="644527">
                <a:tc>
                  <a:txBody>
                    <a:bodyPr/>
                    <a:lstStyle/>
                    <a:p>
                      <a:pPr algn="l"/>
                      <a:r>
                        <a:rPr lang="en-GB" sz="400">
                          <a:effectLst/>
                        </a:rPr>
                        <a:t>V. Rather Strong</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7DF894"/>
                    </a:solidFill>
                  </a:tcPr>
                </a:tc>
                <a:tc>
                  <a:txBody>
                    <a:bodyPr/>
                    <a:lstStyle/>
                    <a:p>
                      <a:r>
                        <a:rPr lang="en-GB" sz="400"/>
                        <a:t>Felt inside by most or all, and outside. Dishes and windows may break and bells will ring. Vibrations are more like a large train passing close to a house. Possible slight damage to buildings. Liquids may spill out of glasses or open containers. None to a few people are frightened and run outdoors.</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4"/>
                  </a:ext>
                </a:extLst>
              </a:tr>
              <a:tr h="713784">
                <a:tc>
                  <a:txBody>
                    <a:bodyPr/>
                    <a:lstStyle/>
                    <a:p>
                      <a:pPr algn="l"/>
                      <a:r>
                        <a:rPr lang="en-GB" sz="400">
                          <a:effectLst/>
                        </a:rPr>
                        <a:t>VI. Strong</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00"/>
                    </a:solidFill>
                  </a:tcPr>
                </a:tc>
                <a:tc>
                  <a:txBody>
                    <a:bodyPr/>
                    <a:lstStyle/>
                    <a:p>
                      <a:r>
                        <a:rPr lang="en-GB" sz="400"/>
                        <a:t>Felt by everyone, outside or inside; many frightened and run outdoors, walk unsteadily. Windows, dishes, glassware broken; books fall off shelves; some heavy furniture moved or overturned; a few instances of fallen plaster. Damage slight to moderate to poorly designed buildings; all others receive none to slight damage.</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5"/>
                  </a:ext>
                </a:extLst>
              </a:tr>
              <a:tr h="644527">
                <a:tc>
                  <a:txBody>
                    <a:bodyPr/>
                    <a:lstStyle/>
                    <a:p>
                      <a:pPr algn="l"/>
                      <a:r>
                        <a:rPr lang="en-GB" sz="400">
                          <a:effectLst/>
                        </a:rPr>
                        <a:t>VII. Very Strong</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DD00"/>
                    </a:solidFill>
                  </a:tcPr>
                </a:tc>
                <a:tc>
                  <a:txBody>
                    <a:bodyPr/>
                    <a:lstStyle/>
                    <a:p>
                      <a:r>
                        <a:rPr lang="en-GB" sz="400"/>
                        <a:t>Difficult to stand. Furniture broken. Damage light in building of good design and construction; slight to moderate in ordinarily built structures; considerable damage in poorly built or badly designed structures; some chimneys broken or heavily damaged. Noticed by people driving automobiles.</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6"/>
                  </a:ext>
                </a:extLst>
              </a:tr>
              <a:tr h="713784">
                <a:tc>
                  <a:txBody>
                    <a:bodyPr/>
                    <a:lstStyle/>
                    <a:p>
                      <a:pPr algn="l"/>
                      <a:r>
                        <a:rPr lang="en-GB" sz="400">
                          <a:effectLst/>
                        </a:rPr>
                        <a:t>VIII. Destructive</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9100"/>
                    </a:solidFill>
                  </a:tcPr>
                </a:tc>
                <a:tc>
                  <a:txBody>
                    <a:bodyPr/>
                    <a:lstStyle/>
                    <a:p>
                      <a:r>
                        <a:rPr lang="en-GB" sz="400"/>
                        <a:t>Damage slight in structures of good design, considerable in normal buildings with a possible partial collapse. Damage great in poorly built structures. Brick buildings easily receive moderate to extremely heavy damage. Possible fall of chimneys, factory stacks, columns, monuments, walls, etc. Heavy furniture moved.</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7"/>
                  </a:ext>
                </a:extLst>
              </a:tr>
              <a:tr h="644527">
                <a:tc>
                  <a:txBody>
                    <a:bodyPr/>
                    <a:lstStyle/>
                    <a:p>
                      <a:pPr algn="l"/>
                      <a:r>
                        <a:rPr lang="en-GB" sz="400">
                          <a:solidFill>
                            <a:srgbClr val="FFFFFF"/>
                          </a:solidFill>
                          <a:effectLst/>
                        </a:rPr>
                        <a:t>IX. Violent</a:t>
                      </a:r>
                      <a:endParaRPr lang="en-GB" sz="400">
                        <a:effectLst/>
                      </a:endParaRP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0000"/>
                    </a:solidFill>
                  </a:tcPr>
                </a:tc>
                <a:tc>
                  <a:txBody>
                    <a:bodyPr/>
                    <a:lstStyle/>
                    <a:p>
                      <a:r>
                        <a:rPr lang="en-GB" sz="400"/>
                        <a:t>General panic. Damage slight to moderate (possibly heavy) in well-designed structures. Well-designed structures thrown out of plumb. Damage moderate to great in substantial buildings, with a possible partial collapse. Some buildings may be shifted off foundations. Walls can fall down or collapse.</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8"/>
                  </a:ext>
                </a:extLst>
              </a:tr>
              <a:tr h="436756">
                <a:tc>
                  <a:txBody>
                    <a:bodyPr/>
                    <a:lstStyle/>
                    <a:p>
                      <a:pPr algn="l"/>
                      <a:r>
                        <a:rPr lang="en-GB" sz="400">
                          <a:solidFill>
                            <a:srgbClr val="FFFFFF"/>
                          </a:solidFill>
                          <a:effectLst/>
                        </a:rPr>
                        <a:t>X. Intense</a:t>
                      </a:r>
                      <a:endParaRPr lang="en-GB" sz="400">
                        <a:effectLst/>
                      </a:endParaRP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DD0000"/>
                    </a:solidFill>
                  </a:tcPr>
                </a:tc>
                <a:tc>
                  <a:txBody>
                    <a:bodyPr/>
                    <a:lstStyle/>
                    <a:p>
                      <a:r>
                        <a:rPr lang="en-GB" sz="400"/>
                        <a:t>Many well-built structures destroyed, collapsed, or moderately to severely damaged. Most other structures destroyed, possibly shifted off foundation. Large landslides.</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9"/>
                  </a:ext>
                </a:extLst>
              </a:tr>
              <a:tr h="298242">
                <a:tc>
                  <a:txBody>
                    <a:bodyPr/>
                    <a:lstStyle/>
                    <a:p>
                      <a:pPr algn="l"/>
                      <a:r>
                        <a:rPr lang="en-GB" sz="400">
                          <a:solidFill>
                            <a:srgbClr val="FFFFFF"/>
                          </a:solidFill>
                          <a:effectLst/>
                        </a:rPr>
                        <a:t>XI. Extreme</a:t>
                      </a:r>
                      <a:endParaRPr lang="en-GB" sz="400">
                        <a:effectLst/>
                      </a:endParaRP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880000"/>
                    </a:solidFill>
                  </a:tcPr>
                </a:tc>
                <a:tc>
                  <a:txBody>
                    <a:bodyPr/>
                    <a:lstStyle/>
                    <a:p>
                      <a:r>
                        <a:rPr lang="en-GB" sz="400"/>
                        <a:t>Few, if any structures remain standing. Numerous landslides, cracks and deformation of the ground.</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10"/>
                  </a:ext>
                </a:extLst>
              </a:tr>
              <a:tr h="575270">
                <a:tc>
                  <a:txBody>
                    <a:bodyPr/>
                    <a:lstStyle/>
                    <a:p>
                      <a:pPr algn="l"/>
                      <a:r>
                        <a:rPr lang="en-GB" sz="400">
                          <a:solidFill>
                            <a:srgbClr val="FFFFFF"/>
                          </a:solidFill>
                          <a:effectLst/>
                        </a:rPr>
                        <a:t>XII. Catastrophic</a:t>
                      </a:r>
                      <a:endParaRPr lang="en-GB" sz="400">
                        <a:effectLst/>
                      </a:endParaRP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440000"/>
                    </a:solidFill>
                  </a:tcPr>
                </a:tc>
                <a:tc>
                  <a:txBody>
                    <a:bodyPr/>
                    <a:lstStyle/>
                    <a:p>
                      <a:r>
                        <a:rPr lang="en-GB" sz="400" dirty="0"/>
                        <a:t>Total destruction – everything is destroyed. Lines of sight and level distorted. Objects thrown into the air. The ground moves in waves or ripples. Large amounts of rock move position. Landscape altered, or </a:t>
                      </a:r>
                      <a:r>
                        <a:rPr lang="en-GB" sz="400" dirty="0" err="1"/>
                        <a:t>leveled</a:t>
                      </a:r>
                      <a:r>
                        <a:rPr lang="en-GB" sz="400" dirty="0"/>
                        <a:t> by several meters. Even the routes of rivers can be changed.</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141146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dirty="0"/>
          </a:p>
        </p:txBody>
      </p:sp>
      <p:sp>
        <p:nvSpPr>
          <p:cNvPr id="4" name="Rectangle 3"/>
          <p:cNvSpPr/>
          <p:nvPr/>
        </p:nvSpPr>
        <p:spPr>
          <a:xfrm>
            <a:off x="323528" y="980728"/>
            <a:ext cx="8352928" cy="2246769"/>
          </a:xfrm>
          <a:prstGeom prst="rect">
            <a:avLst/>
          </a:prstGeom>
        </p:spPr>
        <p:txBody>
          <a:bodyPr wrap="square">
            <a:spAutoFit/>
          </a:bodyPr>
          <a:lstStyle/>
          <a:p>
            <a:r>
              <a:rPr lang="en-GB" sz="2000" dirty="0"/>
              <a:t>Minor earthquakes occur every day and hour. </a:t>
            </a:r>
          </a:p>
          <a:p>
            <a:endParaRPr lang="en-GB" sz="2000" dirty="0"/>
          </a:p>
          <a:p>
            <a:r>
              <a:rPr lang="en-GB" sz="2000" dirty="0"/>
              <a:t>On the other hand, great earthquakes occur once a year, on average. The largest recorded earthquake was the Great Chilean Earthquake in 1960, which had a magnitude of 9.5 on the moment magnitude scale.</a:t>
            </a:r>
          </a:p>
          <a:p>
            <a:endParaRPr lang="en-GB" sz="2000" dirty="0"/>
          </a:p>
          <a:p>
            <a:r>
              <a:rPr lang="en-GB" sz="2000" dirty="0"/>
              <a:t>The larger the magnitude, the less frequent the earthquake happens.</a:t>
            </a:r>
          </a:p>
        </p:txBody>
      </p:sp>
    </p:spTree>
    <p:extLst>
      <p:ext uri="{BB962C8B-B14F-4D97-AF65-F5344CB8AC3E}">
        <p14:creationId xmlns:p14="http://schemas.microsoft.com/office/powerpoint/2010/main" val="20054813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F39A7A-89EA-4D7E-870A-3C099F599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8251" y="160867"/>
            <a:ext cx="8213025" cy="65362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6">
            <a:extLst>
              <a:ext uri="{FF2B5EF4-FFF2-40B4-BE49-F238E27FC236}">
                <a16:creationId xmlns:a16="http://schemas.microsoft.com/office/drawing/2014/main" id="{7B1200C0-8D6D-42B6-ADB7-E4795C0D0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9904"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2"/>
          </a:solidFill>
          <a:ln w="0">
            <a:noFill/>
            <a:prstDash val="solid"/>
            <a:round/>
            <a:headEnd/>
            <a:tailEnd/>
          </a:ln>
        </p:spPr>
      </p:sp>
      <p:sp>
        <p:nvSpPr>
          <p:cNvPr id="11" name="Freeform 6">
            <a:extLst>
              <a:ext uri="{FF2B5EF4-FFF2-40B4-BE49-F238E27FC236}">
                <a16:creationId xmlns:a16="http://schemas.microsoft.com/office/drawing/2014/main" id="{1AD880E1-1BBB-4E9C-ABD0-632428BB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pic>
        <p:nvPicPr>
          <p:cNvPr id="2" name="Picture 1">
            <a:extLst>
              <a:ext uri="{FF2B5EF4-FFF2-40B4-BE49-F238E27FC236}">
                <a16:creationId xmlns:a16="http://schemas.microsoft.com/office/drawing/2014/main" id="{3EEECC53-C720-4095-942D-F84F98E55615}"/>
              </a:ext>
            </a:extLst>
          </p:cNvPr>
          <p:cNvPicPr>
            <a:picLocks noChangeAspect="1"/>
          </p:cNvPicPr>
          <p:nvPr/>
        </p:nvPicPr>
        <p:blipFill>
          <a:blip r:embed="rId2"/>
          <a:stretch>
            <a:fillRect/>
          </a:stretch>
        </p:blipFill>
        <p:spPr>
          <a:xfrm>
            <a:off x="1521165" y="764734"/>
            <a:ext cx="6695414" cy="5055036"/>
          </a:xfrm>
          <a:prstGeom prst="rect">
            <a:avLst/>
          </a:prstGeom>
        </p:spPr>
      </p:pic>
      <p:sp>
        <p:nvSpPr>
          <p:cNvPr id="13" name="Rectangle 12">
            <a:extLst>
              <a:ext uri="{FF2B5EF4-FFF2-40B4-BE49-F238E27FC236}">
                <a16:creationId xmlns:a16="http://schemas.microsoft.com/office/drawing/2014/main" id="{3FE92B7D-47AE-4A59-8B04-31731220B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00260B12-F37C-4F66-BDA0-206CE35FDC64}"/>
              </a:ext>
            </a:extLst>
          </p:cNvPr>
          <p:cNvSpPr txBox="1"/>
          <p:nvPr/>
        </p:nvSpPr>
        <p:spPr>
          <a:xfrm>
            <a:off x="4164439" y="5980638"/>
            <a:ext cx="1408867" cy="369332"/>
          </a:xfrm>
          <a:prstGeom prst="rect">
            <a:avLst/>
          </a:prstGeom>
          <a:noFill/>
        </p:spPr>
        <p:txBody>
          <a:bodyPr wrap="square" rtlCol="0">
            <a:spAutoFit/>
          </a:bodyPr>
          <a:lstStyle/>
          <a:p>
            <a:r>
              <a:rPr lang="en-GB" dirty="0" err="1">
                <a:hlinkClick r:id="rId3"/>
              </a:rPr>
              <a:t>Ecumene</a:t>
            </a:r>
            <a:endParaRPr lang="en-GB" dirty="0"/>
          </a:p>
        </p:txBody>
      </p:sp>
    </p:spTree>
    <p:extLst>
      <p:ext uri="{BB962C8B-B14F-4D97-AF65-F5344CB8AC3E}">
        <p14:creationId xmlns:p14="http://schemas.microsoft.com/office/powerpoint/2010/main" val="5715975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20F388-FC9D-450C-AD36-94148761CF22}"/>
              </a:ext>
            </a:extLst>
          </p:cNvPr>
          <p:cNvPicPr>
            <a:picLocks noChangeAspect="1"/>
          </p:cNvPicPr>
          <p:nvPr/>
        </p:nvPicPr>
        <p:blipFill>
          <a:blip r:embed="rId2"/>
          <a:stretch>
            <a:fillRect/>
          </a:stretch>
        </p:blipFill>
        <p:spPr>
          <a:xfrm>
            <a:off x="966787" y="914400"/>
            <a:ext cx="7210425" cy="5029200"/>
          </a:xfrm>
          <a:prstGeom prst="rect">
            <a:avLst/>
          </a:prstGeom>
        </p:spPr>
      </p:pic>
    </p:spTree>
    <p:extLst>
      <p:ext uri="{BB962C8B-B14F-4D97-AF65-F5344CB8AC3E}">
        <p14:creationId xmlns:p14="http://schemas.microsoft.com/office/powerpoint/2010/main" val="2082695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5067-A690-4C2B-9D3F-53B086CB5783}"/>
              </a:ext>
            </a:extLst>
          </p:cNvPr>
          <p:cNvSpPr>
            <a:spLocks noGrp="1"/>
          </p:cNvSpPr>
          <p:nvPr>
            <p:ph type="title"/>
          </p:nvPr>
        </p:nvSpPr>
        <p:spPr/>
        <p:txBody>
          <a:bodyPr>
            <a:normAutofit/>
          </a:bodyPr>
          <a:lstStyle/>
          <a:p>
            <a:r>
              <a:rPr lang="en-GB" b="1" dirty="0"/>
              <a:t>Geophysical hazard risks</a:t>
            </a:r>
            <a:br>
              <a:rPr lang="en-GB" b="1" dirty="0"/>
            </a:br>
            <a:r>
              <a:rPr lang="en-GB" sz="2000" dirty="0"/>
              <a:t>How geophysical systems generate hazard risks for different </a:t>
            </a:r>
            <a:r>
              <a:rPr lang="en-GB" sz="3200" b="1" dirty="0">
                <a:solidFill>
                  <a:srgbClr val="FF0000"/>
                </a:solidFill>
              </a:rPr>
              <a:t>places</a:t>
            </a:r>
            <a:endParaRPr lang="en-GB" sz="3200" dirty="0">
              <a:solidFill>
                <a:srgbClr val="FF0000"/>
              </a:solidFill>
            </a:endParaRPr>
          </a:p>
        </p:txBody>
      </p:sp>
      <p:sp>
        <p:nvSpPr>
          <p:cNvPr id="3" name="Content Placeholder 2">
            <a:extLst>
              <a:ext uri="{FF2B5EF4-FFF2-40B4-BE49-F238E27FC236}">
                <a16:creationId xmlns:a16="http://schemas.microsoft.com/office/drawing/2014/main" id="{4B13FA64-A4A7-4637-A392-29007442775B}"/>
              </a:ext>
            </a:extLst>
          </p:cNvPr>
          <p:cNvSpPr>
            <a:spLocks noGrp="1"/>
          </p:cNvSpPr>
          <p:nvPr>
            <p:ph idx="1"/>
          </p:nvPr>
        </p:nvSpPr>
        <p:spPr>
          <a:xfrm>
            <a:off x="971253" y="2204864"/>
            <a:ext cx="7633742" cy="2695193"/>
          </a:xfrm>
        </p:spPr>
        <p:txBody>
          <a:bodyPr>
            <a:noAutofit/>
          </a:bodyPr>
          <a:lstStyle/>
          <a:p>
            <a:r>
              <a:rPr lang="en-GB" dirty="0"/>
              <a:t>Geophysical hazard </a:t>
            </a:r>
            <a:r>
              <a:rPr lang="en-GB" b="1" dirty="0"/>
              <a:t>risk</a:t>
            </a:r>
            <a:r>
              <a:rPr lang="en-GB" dirty="0"/>
              <a:t> as a product of </a:t>
            </a:r>
            <a:r>
              <a:rPr lang="en-GB" dirty="0">
                <a:solidFill>
                  <a:srgbClr val="0070C0"/>
                </a:solidFill>
              </a:rPr>
              <a:t>economic factors </a:t>
            </a:r>
            <a:r>
              <a:rPr lang="en-GB" dirty="0"/>
              <a:t>(levels of development and technology), </a:t>
            </a:r>
            <a:r>
              <a:rPr lang="en-GB" dirty="0">
                <a:solidFill>
                  <a:srgbClr val="FF0000"/>
                </a:solidFill>
              </a:rPr>
              <a:t>social factors </a:t>
            </a:r>
            <a:r>
              <a:rPr lang="en-GB" dirty="0"/>
              <a:t>(education, gender), </a:t>
            </a:r>
            <a:r>
              <a:rPr lang="en-GB" dirty="0">
                <a:solidFill>
                  <a:srgbClr val="FFC000"/>
                </a:solidFill>
              </a:rPr>
              <a:t>demographic factors </a:t>
            </a:r>
            <a:r>
              <a:rPr lang="en-GB" dirty="0"/>
              <a:t>(population density and structure) and </a:t>
            </a:r>
            <a:r>
              <a:rPr lang="en-GB" b="1" dirty="0">
                <a:solidFill>
                  <a:srgbClr val="7030A0"/>
                </a:solidFill>
              </a:rPr>
              <a:t>political factors </a:t>
            </a:r>
            <a:r>
              <a:rPr lang="en-GB" dirty="0"/>
              <a:t>(governance)</a:t>
            </a:r>
          </a:p>
          <a:p>
            <a:endParaRPr lang="en-GB" dirty="0"/>
          </a:p>
          <a:p>
            <a:endParaRPr lang="en-GB" dirty="0"/>
          </a:p>
          <a:p>
            <a:endParaRPr lang="en-GB" dirty="0"/>
          </a:p>
          <a:p>
            <a:pPr marL="0" indent="0">
              <a:buNone/>
            </a:pPr>
            <a:r>
              <a:rPr lang="en-GB" dirty="0">
                <a:solidFill>
                  <a:srgbClr val="7030A0"/>
                </a:solidFill>
              </a:rPr>
              <a:t>  </a:t>
            </a:r>
            <a:endParaRPr lang="en-GB" dirty="0"/>
          </a:p>
        </p:txBody>
      </p:sp>
      <p:sp>
        <p:nvSpPr>
          <p:cNvPr id="5" name="Rectangle 4">
            <a:extLst>
              <a:ext uri="{FF2B5EF4-FFF2-40B4-BE49-F238E27FC236}">
                <a16:creationId xmlns:a16="http://schemas.microsoft.com/office/drawing/2014/main" id="{9A3FCCF4-9114-446F-8E78-6441B772A8C8}"/>
              </a:ext>
            </a:extLst>
          </p:cNvPr>
          <p:cNvSpPr/>
          <p:nvPr/>
        </p:nvSpPr>
        <p:spPr>
          <a:xfrm>
            <a:off x="1763688" y="3429000"/>
            <a:ext cx="576063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32364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5067-A690-4C2B-9D3F-53B086CB5783}"/>
              </a:ext>
            </a:extLst>
          </p:cNvPr>
          <p:cNvSpPr>
            <a:spLocks noGrp="1"/>
          </p:cNvSpPr>
          <p:nvPr>
            <p:ph type="title"/>
          </p:nvPr>
        </p:nvSpPr>
        <p:spPr/>
        <p:txBody>
          <a:bodyPr>
            <a:normAutofit/>
          </a:bodyPr>
          <a:lstStyle/>
          <a:p>
            <a:r>
              <a:rPr lang="en-GB" b="1" dirty="0"/>
              <a:t>Geophysical hazard risks</a:t>
            </a:r>
            <a:br>
              <a:rPr lang="en-GB" b="1" dirty="0"/>
            </a:br>
            <a:r>
              <a:rPr lang="en-GB" sz="2000" dirty="0"/>
              <a:t>How geophysical systems generate hazard risks for different </a:t>
            </a:r>
            <a:r>
              <a:rPr lang="en-GB" sz="3200" b="1" dirty="0">
                <a:solidFill>
                  <a:srgbClr val="FF0000"/>
                </a:solidFill>
              </a:rPr>
              <a:t>places</a:t>
            </a:r>
            <a:endParaRPr lang="en-GB" sz="3200" dirty="0">
              <a:solidFill>
                <a:srgbClr val="FF0000"/>
              </a:solidFill>
            </a:endParaRPr>
          </a:p>
        </p:txBody>
      </p:sp>
      <p:sp>
        <p:nvSpPr>
          <p:cNvPr id="3" name="Content Placeholder 2">
            <a:extLst>
              <a:ext uri="{FF2B5EF4-FFF2-40B4-BE49-F238E27FC236}">
                <a16:creationId xmlns:a16="http://schemas.microsoft.com/office/drawing/2014/main" id="{4B13FA64-A4A7-4637-A392-29007442775B}"/>
              </a:ext>
            </a:extLst>
          </p:cNvPr>
          <p:cNvSpPr>
            <a:spLocks noGrp="1"/>
          </p:cNvSpPr>
          <p:nvPr>
            <p:ph idx="1"/>
          </p:nvPr>
        </p:nvSpPr>
        <p:spPr>
          <a:xfrm>
            <a:off x="971253" y="2204864"/>
            <a:ext cx="7633742" cy="3672408"/>
          </a:xfrm>
        </p:spPr>
        <p:txBody>
          <a:bodyPr>
            <a:noAutofit/>
          </a:bodyPr>
          <a:lstStyle/>
          <a:p>
            <a:r>
              <a:rPr lang="en-GB" dirty="0"/>
              <a:t>Geographic factors affecting geophysical hazard event </a:t>
            </a:r>
            <a:r>
              <a:rPr lang="en-GB" b="1" dirty="0"/>
              <a:t>impacts, </a:t>
            </a:r>
            <a:r>
              <a:rPr lang="en-GB" dirty="0"/>
              <a:t>including rural/urban location, time of day and degree of isolation</a:t>
            </a:r>
          </a:p>
          <a:p>
            <a:endParaRPr lang="en-GB" dirty="0"/>
          </a:p>
          <a:p>
            <a:pPr marL="0" indent="0">
              <a:buNone/>
            </a:pPr>
            <a:endParaRPr lang="en-GB" dirty="0"/>
          </a:p>
          <a:p>
            <a:r>
              <a:rPr lang="en-GB" dirty="0">
                <a:solidFill>
                  <a:srgbClr val="7030A0"/>
                </a:solidFill>
              </a:rPr>
              <a:t>Impacts include loss of life, economic losses, insured losses and trauma. It is impossible to quantify all of the impacts of hazards.</a:t>
            </a:r>
          </a:p>
          <a:p>
            <a:endParaRPr lang="en-GB" dirty="0">
              <a:solidFill>
                <a:srgbClr val="7030A0"/>
              </a:solidFill>
            </a:endParaRPr>
          </a:p>
          <a:p>
            <a:r>
              <a:rPr lang="en-GB" dirty="0">
                <a:solidFill>
                  <a:srgbClr val="7030A0"/>
                </a:solidFill>
              </a:rPr>
              <a:t>Disasters appear to be becoming more frequent and their economic impacts greater (for example, the 2004 Asian tsunami and earthquake in Haiti in 2010). However, this may be the result of better recording of these hazards, or that, because of population growth, there are now more people at risk of hazards. The economic costs of hazards are rising, especially in richer countries where the value of properties is much greater than in poor countries. </a:t>
            </a:r>
          </a:p>
          <a:p>
            <a:endParaRPr lang="en-GB" dirty="0"/>
          </a:p>
          <a:p>
            <a:endParaRPr lang="en-GB" dirty="0"/>
          </a:p>
          <a:p>
            <a:pPr marL="0" indent="0">
              <a:buNone/>
            </a:pPr>
            <a:r>
              <a:rPr lang="en-GB" dirty="0">
                <a:solidFill>
                  <a:srgbClr val="7030A0"/>
                </a:solidFill>
              </a:rPr>
              <a:t>  </a:t>
            </a:r>
            <a:endParaRPr lang="en-GB" dirty="0"/>
          </a:p>
        </p:txBody>
      </p:sp>
    </p:spTree>
    <p:extLst>
      <p:ext uri="{BB962C8B-B14F-4D97-AF65-F5344CB8AC3E}">
        <p14:creationId xmlns:p14="http://schemas.microsoft.com/office/powerpoint/2010/main" val="18557645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BDFBA-8A5E-4116-9D96-88CA33562491}"/>
              </a:ext>
            </a:extLst>
          </p:cNvPr>
          <p:cNvSpPr>
            <a:spLocks noGrp="1"/>
          </p:cNvSpPr>
          <p:nvPr>
            <p:ph type="title"/>
          </p:nvPr>
        </p:nvSpPr>
        <p:spPr>
          <a:xfrm>
            <a:off x="938758" y="382385"/>
            <a:ext cx="7633742" cy="1492132"/>
          </a:xfrm>
        </p:spPr>
        <p:txBody>
          <a:bodyPr>
            <a:normAutofit/>
          </a:bodyPr>
          <a:lstStyle/>
          <a:p>
            <a:r>
              <a:rPr lang="en-GB" b="1"/>
              <a:t>Hazard risk and vulnerability</a:t>
            </a:r>
            <a:br>
              <a:rPr lang="en-GB" b="1"/>
            </a:br>
            <a:r>
              <a:rPr lang="en-GB" sz="2025"/>
              <a:t>The varying </a:t>
            </a:r>
            <a:r>
              <a:rPr lang="en-GB" sz="3675" b="1">
                <a:solidFill>
                  <a:srgbClr val="0070C0"/>
                </a:solidFill>
              </a:rPr>
              <a:t>power</a:t>
            </a:r>
            <a:r>
              <a:rPr lang="en-GB" sz="2025" b="1"/>
              <a:t> </a:t>
            </a:r>
            <a:r>
              <a:rPr lang="en-GB" sz="2025"/>
              <a:t>of geophysical hazards to affect people in different local contexts</a:t>
            </a:r>
            <a:endParaRPr lang="en-GB" sz="2025" dirty="0"/>
          </a:p>
        </p:txBody>
      </p:sp>
      <p:sp>
        <p:nvSpPr>
          <p:cNvPr id="3" name="Content Placeholder 2">
            <a:extLst>
              <a:ext uri="{FF2B5EF4-FFF2-40B4-BE49-F238E27FC236}">
                <a16:creationId xmlns:a16="http://schemas.microsoft.com/office/drawing/2014/main" id="{49A3A6C9-276A-44C2-A576-7094E37F0749}"/>
              </a:ext>
            </a:extLst>
          </p:cNvPr>
          <p:cNvSpPr>
            <a:spLocks noGrp="1"/>
          </p:cNvSpPr>
          <p:nvPr>
            <p:ph idx="1"/>
          </p:nvPr>
        </p:nvSpPr>
        <p:spPr>
          <a:xfrm>
            <a:off x="938758" y="2564904"/>
            <a:ext cx="7633742" cy="3133317"/>
          </a:xfrm>
        </p:spPr>
        <p:txBody>
          <a:bodyPr/>
          <a:lstStyle/>
          <a:p>
            <a:r>
              <a:rPr lang="en-GB" sz="1800" b="1" i="1" dirty="0"/>
              <a:t>Two</a:t>
            </a:r>
            <a:r>
              <a:rPr lang="en-GB" sz="1800" i="1" dirty="0"/>
              <a:t> contemporary contrasting case studies </a:t>
            </a:r>
            <a:r>
              <a:rPr lang="en-GB" sz="1800" b="1" i="1" dirty="0"/>
              <a:t>each</a:t>
            </a:r>
            <a:r>
              <a:rPr lang="en-GB" sz="1800" i="1" dirty="0"/>
              <a:t> for volcanic hazards, earthquake hazards and mass movement hazards (see guidance above)</a:t>
            </a:r>
          </a:p>
          <a:p>
            <a:pPr marL="0" indent="0">
              <a:buNone/>
            </a:pPr>
            <a:endParaRPr lang="en-GB" sz="1600" dirty="0"/>
          </a:p>
          <a:p>
            <a:r>
              <a:rPr lang="en-GB" sz="1600" i="1" dirty="0"/>
              <a:t>For each geophysical hazard type, the case studies should develop knowledge and understanding of:</a:t>
            </a:r>
            <a:endParaRPr lang="en-GB" sz="1600" dirty="0"/>
          </a:p>
          <a:p>
            <a:pPr lvl="1"/>
            <a:r>
              <a:rPr lang="en-GB" sz="1600" dirty="0"/>
              <a:t>geophysical hazard event profiles, including any secondary hazards</a:t>
            </a:r>
          </a:p>
          <a:p>
            <a:pPr lvl="1"/>
            <a:r>
              <a:rPr lang="en-GB" sz="1600" dirty="0"/>
              <a:t>varied impacts of these hazards on different aspects of human well-being</a:t>
            </a:r>
          </a:p>
          <a:p>
            <a:pPr lvl="1"/>
            <a:r>
              <a:rPr lang="en-GB" sz="1600" dirty="0"/>
              <a:t>why levels of vulnerability varied both between and within communities, including spatial variations in hazard perception, personal knowledge and preparedness</a:t>
            </a:r>
          </a:p>
          <a:p>
            <a:pPr marL="0" indent="0">
              <a:buNone/>
            </a:pPr>
            <a:endParaRPr lang="en-GB" dirty="0"/>
          </a:p>
        </p:txBody>
      </p:sp>
    </p:spTree>
    <p:extLst>
      <p:ext uri="{BB962C8B-B14F-4D97-AF65-F5344CB8AC3E}">
        <p14:creationId xmlns:p14="http://schemas.microsoft.com/office/powerpoint/2010/main" val="25442664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C1E12-0E1C-40DC-9950-C1BC7FD4FDDE}"/>
              </a:ext>
            </a:extLst>
          </p:cNvPr>
          <p:cNvSpPr/>
          <p:nvPr/>
        </p:nvSpPr>
        <p:spPr>
          <a:xfrm>
            <a:off x="2286000" y="1324225"/>
            <a:ext cx="4572000" cy="4209550"/>
          </a:xfrm>
          <a:prstGeom prst="rect">
            <a:avLst/>
          </a:prstGeom>
        </p:spPr>
        <p:txBody>
          <a:bodyPr>
            <a:spAutoFit/>
          </a:bodyPr>
          <a:lstStyle/>
          <a:p>
            <a:pPr>
              <a:lnSpc>
                <a:spcPct val="107000"/>
              </a:lnSpc>
              <a:spcAft>
                <a:spcPts val="600"/>
              </a:spcAft>
            </a:pPr>
            <a:r>
              <a:rPr lang="en-GB"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Case studies of contrasting geophysical hazard events need to be undertaken (“contrasting” can be interpreted as severity of impacts and/or locations with different socio-economic realities):</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b="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two</a:t>
            </a:r>
            <a:r>
              <a:rPr lang="en-GB"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 earthquake hazard events of similar magnitudes but with </a:t>
            </a:r>
            <a:r>
              <a:rPr lang="en-GB" b="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contrasting</a:t>
            </a:r>
            <a:r>
              <a:rPr lang="en-GB"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 human impacts</a:t>
            </a:r>
            <a:endParaRPr lang="en-GB" sz="1600" dirty="0">
              <a:solidFill>
                <a:srgbClr val="292929"/>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b="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two</a:t>
            </a:r>
            <a:r>
              <a:rPr lang="en-GB"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 volcanic hazard events in </a:t>
            </a:r>
            <a:r>
              <a:rPr lang="en-GB" b="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contrasting</a:t>
            </a:r>
            <a:r>
              <a:rPr lang="en-GB"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 plate boundary locations</a:t>
            </a:r>
            <a:endParaRPr lang="en-GB" sz="1600" dirty="0">
              <a:solidFill>
                <a:srgbClr val="292929"/>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b="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two</a:t>
            </a:r>
            <a:r>
              <a:rPr lang="en-GB"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 mass movement hazard events with </a:t>
            </a:r>
            <a:r>
              <a:rPr lang="en-GB" b="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contrasting</a:t>
            </a:r>
            <a:r>
              <a:rPr lang="en-GB"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 physical characteristics (fast/slow; solid/loose).</a:t>
            </a:r>
            <a:endParaRPr lang="en-GB" sz="1600" dirty="0">
              <a:solidFill>
                <a:srgbClr val="29292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9559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DF61F47-37EC-408A-BDC8-E491FB5E5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a:extLst>
              <a:ext uri="{FF2B5EF4-FFF2-40B4-BE49-F238E27FC236}">
                <a16:creationId xmlns:a16="http://schemas.microsoft.com/office/drawing/2014/main" id="{68157995-9098-42A2-8E36-8BA9015D7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98AD482-27A4-454E-8A3A-84F73CBDA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22422E2-F15A-43AE-98F1-7210710B0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025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457C16-7B02-4230-8860-A256357B31E2}"/>
              </a:ext>
            </a:extLst>
          </p:cNvPr>
          <p:cNvSpPr>
            <a:spLocks noGrp="1"/>
          </p:cNvSpPr>
          <p:nvPr>
            <p:ph type="title"/>
          </p:nvPr>
        </p:nvSpPr>
        <p:spPr>
          <a:xfrm>
            <a:off x="938757" y="1078378"/>
            <a:ext cx="2188164" cy="4701244"/>
          </a:xfrm>
        </p:spPr>
        <p:txBody>
          <a:bodyPr vert="horz" lIns="91440" tIns="45720" rIns="91440" bIns="45720" rtlCol="0" anchor="ctr">
            <a:normAutofit/>
          </a:bodyPr>
          <a:lstStyle/>
          <a:p>
            <a:pPr defTabSz="914400"/>
            <a:endParaRPr lang="en-US" sz="3100" spc="200"/>
          </a:p>
        </p:txBody>
      </p:sp>
      <p:sp>
        <p:nvSpPr>
          <p:cNvPr id="18" name="Freeform 6">
            <a:extLst>
              <a:ext uri="{FF2B5EF4-FFF2-40B4-BE49-F238E27FC236}">
                <a16:creationId xmlns:a16="http://schemas.microsoft.com/office/drawing/2014/main" id="{BDC8164B-5FC0-4CBD-B7AE-0CB8780FF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75000"/>
              <a:alpha val="70000"/>
            </a:schemeClr>
          </a:solidFill>
          <a:ln w="0">
            <a:noFill/>
            <a:prstDash val="solid"/>
            <a:round/>
            <a:headEnd/>
            <a:tailEnd/>
          </a:ln>
        </p:spPr>
      </p:sp>
      <p:sp>
        <p:nvSpPr>
          <p:cNvPr id="5" name="Rectangle 4">
            <a:extLst>
              <a:ext uri="{FF2B5EF4-FFF2-40B4-BE49-F238E27FC236}">
                <a16:creationId xmlns:a16="http://schemas.microsoft.com/office/drawing/2014/main" id="{CAFC7FCC-4240-40DE-8206-DF074E4A5D8A}"/>
              </a:ext>
            </a:extLst>
          </p:cNvPr>
          <p:cNvSpPr/>
          <p:nvPr/>
        </p:nvSpPr>
        <p:spPr>
          <a:xfrm>
            <a:off x="3875296" y="1078378"/>
            <a:ext cx="4697204" cy="4701244"/>
          </a:xfrm>
          <a:prstGeom prst="rect">
            <a:avLst/>
          </a:prstGeom>
        </p:spPr>
        <p:txBody>
          <a:bodyPr vert="horz" lIns="91440" tIns="45720" rIns="91440" bIns="45720" rtlCol="0" anchor="ctr">
            <a:normAutofit/>
          </a:bodyPr>
          <a:lstStyle/>
          <a:p>
            <a:pPr indent="-228600">
              <a:spcBef>
                <a:spcPts val="700"/>
              </a:spcBef>
              <a:spcAft>
                <a:spcPts val="800"/>
              </a:spcAft>
              <a:buClr>
                <a:schemeClr val="tx2"/>
              </a:buClr>
            </a:pPr>
            <a:r>
              <a:rPr lang="en-US" sz="1400">
                <a:solidFill>
                  <a:schemeClr val="tx1">
                    <a:lumMod val="65000"/>
                    <a:lumOff val="35000"/>
                  </a:schemeClr>
                </a:solidFill>
              </a:rPr>
              <a:t>The varying </a:t>
            </a:r>
            <a:r>
              <a:rPr lang="en-US" sz="1400" b="1">
                <a:solidFill>
                  <a:schemeClr val="tx1">
                    <a:lumMod val="65000"/>
                    <a:lumOff val="35000"/>
                  </a:schemeClr>
                </a:solidFill>
              </a:rPr>
              <a:t>power </a:t>
            </a:r>
            <a:r>
              <a:rPr lang="en-US" sz="1400">
                <a:solidFill>
                  <a:schemeClr val="tx1">
                    <a:lumMod val="65000"/>
                    <a:lumOff val="35000"/>
                  </a:schemeClr>
                </a:solidFill>
              </a:rPr>
              <a:t>of geophysical hazards to affect peope in different local contexts:</a:t>
            </a:r>
          </a:p>
          <a:p>
            <a:pPr marL="342900" lvl="0" indent="-228600">
              <a:spcBef>
                <a:spcPts val="700"/>
              </a:spcBef>
              <a:spcAft>
                <a:spcPts val="800"/>
              </a:spcAft>
              <a:buClr>
                <a:schemeClr val="tx2"/>
              </a:buClr>
              <a:buSzPts val="1000"/>
              <a:buFont typeface="Symbol" panose="05050102010706020507" pitchFamily="18" charset="2"/>
              <a:buChar char=""/>
              <a:tabLst>
                <a:tab pos="457200" algn="l"/>
              </a:tabLst>
            </a:pPr>
            <a:r>
              <a:rPr lang="en-US" sz="1400" b="1" i="1">
                <a:solidFill>
                  <a:schemeClr val="tx1">
                    <a:lumMod val="65000"/>
                    <a:lumOff val="35000"/>
                  </a:schemeClr>
                </a:solidFill>
              </a:rPr>
              <a:t>Two</a:t>
            </a:r>
            <a:r>
              <a:rPr lang="en-US" sz="1400" i="1">
                <a:solidFill>
                  <a:schemeClr val="tx1">
                    <a:lumMod val="65000"/>
                    <a:lumOff val="35000"/>
                  </a:schemeClr>
                </a:solidFill>
              </a:rPr>
              <a:t> contemporary contrasting case studies </a:t>
            </a:r>
            <a:r>
              <a:rPr lang="en-US" sz="1400" b="1" i="1">
                <a:solidFill>
                  <a:schemeClr val="tx1">
                    <a:lumMod val="65000"/>
                    <a:lumOff val="35000"/>
                  </a:schemeClr>
                </a:solidFill>
              </a:rPr>
              <a:t>each</a:t>
            </a:r>
            <a:r>
              <a:rPr lang="en-US" sz="1400" i="1">
                <a:solidFill>
                  <a:schemeClr val="tx1">
                    <a:lumMod val="65000"/>
                    <a:lumOff val="35000"/>
                  </a:schemeClr>
                </a:solidFill>
              </a:rPr>
              <a:t> for volcanic hazards, earthquake hazards and mass movement hazards (see guidance above)</a:t>
            </a:r>
            <a:endParaRPr lang="en-US" sz="1400">
              <a:solidFill>
                <a:schemeClr val="tx1">
                  <a:lumMod val="65000"/>
                  <a:lumOff val="35000"/>
                </a:schemeClr>
              </a:solidFill>
            </a:endParaRPr>
          </a:p>
          <a:p>
            <a:pPr marL="342900" lvl="0" indent="-228600">
              <a:spcBef>
                <a:spcPts val="700"/>
              </a:spcBef>
              <a:spcAft>
                <a:spcPts val="800"/>
              </a:spcAft>
              <a:buClr>
                <a:schemeClr val="tx2"/>
              </a:buClr>
              <a:buSzPts val="1000"/>
              <a:buFont typeface="Symbol" panose="05050102010706020507" pitchFamily="18" charset="2"/>
              <a:buChar char=""/>
              <a:tabLst>
                <a:tab pos="457200" algn="l"/>
              </a:tabLst>
            </a:pPr>
            <a:r>
              <a:rPr lang="en-US" sz="1400" i="1">
                <a:solidFill>
                  <a:schemeClr val="tx1">
                    <a:lumMod val="65000"/>
                    <a:lumOff val="35000"/>
                  </a:schemeClr>
                </a:solidFill>
              </a:rPr>
              <a:t>For each geophysical hazard type, the case studies should develop knowledge and understanding of:</a:t>
            </a:r>
            <a:endParaRPr lang="en-US" sz="1400">
              <a:solidFill>
                <a:schemeClr val="tx1">
                  <a:lumMod val="65000"/>
                  <a:lumOff val="35000"/>
                </a:schemeClr>
              </a:solidFill>
            </a:endParaRPr>
          </a:p>
          <a:p>
            <a:pPr marL="742950" lvl="1" indent="-228600">
              <a:spcBef>
                <a:spcPts val="700"/>
              </a:spcBef>
              <a:spcAft>
                <a:spcPts val="800"/>
              </a:spcAft>
              <a:buClr>
                <a:schemeClr val="tx2"/>
              </a:buClr>
              <a:buSzPts val="1000"/>
              <a:buFont typeface="Courier New" panose="02070309020205020404" pitchFamily="49" charset="0"/>
              <a:buChar char="o"/>
              <a:tabLst>
                <a:tab pos="914400" algn="l"/>
              </a:tabLst>
            </a:pPr>
            <a:r>
              <a:rPr lang="en-US" sz="1400">
                <a:solidFill>
                  <a:schemeClr val="tx1">
                    <a:lumMod val="65000"/>
                    <a:lumOff val="35000"/>
                  </a:schemeClr>
                </a:solidFill>
              </a:rPr>
              <a:t>geophysical hazard event profiles, including any secondary hazards</a:t>
            </a:r>
          </a:p>
          <a:p>
            <a:pPr marL="742950" lvl="1" indent="-228600">
              <a:spcBef>
                <a:spcPts val="700"/>
              </a:spcBef>
              <a:spcAft>
                <a:spcPts val="800"/>
              </a:spcAft>
              <a:buClr>
                <a:schemeClr val="tx2"/>
              </a:buClr>
              <a:buSzPts val="1000"/>
              <a:buFont typeface="Courier New" panose="02070309020205020404" pitchFamily="49" charset="0"/>
              <a:buChar char="o"/>
              <a:tabLst>
                <a:tab pos="914400" algn="l"/>
              </a:tabLst>
            </a:pPr>
            <a:r>
              <a:rPr lang="en-US" sz="1400">
                <a:solidFill>
                  <a:schemeClr val="tx1">
                    <a:lumMod val="65000"/>
                    <a:lumOff val="35000"/>
                  </a:schemeClr>
                </a:solidFill>
              </a:rPr>
              <a:t>varied impacts of these hazards on different aspects of human well-being</a:t>
            </a:r>
          </a:p>
          <a:p>
            <a:pPr marL="742950" lvl="1" indent="-228600">
              <a:spcBef>
                <a:spcPts val="700"/>
              </a:spcBef>
              <a:spcAft>
                <a:spcPts val="800"/>
              </a:spcAft>
              <a:buClr>
                <a:schemeClr val="tx2"/>
              </a:buClr>
              <a:buSzPts val="1000"/>
              <a:buFont typeface="Courier New" panose="02070309020205020404" pitchFamily="49" charset="0"/>
              <a:buChar char="o"/>
              <a:tabLst>
                <a:tab pos="914400" algn="l"/>
              </a:tabLst>
            </a:pPr>
            <a:r>
              <a:rPr lang="en-US" sz="1400">
                <a:solidFill>
                  <a:schemeClr val="tx1">
                    <a:lumMod val="65000"/>
                    <a:lumOff val="35000"/>
                  </a:schemeClr>
                </a:solidFill>
              </a:rPr>
              <a:t>why levels of vulnerability varied both between and within communities, including spatial variations in hazard perception, personal knowledge and preparedness</a:t>
            </a:r>
          </a:p>
          <a:p>
            <a:pPr indent="-228600">
              <a:spcBef>
                <a:spcPts val="700"/>
              </a:spcBef>
              <a:spcAft>
                <a:spcPts val="800"/>
              </a:spcAft>
              <a:buClr>
                <a:schemeClr val="tx2"/>
              </a:buClr>
            </a:pPr>
            <a:r>
              <a:rPr lang="en-US" sz="1400">
                <a:solidFill>
                  <a:schemeClr val="tx1">
                    <a:lumMod val="65000"/>
                    <a:lumOff val="35000"/>
                  </a:schemeClr>
                </a:solidFill>
              </a:rPr>
              <a:t> </a:t>
            </a:r>
          </a:p>
        </p:txBody>
      </p:sp>
    </p:spTree>
    <p:extLst>
      <p:ext uri="{BB962C8B-B14F-4D97-AF65-F5344CB8AC3E}">
        <p14:creationId xmlns:p14="http://schemas.microsoft.com/office/powerpoint/2010/main" val="1957107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1D38-07D4-40BA-B77B-ACB731CADE7E}"/>
              </a:ext>
            </a:extLst>
          </p:cNvPr>
          <p:cNvSpPr>
            <a:spLocks noGrp="1"/>
          </p:cNvSpPr>
          <p:nvPr>
            <p:ph type="title"/>
          </p:nvPr>
        </p:nvSpPr>
        <p:spPr/>
        <p:txBody>
          <a:bodyPr>
            <a:normAutofit fontScale="90000"/>
          </a:bodyPr>
          <a:lstStyle/>
          <a:p>
            <a:r>
              <a:rPr lang="en-GB" b="1" dirty="0"/>
              <a:t>Geophysical systems</a:t>
            </a:r>
            <a:br>
              <a:rPr lang="en-GB" b="1" dirty="0"/>
            </a:br>
            <a:br>
              <a:rPr lang="en-GB" b="1" dirty="0"/>
            </a:br>
            <a:r>
              <a:rPr lang="en-GB" sz="1800" dirty="0"/>
              <a:t>How geological </a:t>
            </a:r>
            <a:r>
              <a:rPr lang="en-GB" sz="3600" b="1" dirty="0">
                <a:solidFill>
                  <a:srgbClr val="7030A0"/>
                </a:solidFill>
              </a:rPr>
              <a:t>processes</a:t>
            </a:r>
            <a:r>
              <a:rPr lang="en-GB" sz="3600" dirty="0">
                <a:solidFill>
                  <a:srgbClr val="7030A0"/>
                </a:solidFill>
              </a:rPr>
              <a:t> </a:t>
            </a:r>
            <a:r>
              <a:rPr lang="en-GB" sz="1800" dirty="0"/>
              <a:t>give rise to geophysical events of differing type and magnitude </a:t>
            </a:r>
          </a:p>
        </p:txBody>
      </p:sp>
      <p:sp>
        <p:nvSpPr>
          <p:cNvPr id="3" name="Content Placeholder 2">
            <a:extLst>
              <a:ext uri="{FF2B5EF4-FFF2-40B4-BE49-F238E27FC236}">
                <a16:creationId xmlns:a16="http://schemas.microsoft.com/office/drawing/2014/main" id="{E28154FD-F07B-4800-92BD-90906E756B7C}"/>
              </a:ext>
            </a:extLst>
          </p:cNvPr>
          <p:cNvSpPr>
            <a:spLocks noGrp="1"/>
          </p:cNvSpPr>
          <p:nvPr>
            <p:ph idx="1"/>
          </p:nvPr>
        </p:nvSpPr>
        <p:spPr>
          <a:xfrm>
            <a:off x="938758" y="2935861"/>
            <a:ext cx="7633742" cy="2946183"/>
          </a:xfrm>
        </p:spPr>
        <p:txBody>
          <a:bodyPr>
            <a:normAutofit/>
          </a:bodyPr>
          <a:lstStyle/>
          <a:p>
            <a:r>
              <a:rPr lang="en-GB" dirty="0"/>
              <a:t>Mechanisms of plate movement including internal heating, convection currents, plumes, subduction and rifting at plate margins</a:t>
            </a:r>
          </a:p>
          <a:p>
            <a:pPr marL="0" indent="0">
              <a:buNone/>
            </a:pPr>
            <a:endParaRPr lang="en-GB" dirty="0"/>
          </a:p>
          <a:p>
            <a:pPr marL="0" indent="0" algn="ctr">
              <a:buNone/>
            </a:pPr>
            <a:r>
              <a:rPr lang="en-GB" dirty="0">
                <a:hlinkClick r:id="rId2"/>
              </a:rPr>
              <a:t>BBC Animation</a:t>
            </a:r>
            <a:r>
              <a:rPr lang="en-GB" dirty="0"/>
              <a:t> (requires Flash)</a:t>
            </a:r>
          </a:p>
          <a:p>
            <a:pPr marL="0" indent="0" algn="ctr">
              <a:buNone/>
            </a:pPr>
            <a:endParaRPr lang="en-GB" dirty="0"/>
          </a:p>
          <a:p>
            <a:pPr marL="0" indent="0" algn="ctr">
              <a:buNone/>
            </a:pPr>
            <a:r>
              <a:rPr lang="en-GB" dirty="0">
                <a:hlinkClick r:id="rId3"/>
              </a:rPr>
              <a:t>Plate Tectonics Theory by Alfred Wegener</a:t>
            </a: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8053724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67762" y="630936"/>
            <a:ext cx="3926681"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DFEF8384-2545-4ACD-9071-49DD1CFC4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Freeform 22">
            <a:extLst>
              <a:ext uri="{FF2B5EF4-FFF2-40B4-BE49-F238E27FC236}">
                <a16:creationId xmlns:a16="http://schemas.microsoft.com/office/drawing/2014/main" id="{F77DB8FA-61A7-4DE7-A777-6D258D172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521583"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1DAE1631-6A65-4F6F-85BD-3F47B6FF6B0A}"/>
              </a:ext>
            </a:extLst>
          </p:cNvPr>
          <p:cNvSpPr>
            <a:spLocks noGrp="1"/>
          </p:cNvSpPr>
          <p:nvPr>
            <p:ph type="title"/>
          </p:nvPr>
        </p:nvSpPr>
        <p:spPr>
          <a:xfrm>
            <a:off x="212598" y="643464"/>
            <a:ext cx="3135266" cy="4374850"/>
          </a:xfrm>
        </p:spPr>
        <p:txBody>
          <a:bodyPr vert="horz" lIns="91440" tIns="45720" rIns="91440" bIns="45720" rtlCol="0" anchor="ctr">
            <a:normAutofit/>
          </a:bodyPr>
          <a:lstStyle/>
          <a:p>
            <a:pPr algn="ctr" defTabSz="914400"/>
            <a:r>
              <a:rPr lang="en-US" sz="5200" spc="800" dirty="0">
                <a:solidFill>
                  <a:srgbClr val="2A1A00"/>
                </a:solidFill>
              </a:rPr>
              <a:t>Hazard event profile</a:t>
            </a:r>
          </a:p>
        </p:txBody>
      </p:sp>
      <p:pic>
        <p:nvPicPr>
          <p:cNvPr id="3" name="Picture 2">
            <a:extLst>
              <a:ext uri="{FF2B5EF4-FFF2-40B4-BE49-F238E27FC236}">
                <a16:creationId xmlns:a16="http://schemas.microsoft.com/office/drawing/2014/main" id="{611A9497-2475-456A-92E5-0A481E615DD9}"/>
              </a:ext>
            </a:extLst>
          </p:cNvPr>
          <p:cNvPicPr>
            <a:picLocks noChangeAspect="1"/>
          </p:cNvPicPr>
          <p:nvPr/>
        </p:nvPicPr>
        <p:blipFill>
          <a:blip r:embed="rId2"/>
          <a:stretch>
            <a:fillRect/>
          </a:stretch>
        </p:blipFill>
        <p:spPr>
          <a:xfrm>
            <a:off x="4005222" y="2177173"/>
            <a:ext cx="4665249" cy="2507570"/>
          </a:xfrm>
          <a:prstGeom prst="rect">
            <a:avLst/>
          </a:prstGeom>
        </p:spPr>
      </p:pic>
      <p:sp>
        <p:nvSpPr>
          <p:cNvPr id="9" name="TextBox 8">
            <a:extLst>
              <a:ext uri="{FF2B5EF4-FFF2-40B4-BE49-F238E27FC236}">
                <a16:creationId xmlns:a16="http://schemas.microsoft.com/office/drawing/2014/main" id="{9D033CBE-9EA8-4039-B6D4-4073BB62FFD1}"/>
              </a:ext>
            </a:extLst>
          </p:cNvPr>
          <p:cNvSpPr txBox="1"/>
          <p:nvPr/>
        </p:nvSpPr>
        <p:spPr>
          <a:xfrm>
            <a:off x="5330282" y="847492"/>
            <a:ext cx="2410069" cy="369332"/>
          </a:xfrm>
          <a:prstGeom prst="rect">
            <a:avLst/>
          </a:prstGeom>
          <a:noFill/>
        </p:spPr>
        <p:txBody>
          <a:bodyPr wrap="square" rtlCol="0">
            <a:spAutoFit/>
          </a:bodyPr>
          <a:lstStyle/>
          <a:p>
            <a:r>
              <a:rPr lang="en-GB" dirty="0"/>
              <a:t>Source: In Thinking</a:t>
            </a:r>
          </a:p>
        </p:txBody>
      </p:sp>
    </p:spTree>
    <p:extLst>
      <p:ext uri="{BB962C8B-B14F-4D97-AF65-F5344CB8AC3E}">
        <p14:creationId xmlns:p14="http://schemas.microsoft.com/office/powerpoint/2010/main" val="21385264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6A6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Rectangle 3">
            <a:extLst>
              <a:ext uri="{FF2B5EF4-FFF2-40B4-BE49-F238E27FC236}">
                <a16:creationId xmlns:a16="http://schemas.microsoft.com/office/drawing/2014/main" id="{7A16584D-5BCF-48D0-8C51-A7D6ABB8DDDE}"/>
              </a:ext>
            </a:extLst>
          </p:cNvPr>
          <p:cNvSpPr/>
          <p:nvPr/>
        </p:nvSpPr>
        <p:spPr>
          <a:xfrm>
            <a:off x="2286000" y="3105835"/>
            <a:ext cx="4572000" cy="369332"/>
          </a:xfrm>
          <a:prstGeom prst="rect">
            <a:avLst/>
          </a:prstGeom>
        </p:spPr>
        <p:txBody>
          <a:bodyPr>
            <a:spAutoFit/>
          </a:bodyPr>
          <a:lstStyle/>
          <a:p>
            <a:r>
              <a:rPr lang="en-GB" dirty="0">
                <a:hlinkClick r:id="rId3"/>
              </a:rPr>
              <a:t>Hazard Event Profile</a:t>
            </a:r>
            <a:endParaRPr lang="en-GB" dirty="0"/>
          </a:p>
        </p:txBody>
      </p:sp>
    </p:spTree>
    <p:extLst>
      <p:ext uri="{BB962C8B-B14F-4D97-AF65-F5344CB8AC3E}">
        <p14:creationId xmlns:p14="http://schemas.microsoft.com/office/powerpoint/2010/main" val="31613384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CBB3C9-01EE-4811-87DE-E2C1B901687D}"/>
              </a:ext>
            </a:extLst>
          </p:cNvPr>
          <p:cNvSpPr/>
          <p:nvPr/>
        </p:nvSpPr>
        <p:spPr>
          <a:xfrm>
            <a:off x="1187624" y="1700808"/>
            <a:ext cx="7632848" cy="4758226"/>
          </a:xfrm>
          <a:prstGeom prst="rect">
            <a:avLst/>
          </a:prstGeom>
        </p:spPr>
        <p:txBody>
          <a:bodyPr wrap="square">
            <a:spAutoFit/>
          </a:bodyPr>
          <a:lstStyle/>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Volcanic eruptions: </a:t>
            </a:r>
            <a:r>
              <a:rPr lang="en-GB"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The</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Soufrière</a:t>
            </a:r>
            <a:r>
              <a:rPr lang="en-GB"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 Hills Volcano on the Caribbean island of           </a:t>
            </a:r>
          </a:p>
          <a:p>
            <a:pPr>
              <a:lnSpc>
                <a:spcPct val="107000"/>
              </a:lnSpc>
              <a:spcAft>
                <a:spcPts val="800"/>
              </a:spcAft>
            </a:pP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Montserrat</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2"/>
              </a:rPr>
              <a:t>Facts</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or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began erupting in 1995 and the eruption is ongoing</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Eyjafjallajökull, 2010        </a:t>
            </a:r>
            <a:r>
              <a:rPr lang="en-GB" dirty="0">
                <a:latin typeface="Calibri" panose="020F0502020204030204" pitchFamily="34" charset="0"/>
                <a:ea typeface="Calibri" panose="020F0502020204030204" pitchFamily="34" charset="0"/>
                <a:cs typeface="Times New Roman" panose="02020603050405020304" pitchFamily="18" charset="0"/>
              </a:rPr>
              <a:t>(61%)</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Earthquakes              </a:t>
            </a: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Haiti 2010       </a:t>
            </a:r>
            <a:r>
              <a:rPr lang="en-GB" dirty="0">
                <a:latin typeface="Calibri" panose="020F0502020204030204" pitchFamily="34" charset="0"/>
                <a:ea typeface="Calibri" panose="020F0502020204030204" pitchFamily="34" charset="0"/>
                <a:cs typeface="Times New Roman" panose="02020603050405020304" pitchFamily="18" charset="0"/>
              </a:rPr>
              <a:t>(65%)</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L’Aquila in Italy, 2009      </a:t>
            </a:r>
            <a:r>
              <a:rPr lang="en-GB" dirty="0">
                <a:latin typeface="Calibri" panose="020F0502020204030204" pitchFamily="34" charset="0"/>
                <a:ea typeface="Calibri" panose="020F0502020204030204" pitchFamily="34" charset="0"/>
                <a:cs typeface="Times New Roman" panose="02020603050405020304" pitchFamily="18" charset="0"/>
                <a:hlinkClick r:id="rId3"/>
              </a:rPr>
              <a:t>GATW</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a:latin typeface="Calibri" panose="020F0502020204030204" pitchFamily="34" charset="0"/>
                <a:ea typeface="Calibri" panose="020F0502020204030204" pitchFamily="34" charset="0"/>
                <a:cs typeface="Times New Roman" panose="02020603050405020304" pitchFamily="18" charset="0"/>
                <a:hlinkClick r:id="rId4" action="ppaction://hlinkpres?slideindex=1&amp;slidetitle="/>
              </a:rPr>
              <a:t>PPTX</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Mass movement       </a:t>
            </a: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Dolina </a:t>
            </a:r>
            <a:r>
              <a:rPr lang="en-GB" dirty="0" err="1">
                <a:highlight>
                  <a:srgbClr val="FFFF00"/>
                </a:highlight>
                <a:latin typeface="Calibri" panose="020F0502020204030204" pitchFamily="34" charset="0"/>
                <a:ea typeface="Calibri" panose="020F0502020204030204" pitchFamily="34" charset="0"/>
                <a:cs typeface="Times New Roman" panose="02020603050405020304" pitchFamily="18" charset="0"/>
              </a:rPr>
              <a:t>Geyzerov</a:t>
            </a: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 landslide in Russia, 2007        </a:t>
            </a:r>
            <a:r>
              <a:rPr lang="en-GB" dirty="0">
                <a:latin typeface="Calibri" panose="020F0502020204030204" pitchFamily="34" charset="0"/>
                <a:ea typeface="Calibri" panose="020F0502020204030204" pitchFamily="34" charset="0"/>
                <a:cs typeface="Times New Roman" panose="02020603050405020304" pitchFamily="18" charset="0"/>
              </a:rPr>
              <a:t>(76%)</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 Oso mudslide in the USA, 2014          </a:t>
            </a:r>
            <a:r>
              <a:rPr lang="en-GB" dirty="0">
                <a:latin typeface="Calibri" panose="020F0502020204030204" pitchFamily="34" charset="0"/>
                <a:ea typeface="Calibri" panose="020F0502020204030204" pitchFamily="34" charset="0"/>
                <a:cs typeface="Times New Roman" panose="02020603050405020304" pitchFamily="18" charset="0"/>
              </a:rPr>
              <a:t>(82%)</a:t>
            </a:r>
          </a:p>
          <a:p>
            <a:pPr>
              <a:lnSpc>
                <a:spcPct val="107000"/>
              </a:lnSpc>
              <a:spcAft>
                <a:spcPts val="800"/>
              </a:spcAft>
            </a:pPr>
            <a:endParaRPr lang="en-GB" dirty="0">
              <a:latin typeface="Calibri" panose="020F0502020204030204" pitchFamily="34" charset="0"/>
              <a:cs typeface="Times New Roman" panose="02020603050405020304" pitchFamily="18" charset="0"/>
            </a:endParaRPr>
          </a:p>
          <a:p>
            <a:pPr>
              <a:lnSpc>
                <a:spcPct val="107000"/>
              </a:lnSpc>
              <a:spcAft>
                <a:spcPts val="800"/>
              </a:spcAft>
            </a:pPr>
            <a:endParaRPr lang="en-GB" dirty="0">
              <a:latin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FF0000"/>
                </a:solidFill>
                <a:latin typeface="Calibri" panose="020F0502020204030204" pitchFamily="34" charset="0"/>
                <a:cs typeface="Times New Roman" panose="02020603050405020304" pitchFamily="18" charset="0"/>
              </a:rPr>
              <a:t>…or the ones on the following slides….</a:t>
            </a:r>
            <a:endParaRPr lang="en-GB" b="1" dirty="0">
              <a:solidFill>
                <a:srgbClr val="FF0000"/>
              </a:solidFill>
            </a:endParaRPr>
          </a:p>
        </p:txBody>
      </p:sp>
    </p:spTree>
    <p:extLst>
      <p:ext uri="{BB962C8B-B14F-4D97-AF65-F5344CB8AC3E}">
        <p14:creationId xmlns:p14="http://schemas.microsoft.com/office/powerpoint/2010/main" val="36454326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606343-BADE-4565-AB89-E9EF7E253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54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9E183BD-2932-401F-8B53-E247764B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map&#10;&#10;Description automatically generated">
            <a:extLst>
              <a:ext uri="{FF2B5EF4-FFF2-40B4-BE49-F238E27FC236}">
                <a16:creationId xmlns:a16="http://schemas.microsoft.com/office/drawing/2014/main" id="{9E64FD4D-93CD-4FC8-AEFB-9834D0626621}"/>
              </a:ext>
            </a:extLst>
          </p:cNvPr>
          <p:cNvPicPr>
            <a:picLocks noChangeAspect="1"/>
          </p:cNvPicPr>
          <p:nvPr/>
        </p:nvPicPr>
        <p:blipFill>
          <a:blip r:embed="rId2"/>
          <a:stretch>
            <a:fillRect/>
          </a:stretch>
        </p:blipFill>
        <p:spPr>
          <a:xfrm>
            <a:off x="601751" y="1324769"/>
            <a:ext cx="7940497" cy="4208462"/>
          </a:xfrm>
          <a:prstGeom prst="rect">
            <a:avLst/>
          </a:prstGeom>
        </p:spPr>
      </p:pic>
      <p:sp>
        <p:nvSpPr>
          <p:cNvPr id="5" name="TextBox 4">
            <a:extLst>
              <a:ext uri="{FF2B5EF4-FFF2-40B4-BE49-F238E27FC236}">
                <a16:creationId xmlns:a16="http://schemas.microsoft.com/office/drawing/2014/main" id="{C7050E49-AAAF-48C7-9719-5FB184D7855A}"/>
              </a:ext>
            </a:extLst>
          </p:cNvPr>
          <p:cNvSpPr txBox="1"/>
          <p:nvPr/>
        </p:nvSpPr>
        <p:spPr>
          <a:xfrm>
            <a:off x="5330282" y="847492"/>
            <a:ext cx="2410069" cy="369332"/>
          </a:xfrm>
          <a:prstGeom prst="rect">
            <a:avLst/>
          </a:prstGeom>
          <a:noFill/>
        </p:spPr>
        <p:txBody>
          <a:bodyPr wrap="square" rtlCol="0">
            <a:spAutoFit/>
          </a:bodyPr>
          <a:lstStyle/>
          <a:p>
            <a:r>
              <a:rPr lang="en-GB" dirty="0"/>
              <a:t>Source: In Thinking</a:t>
            </a:r>
          </a:p>
        </p:txBody>
      </p:sp>
    </p:spTree>
    <p:extLst>
      <p:ext uri="{BB962C8B-B14F-4D97-AF65-F5344CB8AC3E}">
        <p14:creationId xmlns:p14="http://schemas.microsoft.com/office/powerpoint/2010/main" val="7368333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F39A7A-89EA-4D7E-870A-3C099F599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8251" y="160867"/>
            <a:ext cx="8213025" cy="65362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6">
            <a:extLst>
              <a:ext uri="{FF2B5EF4-FFF2-40B4-BE49-F238E27FC236}">
                <a16:creationId xmlns:a16="http://schemas.microsoft.com/office/drawing/2014/main" id="{7B1200C0-8D6D-42B6-ADB7-E4795C0D0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9904"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2"/>
          </a:solidFill>
          <a:ln w="0">
            <a:noFill/>
            <a:prstDash val="solid"/>
            <a:round/>
            <a:headEnd/>
            <a:tailEnd/>
          </a:ln>
        </p:spPr>
      </p:sp>
      <p:sp>
        <p:nvSpPr>
          <p:cNvPr id="11" name="Freeform 6">
            <a:extLst>
              <a:ext uri="{FF2B5EF4-FFF2-40B4-BE49-F238E27FC236}">
                <a16:creationId xmlns:a16="http://schemas.microsoft.com/office/drawing/2014/main" id="{1AD880E1-1BBB-4E9C-ABD0-632428BB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pic>
        <p:nvPicPr>
          <p:cNvPr id="2" name="Picture 1" descr="A screenshot of a cell phone&#10;&#10;Description automatically generated">
            <a:extLst>
              <a:ext uri="{FF2B5EF4-FFF2-40B4-BE49-F238E27FC236}">
                <a16:creationId xmlns:a16="http://schemas.microsoft.com/office/drawing/2014/main" id="{6E17FF1B-4478-47B0-BFD9-37872E030CB1}"/>
              </a:ext>
            </a:extLst>
          </p:cNvPr>
          <p:cNvPicPr>
            <a:picLocks noChangeAspect="1"/>
          </p:cNvPicPr>
          <p:nvPr/>
        </p:nvPicPr>
        <p:blipFill>
          <a:blip r:embed="rId2"/>
          <a:stretch>
            <a:fillRect/>
          </a:stretch>
        </p:blipFill>
        <p:spPr>
          <a:xfrm>
            <a:off x="1391962" y="1504068"/>
            <a:ext cx="6695414" cy="3849862"/>
          </a:xfrm>
          <a:prstGeom prst="rect">
            <a:avLst/>
          </a:prstGeom>
        </p:spPr>
      </p:pic>
      <p:sp>
        <p:nvSpPr>
          <p:cNvPr id="13" name="Rectangle 12">
            <a:extLst>
              <a:ext uri="{FF2B5EF4-FFF2-40B4-BE49-F238E27FC236}">
                <a16:creationId xmlns:a16="http://schemas.microsoft.com/office/drawing/2014/main" id="{3FE92B7D-47AE-4A59-8B04-31731220B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6858000"/>
          </a:xfrm>
          <a:prstGeom prst="rect">
            <a:avLst/>
          </a:prstGeom>
          <a:solidFill>
            <a:srgbClr val="98E1F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6FE6EC08-DF6A-4C9C-97BB-D63DA9238C2E}"/>
              </a:ext>
            </a:extLst>
          </p:cNvPr>
          <p:cNvSpPr txBox="1"/>
          <p:nvPr/>
        </p:nvSpPr>
        <p:spPr>
          <a:xfrm>
            <a:off x="5330282" y="847492"/>
            <a:ext cx="2410069" cy="369332"/>
          </a:xfrm>
          <a:prstGeom prst="rect">
            <a:avLst/>
          </a:prstGeom>
          <a:noFill/>
        </p:spPr>
        <p:txBody>
          <a:bodyPr wrap="square" rtlCol="0">
            <a:spAutoFit/>
          </a:bodyPr>
          <a:lstStyle/>
          <a:p>
            <a:r>
              <a:rPr lang="en-GB" dirty="0"/>
              <a:t>Source: In Thinking</a:t>
            </a:r>
          </a:p>
        </p:txBody>
      </p:sp>
    </p:spTree>
    <p:extLst>
      <p:ext uri="{BB962C8B-B14F-4D97-AF65-F5344CB8AC3E}">
        <p14:creationId xmlns:p14="http://schemas.microsoft.com/office/powerpoint/2010/main" val="27966408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606343-BADE-4565-AB89-E9EF7E253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6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9E183BD-2932-401F-8B53-E247764B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map&#10;&#10;Description automatically generated">
            <a:extLst>
              <a:ext uri="{FF2B5EF4-FFF2-40B4-BE49-F238E27FC236}">
                <a16:creationId xmlns:a16="http://schemas.microsoft.com/office/drawing/2014/main" id="{97CF2E39-87B6-4538-BEB3-5771F5068443}"/>
              </a:ext>
            </a:extLst>
          </p:cNvPr>
          <p:cNvPicPr>
            <a:picLocks noChangeAspect="1"/>
          </p:cNvPicPr>
          <p:nvPr/>
        </p:nvPicPr>
        <p:blipFill>
          <a:blip r:embed="rId2"/>
          <a:stretch>
            <a:fillRect/>
          </a:stretch>
        </p:blipFill>
        <p:spPr>
          <a:xfrm>
            <a:off x="601751" y="1424025"/>
            <a:ext cx="7940497" cy="4009951"/>
          </a:xfrm>
          <a:prstGeom prst="rect">
            <a:avLst/>
          </a:prstGeom>
        </p:spPr>
      </p:pic>
      <p:sp>
        <p:nvSpPr>
          <p:cNvPr id="3" name="TextBox 2">
            <a:extLst>
              <a:ext uri="{FF2B5EF4-FFF2-40B4-BE49-F238E27FC236}">
                <a16:creationId xmlns:a16="http://schemas.microsoft.com/office/drawing/2014/main" id="{3704DA4F-4E20-41A5-92DC-CBE6F779E7CD}"/>
              </a:ext>
            </a:extLst>
          </p:cNvPr>
          <p:cNvSpPr txBox="1"/>
          <p:nvPr/>
        </p:nvSpPr>
        <p:spPr>
          <a:xfrm>
            <a:off x="5330282" y="847492"/>
            <a:ext cx="2410069" cy="369332"/>
          </a:xfrm>
          <a:prstGeom prst="rect">
            <a:avLst/>
          </a:prstGeom>
          <a:noFill/>
        </p:spPr>
        <p:txBody>
          <a:bodyPr wrap="square" rtlCol="0">
            <a:spAutoFit/>
          </a:bodyPr>
          <a:lstStyle/>
          <a:p>
            <a:r>
              <a:rPr lang="en-GB" dirty="0"/>
              <a:t>Source: In Thinking</a:t>
            </a:r>
          </a:p>
        </p:txBody>
      </p:sp>
    </p:spTree>
    <p:extLst>
      <p:ext uri="{BB962C8B-B14F-4D97-AF65-F5344CB8AC3E}">
        <p14:creationId xmlns:p14="http://schemas.microsoft.com/office/powerpoint/2010/main" val="7741140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079F42-5C7A-44DD-9E9F-A34795A48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318" y="0"/>
            <a:ext cx="860468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6">
            <a:extLst>
              <a:ext uri="{FF2B5EF4-FFF2-40B4-BE49-F238E27FC236}">
                <a16:creationId xmlns:a16="http://schemas.microsoft.com/office/drawing/2014/main" id="{09777E15-6D68-4808-AD20-82EA7377F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963" y="0"/>
            <a:ext cx="664369"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1" name="Freeform 6">
            <a:extLst>
              <a:ext uri="{FF2B5EF4-FFF2-40B4-BE49-F238E27FC236}">
                <a16:creationId xmlns:a16="http://schemas.microsoft.com/office/drawing/2014/main" id="{CE79CAD8-9F7F-4756-BD12-8463CA4C6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3" name="Rectangle 12">
            <a:extLst>
              <a:ext uri="{FF2B5EF4-FFF2-40B4-BE49-F238E27FC236}">
                <a16:creationId xmlns:a16="http://schemas.microsoft.com/office/drawing/2014/main" id="{A9923A21-5790-4667-B5C7-ADA793B49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8336" y="643466"/>
            <a:ext cx="7200601" cy="55710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769144C-B909-4D29-8033-85DC5E638BDA}"/>
              </a:ext>
            </a:extLst>
          </p:cNvPr>
          <p:cNvPicPr>
            <a:picLocks noChangeAspect="1"/>
          </p:cNvPicPr>
          <p:nvPr/>
        </p:nvPicPr>
        <p:blipFill>
          <a:blip r:embed="rId2"/>
          <a:stretch>
            <a:fillRect/>
          </a:stretch>
        </p:blipFill>
        <p:spPr>
          <a:xfrm>
            <a:off x="1489635" y="1346419"/>
            <a:ext cx="6718001" cy="4165160"/>
          </a:xfrm>
          <a:prstGeom prst="rect">
            <a:avLst/>
          </a:prstGeom>
        </p:spPr>
      </p:pic>
      <p:sp>
        <p:nvSpPr>
          <p:cNvPr id="8" name="TextBox 7">
            <a:extLst>
              <a:ext uri="{FF2B5EF4-FFF2-40B4-BE49-F238E27FC236}">
                <a16:creationId xmlns:a16="http://schemas.microsoft.com/office/drawing/2014/main" id="{35D4B098-64C1-4BAC-872A-D7852676D414}"/>
              </a:ext>
            </a:extLst>
          </p:cNvPr>
          <p:cNvSpPr txBox="1"/>
          <p:nvPr/>
        </p:nvSpPr>
        <p:spPr>
          <a:xfrm>
            <a:off x="5330282" y="847492"/>
            <a:ext cx="2410069" cy="369332"/>
          </a:xfrm>
          <a:prstGeom prst="rect">
            <a:avLst/>
          </a:prstGeom>
          <a:noFill/>
        </p:spPr>
        <p:txBody>
          <a:bodyPr wrap="square" rtlCol="0">
            <a:spAutoFit/>
          </a:bodyPr>
          <a:lstStyle/>
          <a:p>
            <a:r>
              <a:rPr lang="en-GB" dirty="0"/>
              <a:t>Source: In Thinking</a:t>
            </a:r>
          </a:p>
        </p:txBody>
      </p:sp>
    </p:spTree>
    <p:extLst>
      <p:ext uri="{BB962C8B-B14F-4D97-AF65-F5344CB8AC3E}">
        <p14:creationId xmlns:p14="http://schemas.microsoft.com/office/powerpoint/2010/main" val="30407707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606343-BADE-4565-AB89-E9EF7E253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16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9E183BD-2932-401F-8B53-E247764B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map&#10;&#10;Description automatically generated">
            <a:extLst>
              <a:ext uri="{FF2B5EF4-FFF2-40B4-BE49-F238E27FC236}">
                <a16:creationId xmlns:a16="http://schemas.microsoft.com/office/drawing/2014/main" id="{4FA4D326-F48A-4EAD-B61C-25E6C2B179E2}"/>
              </a:ext>
            </a:extLst>
          </p:cNvPr>
          <p:cNvPicPr>
            <a:picLocks noChangeAspect="1"/>
          </p:cNvPicPr>
          <p:nvPr/>
        </p:nvPicPr>
        <p:blipFill>
          <a:blip r:embed="rId2"/>
          <a:stretch>
            <a:fillRect/>
          </a:stretch>
        </p:blipFill>
        <p:spPr>
          <a:xfrm>
            <a:off x="601751" y="1582835"/>
            <a:ext cx="7940497" cy="3692331"/>
          </a:xfrm>
          <a:prstGeom prst="rect">
            <a:avLst/>
          </a:prstGeom>
        </p:spPr>
      </p:pic>
      <p:sp>
        <p:nvSpPr>
          <p:cNvPr id="5" name="TextBox 4">
            <a:extLst>
              <a:ext uri="{FF2B5EF4-FFF2-40B4-BE49-F238E27FC236}">
                <a16:creationId xmlns:a16="http://schemas.microsoft.com/office/drawing/2014/main" id="{DFF593E3-8F92-4861-AC4A-2971C9B5B228}"/>
              </a:ext>
            </a:extLst>
          </p:cNvPr>
          <p:cNvSpPr txBox="1"/>
          <p:nvPr/>
        </p:nvSpPr>
        <p:spPr>
          <a:xfrm>
            <a:off x="5330282" y="847492"/>
            <a:ext cx="2410069" cy="369332"/>
          </a:xfrm>
          <a:prstGeom prst="rect">
            <a:avLst/>
          </a:prstGeom>
          <a:noFill/>
        </p:spPr>
        <p:txBody>
          <a:bodyPr wrap="square" rtlCol="0">
            <a:spAutoFit/>
          </a:bodyPr>
          <a:lstStyle/>
          <a:p>
            <a:r>
              <a:rPr lang="en-GB" dirty="0"/>
              <a:t>Source: In Thinking</a:t>
            </a:r>
          </a:p>
        </p:txBody>
      </p:sp>
    </p:spTree>
    <p:extLst>
      <p:ext uri="{BB962C8B-B14F-4D97-AF65-F5344CB8AC3E}">
        <p14:creationId xmlns:p14="http://schemas.microsoft.com/office/powerpoint/2010/main" val="32565835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F39A7A-89EA-4D7E-870A-3C099F599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8251" y="160867"/>
            <a:ext cx="8213025" cy="65362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6">
            <a:extLst>
              <a:ext uri="{FF2B5EF4-FFF2-40B4-BE49-F238E27FC236}">
                <a16:creationId xmlns:a16="http://schemas.microsoft.com/office/drawing/2014/main" id="{7B1200C0-8D6D-42B6-ADB7-E4795C0D0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9904"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2"/>
          </a:solidFill>
          <a:ln w="0">
            <a:noFill/>
            <a:prstDash val="solid"/>
            <a:round/>
            <a:headEnd/>
            <a:tailEnd/>
          </a:ln>
        </p:spPr>
      </p:sp>
      <p:sp>
        <p:nvSpPr>
          <p:cNvPr id="11" name="Freeform 6">
            <a:extLst>
              <a:ext uri="{FF2B5EF4-FFF2-40B4-BE49-F238E27FC236}">
                <a16:creationId xmlns:a16="http://schemas.microsoft.com/office/drawing/2014/main" id="{1AD880E1-1BBB-4E9C-ABD0-632428BB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pic>
        <p:nvPicPr>
          <p:cNvPr id="2" name="Picture 1">
            <a:extLst>
              <a:ext uri="{FF2B5EF4-FFF2-40B4-BE49-F238E27FC236}">
                <a16:creationId xmlns:a16="http://schemas.microsoft.com/office/drawing/2014/main" id="{06F43AF4-1442-4E48-80E2-D92916E7AF9D}"/>
              </a:ext>
            </a:extLst>
          </p:cNvPr>
          <p:cNvPicPr>
            <a:picLocks noChangeAspect="1"/>
          </p:cNvPicPr>
          <p:nvPr/>
        </p:nvPicPr>
        <p:blipFill>
          <a:blip r:embed="rId2"/>
          <a:stretch>
            <a:fillRect/>
          </a:stretch>
        </p:blipFill>
        <p:spPr>
          <a:xfrm>
            <a:off x="879443" y="1484784"/>
            <a:ext cx="7868920" cy="3816424"/>
          </a:xfrm>
          <a:prstGeom prst="rect">
            <a:avLst/>
          </a:prstGeom>
        </p:spPr>
      </p:pic>
      <p:sp>
        <p:nvSpPr>
          <p:cNvPr id="13" name="Rectangle 12">
            <a:extLst>
              <a:ext uri="{FF2B5EF4-FFF2-40B4-BE49-F238E27FC236}">
                <a16:creationId xmlns:a16="http://schemas.microsoft.com/office/drawing/2014/main" id="{3FE92B7D-47AE-4A59-8B04-31731220B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6858000"/>
          </a:xfrm>
          <a:prstGeom prst="rect">
            <a:avLst/>
          </a:prstGeom>
          <a:solidFill>
            <a:srgbClr val="CC9F5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A08C9F33-4341-418E-8346-B6E8212C3D9D}"/>
              </a:ext>
            </a:extLst>
          </p:cNvPr>
          <p:cNvSpPr txBox="1"/>
          <p:nvPr/>
        </p:nvSpPr>
        <p:spPr>
          <a:xfrm>
            <a:off x="5330282" y="847492"/>
            <a:ext cx="2410069" cy="369332"/>
          </a:xfrm>
          <a:prstGeom prst="rect">
            <a:avLst/>
          </a:prstGeom>
          <a:noFill/>
        </p:spPr>
        <p:txBody>
          <a:bodyPr wrap="square" rtlCol="0">
            <a:spAutoFit/>
          </a:bodyPr>
          <a:lstStyle/>
          <a:p>
            <a:r>
              <a:rPr lang="en-GB" dirty="0"/>
              <a:t>Source: In Thinking</a:t>
            </a:r>
          </a:p>
        </p:txBody>
      </p:sp>
    </p:spTree>
    <p:extLst>
      <p:ext uri="{BB962C8B-B14F-4D97-AF65-F5344CB8AC3E}">
        <p14:creationId xmlns:p14="http://schemas.microsoft.com/office/powerpoint/2010/main" val="27741787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B822-1EB7-4629-873B-575A66867A12}"/>
              </a:ext>
            </a:extLst>
          </p:cNvPr>
          <p:cNvSpPr>
            <a:spLocks noGrp="1"/>
          </p:cNvSpPr>
          <p:nvPr>
            <p:ph type="title"/>
          </p:nvPr>
        </p:nvSpPr>
        <p:spPr/>
        <p:txBody>
          <a:bodyPr>
            <a:normAutofit fontScale="90000"/>
          </a:bodyPr>
          <a:lstStyle/>
          <a:p>
            <a:r>
              <a:rPr lang="en-GB" b="1" dirty="0"/>
              <a:t>Future resilience and adaptation </a:t>
            </a:r>
            <a:br>
              <a:rPr lang="en-GB" b="1" dirty="0"/>
            </a:br>
            <a:r>
              <a:rPr lang="en-GB" sz="2025" dirty="0"/>
              <a:t>Future </a:t>
            </a:r>
            <a:r>
              <a:rPr lang="en-GB" sz="3675" b="1" dirty="0">
                <a:solidFill>
                  <a:srgbClr val="00B050"/>
                </a:solidFill>
              </a:rPr>
              <a:t>possibilities</a:t>
            </a:r>
            <a:r>
              <a:rPr lang="en-GB" sz="2025" b="1" dirty="0"/>
              <a:t> </a:t>
            </a:r>
            <a:r>
              <a:rPr lang="en-GB" sz="2025" dirty="0"/>
              <a:t>for lessening human vulnerability to geophysical</a:t>
            </a:r>
          </a:p>
        </p:txBody>
      </p:sp>
      <p:sp>
        <p:nvSpPr>
          <p:cNvPr id="3" name="Content Placeholder 2">
            <a:extLst>
              <a:ext uri="{FF2B5EF4-FFF2-40B4-BE49-F238E27FC236}">
                <a16:creationId xmlns:a16="http://schemas.microsoft.com/office/drawing/2014/main" id="{DF58FF67-154A-4AFD-8591-61A14C68DC29}"/>
              </a:ext>
            </a:extLst>
          </p:cNvPr>
          <p:cNvSpPr>
            <a:spLocks noGrp="1"/>
          </p:cNvSpPr>
          <p:nvPr>
            <p:ph idx="1"/>
          </p:nvPr>
        </p:nvSpPr>
        <p:spPr>
          <a:xfrm>
            <a:off x="938758" y="3094939"/>
            <a:ext cx="7633742" cy="3142373"/>
          </a:xfrm>
        </p:spPr>
        <p:txBody>
          <a:bodyPr>
            <a:normAutofit fontScale="70000" lnSpcReduction="20000"/>
          </a:bodyPr>
          <a:lstStyle/>
          <a:p>
            <a:pPr marL="0" indent="0">
              <a:buNone/>
            </a:pPr>
            <a:r>
              <a:rPr lang="en-GB" sz="2000" dirty="0"/>
              <a:t>Global geophysical hazard and disaster trends and future projections, including event frequency and population growth estimates</a:t>
            </a:r>
          </a:p>
          <a:p>
            <a:pPr marL="0" indent="0">
              <a:buNone/>
            </a:pPr>
            <a:endParaRPr lang="en-GB" sz="2000" dirty="0"/>
          </a:p>
          <a:p>
            <a:pPr marL="0" indent="0">
              <a:buNone/>
            </a:pPr>
            <a:endParaRPr lang="en-GB" dirty="0"/>
          </a:p>
          <a:p>
            <a:pPr marL="0" indent="0">
              <a:buNone/>
            </a:pPr>
            <a:r>
              <a:rPr lang="en-GB" dirty="0">
                <a:solidFill>
                  <a:srgbClr val="7030A0"/>
                </a:solidFill>
              </a:rPr>
              <a:t>Disasters appear to be becoming more frequent and their economic impacts greater (for example, the 2004 Asian tsunami and earthquake in Haiti in 2010). However, this may be the result of </a:t>
            </a:r>
            <a:r>
              <a:rPr lang="en-GB" b="1" dirty="0">
                <a:solidFill>
                  <a:srgbClr val="7030A0"/>
                </a:solidFill>
              </a:rPr>
              <a:t>better recording</a:t>
            </a:r>
            <a:r>
              <a:rPr lang="en-GB" dirty="0">
                <a:solidFill>
                  <a:srgbClr val="7030A0"/>
                </a:solidFill>
              </a:rPr>
              <a:t> of these hazards, or that, because of </a:t>
            </a:r>
            <a:r>
              <a:rPr lang="en-GB" b="1" dirty="0">
                <a:solidFill>
                  <a:srgbClr val="7030A0"/>
                </a:solidFill>
              </a:rPr>
              <a:t>population growth,</a:t>
            </a:r>
            <a:r>
              <a:rPr lang="en-GB" dirty="0">
                <a:solidFill>
                  <a:srgbClr val="7030A0"/>
                </a:solidFill>
              </a:rPr>
              <a:t> there are now more people at risk of hazards. The economic costs of hazards are rising, especially in richer countries where the </a:t>
            </a:r>
            <a:r>
              <a:rPr lang="en-GB" b="1" dirty="0">
                <a:solidFill>
                  <a:srgbClr val="7030A0"/>
                </a:solidFill>
              </a:rPr>
              <a:t>value of properties is much greater </a:t>
            </a:r>
            <a:r>
              <a:rPr lang="en-GB" dirty="0">
                <a:solidFill>
                  <a:srgbClr val="7030A0"/>
                </a:solidFill>
              </a:rPr>
              <a:t>than in poor countries. </a:t>
            </a:r>
          </a:p>
          <a:p>
            <a:pPr marL="0" indent="0">
              <a:buNone/>
            </a:pPr>
            <a:endParaRPr lang="en-GB" dirty="0">
              <a:solidFill>
                <a:srgbClr val="7030A0"/>
              </a:solidFill>
            </a:endParaRPr>
          </a:p>
          <a:p>
            <a:pPr indent="457200">
              <a:lnSpc>
                <a:spcPct val="107000"/>
              </a:lnSpc>
              <a:spcAft>
                <a:spcPts val="800"/>
              </a:spcAft>
            </a:pPr>
            <a:r>
              <a:rPr lang="en-GB" sz="1600" dirty="0">
                <a:solidFill>
                  <a:srgbClr val="CC0066"/>
                </a:solidFill>
                <a:latin typeface="Calibri" panose="020F0502020204030204" pitchFamily="34" charset="0"/>
                <a:ea typeface="Calibri" panose="020F0502020204030204" pitchFamily="34" charset="0"/>
                <a:cs typeface="Times New Roman" panose="02020603050405020304" pitchFamily="18" charset="0"/>
              </a:rPr>
              <a:t>1: </a:t>
            </a:r>
            <a:r>
              <a:rPr lang="en-GB" sz="1600" b="1" dirty="0">
                <a:solidFill>
                  <a:srgbClr val="CC0066"/>
                </a:solidFill>
                <a:latin typeface="Calibri" panose="020F0502020204030204" pitchFamily="34" charset="0"/>
                <a:ea typeface="Calibri" panose="020F0502020204030204" pitchFamily="34" charset="0"/>
                <a:cs typeface="Times New Roman" panose="02020603050405020304" pitchFamily="18" charset="0"/>
              </a:rPr>
              <a:t>One hypothesis suggests that increased volcanic eruptions and earthquake activity are related to stresses within the earth that result from instability in the earth’s orbit</a:t>
            </a:r>
            <a:r>
              <a:rPr lang="en-GB" sz="1600" dirty="0">
                <a:latin typeface="Calibri" panose="020F0502020204030204" pitchFamily="34" charset="0"/>
                <a:ea typeface="Calibri" panose="020F0502020204030204" pitchFamily="34" charset="0"/>
                <a:cs typeface="Times New Roman" panose="02020603050405020304" pitchFamily="18" charset="0"/>
              </a:rPr>
              <a:t> (these small changes may affect the strength of magnetic attraction between the earth and the sun, and between the earth and the moon.  The combination of all these changes could in turn alter the circulation of liquid rock within the mantle).</a:t>
            </a:r>
          </a:p>
          <a:p>
            <a:pPr indent="457200">
              <a:lnSpc>
                <a:spcPct val="107000"/>
              </a:lnSpc>
              <a:spcAft>
                <a:spcPts val="800"/>
              </a:spcAft>
            </a:pPr>
            <a:r>
              <a:rPr lang="en-GB" sz="1600" dirty="0">
                <a:solidFill>
                  <a:srgbClr val="ED7D31"/>
                </a:solidFill>
                <a:latin typeface="Calibri" panose="020F0502020204030204" pitchFamily="34" charset="0"/>
                <a:ea typeface="Calibri" panose="020F0502020204030204" pitchFamily="34" charset="0"/>
                <a:cs typeface="Times New Roman" panose="02020603050405020304" pitchFamily="18" charset="0"/>
              </a:rPr>
              <a:t>2: </a:t>
            </a:r>
            <a:r>
              <a:rPr lang="en-GB" sz="1600" b="1" dirty="0">
                <a:solidFill>
                  <a:srgbClr val="ED7D31"/>
                </a:solidFill>
                <a:latin typeface="Calibri" panose="020F0502020204030204" pitchFamily="34" charset="0"/>
                <a:ea typeface="Calibri" panose="020F0502020204030204" pitchFamily="34" charset="0"/>
                <a:cs typeface="Times New Roman" panose="02020603050405020304" pitchFamily="18" charset="0"/>
              </a:rPr>
              <a:t>Another hypothesis relates the frequency of volcanic eruptions and earthquakes to long-term climate change</a:t>
            </a:r>
            <a:r>
              <a:rPr lang="en-GB" sz="1600" dirty="0">
                <a:solidFill>
                  <a:srgbClr val="ED7D31"/>
                </a:solidFill>
                <a:latin typeface="Calibri" panose="020F0502020204030204" pitchFamily="34" charset="0"/>
                <a:ea typeface="Calibri" panose="020F0502020204030204" pitchFamily="34" charset="0"/>
                <a:cs typeface="Times New Roman" panose="02020603050405020304" pitchFamily="18" charset="0"/>
              </a:rPr>
              <a:t> </a:t>
            </a:r>
            <a:r>
              <a:rPr lang="en-GB" sz="1600" dirty="0">
                <a:latin typeface="Calibri" panose="020F0502020204030204" pitchFamily="34" charset="0"/>
                <a:ea typeface="Calibri" panose="020F0502020204030204" pitchFamily="34" charset="0"/>
                <a:cs typeface="Times New Roman" panose="02020603050405020304" pitchFamily="18" charset="0"/>
              </a:rPr>
              <a:t>resulting in isostatic readjustment. </a:t>
            </a:r>
          </a:p>
          <a:p>
            <a:pPr marL="0" indent="0">
              <a:buNone/>
            </a:pPr>
            <a:endParaRPr lang="en-GB" dirty="0">
              <a:solidFill>
                <a:srgbClr val="7030A0"/>
              </a:solidFill>
            </a:endParaRPr>
          </a:p>
          <a:p>
            <a:pPr marL="0" indent="0">
              <a:buNone/>
            </a:pPr>
            <a:endParaRPr lang="en-GB" dirty="0"/>
          </a:p>
        </p:txBody>
      </p:sp>
    </p:spTree>
    <p:extLst>
      <p:ext uri="{BB962C8B-B14F-4D97-AF65-F5344CB8AC3E}">
        <p14:creationId xmlns:p14="http://schemas.microsoft.com/office/powerpoint/2010/main" val="2254766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0BB355-0CDB-484E-A521-96E0D8CCD1D6}"/>
              </a:ext>
            </a:extLst>
          </p:cNvPr>
          <p:cNvPicPr>
            <a:picLocks noChangeAspect="1"/>
          </p:cNvPicPr>
          <p:nvPr/>
        </p:nvPicPr>
        <p:blipFill rotWithShape="1">
          <a:blip r:embed="rId2"/>
          <a:srcRect b="6250"/>
          <a:stretch/>
        </p:blipFill>
        <p:spPr>
          <a:xfrm>
            <a:off x="20" y="10"/>
            <a:ext cx="9143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7989C795-DAB8-4849-B07E-BE18CED72B93}"/>
              </a:ext>
            </a:extLst>
          </p:cNvPr>
          <p:cNvSpPr>
            <a:spLocks noGrp="1"/>
          </p:cNvSpPr>
          <p:nvPr>
            <p:ph type="ctrTitle"/>
          </p:nvPr>
        </p:nvSpPr>
        <p:spPr>
          <a:xfrm>
            <a:off x="5306708" y="3734093"/>
            <a:ext cx="3709553" cy="1375542"/>
          </a:xfrm>
        </p:spPr>
        <p:txBody>
          <a:bodyPr>
            <a:normAutofit/>
          </a:bodyPr>
          <a:lstStyle/>
          <a:p>
            <a:r>
              <a:rPr lang="en-GB" sz="3500" dirty="0">
                <a:solidFill>
                  <a:schemeClr val="accent6">
                    <a:lumMod val="50000"/>
                  </a:schemeClr>
                </a:solidFill>
              </a:rPr>
              <a:t>Mantle plumes</a:t>
            </a:r>
          </a:p>
        </p:txBody>
      </p:sp>
      <p:sp>
        <p:nvSpPr>
          <p:cNvPr id="3" name="Subtitle 2">
            <a:extLst>
              <a:ext uri="{FF2B5EF4-FFF2-40B4-BE49-F238E27FC236}">
                <a16:creationId xmlns:a16="http://schemas.microsoft.com/office/drawing/2014/main" id="{8454C254-3231-4C55-B392-F249FF2B969E}"/>
              </a:ext>
            </a:extLst>
          </p:cNvPr>
          <p:cNvSpPr>
            <a:spLocks noGrp="1"/>
          </p:cNvSpPr>
          <p:nvPr>
            <p:ph type="subTitle" idx="1"/>
          </p:nvPr>
        </p:nvSpPr>
        <p:spPr>
          <a:xfrm>
            <a:off x="5537637" y="5243376"/>
            <a:ext cx="3247697" cy="512463"/>
          </a:xfrm>
        </p:spPr>
        <p:txBody>
          <a:bodyPr>
            <a:normAutofit/>
          </a:bodyPr>
          <a:lstStyle/>
          <a:p>
            <a:endParaRPr lang="en-GB" sz="1750" dirty="0"/>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850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B822-1EB7-4629-873B-575A66867A12}"/>
              </a:ext>
            </a:extLst>
          </p:cNvPr>
          <p:cNvSpPr>
            <a:spLocks noGrp="1"/>
          </p:cNvSpPr>
          <p:nvPr>
            <p:ph type="title"/>
          </p:nvPr>
        </p:nvSpPr>
        <p:spPr/>
        <p:txBody>
          <a:bodyPr>
            <a:normAutofit fontScale="90000"/>
          </a:bodyPr>
          <a:lstStyle/>
          <a:p>
            <a:r>
              <a:rPr lang="en-GB" b="1" dirty="0"/>
              <a:t>Future resilience and adaptation </a:t>
            </a:r>
            <a:br>
              <a:rPr lang="en-GB" b="1" dirty="0"/>
            </a:br>
            <a:r>
              <a:rPr lang="en-GB" sz="2025" dirty="0"/>
              <a:t>Future </a:t>
            </a:r>
            <a:r>
              <a:rPr lang="en-GB" sz="3675" b="1" dirty="0">
                <a:solidFill>
                  <a:srgbClr val="00B050"/>
                </a:solidFill>
              </a:rPr>
              <a:t>possibilities</a:t>
            </a:r>
            <a:r>
              <a:rPr lang="en-GB" sz="2025" b="1" dirty="0"/>
              <a:t> </a:t>
            </a:r>
            <a:r>
              <a:rPr lang="en-GB" sz="2025" dirty="0"/>
              <a:t>for lessening human vulnerability to geophysical</a:t>
            </a:r>
          </a:p>
        </p:txBody>
      </p:sp>
      <p:sp>
        <p:nvSpPr>
          <p:cNvPr id="3" name="Content Placeholder 2">
            <a:extLst>
              <a:ext uri="{FF2B5EF4-FFF2-40B4-BE49-F238E27FC236}">
                <a16:creationId xmlns:a16="http://schemas.microsoft.com/office/drawing/2014/main" id="{DF58FF67-154A-4AFD-8591-61A14C68DC29}"/>
              </a:ext>
            </a:extLst>
          </p:cNvPr>
          <p:cNvSpPr>
            <a:spLocks noGrp="1"/>
          </p:cNvSpPr>
          <p:nvPr>
            <p:ph idx="1"/>
          </p:nvPr>
        </p:nvSpPr>
        <p:spPr>
          <a:xfrm>
            <a:off x="938758" y="2708920"/>
            <a:ext cx="7633742" cy="2695193"/>
          </a:xfrm>
        </p:spPr>
        <p:txBody>
          <a:bodyPr>
            <a:normAutofit/>
          </a:bodyPr>
          <a:lstStyle/>
          <a:p>
            <a:pPr marL="0" indent="0">
              <a:buNone/>
            </a:pPr>
            <a:r>
              <a:rPr lang="en-GB"/>
              <a:t>Geophysical hazard adaptation through increased government planning (land use zoning) and personal resilience (increased preparedness, use of insurance and adoption of new technology)</a:t>
            </a:r>
            <a:endParaRPr lang="en-GB" dirty="0"/>
          </a:p>
        </p:txBody>
      </p:sp>
    </p:spTree>
    <p:extLst>
      <p:ext uri="{BB962C8B-B14F-4D97-AF65-F5344CB8AC3E}">
        <p14:creationId xmlns:p14="http://schemas.microsoft.com/office/powerpoint/2010/main" val="42136583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B822-1EB7-4629-873B-575A66867A12}"/>
              </a:ext>
            </a:extLst>
          </p:cNvPr>
          <p:cNvSpPr>
            <a:spLocks noGrp="1"/>
          </p:cNvSpPr>
          <p:nvPr>
            <p:ph type="title"/>
          </p:nvPr>
        </p:nvSpPr>
        <p:spPr/>
        <p:txBody>
          <a:bodyPr>
            <a:normAutofit fontScale="90000"/>
          </a:bodyPr>
          <a:lstStyle/>
          <a:p>
            <a:r>
              <a:rPr lang="en-GB" b="1" dirty="0"/>
              <a:t>Future resilience and adaptation </a:t>
            </a:r>
            <a:br>
              <a:rPr lang="en-GB" b="1" dirty="0"/>
            </a:br>
            <a:r>
              <a:rPr lang="en-GB" sz="2025" dirty="0"/>
              <a:t>Future </a:t>
            </a:r>
            <a:r>
              <a:rPr lang="en-GB" sz="3675" b="1" dirty="0">
                <a:solidFill>
                  <a:srgbClr val="00B050"/>
                </a:solidFill>
              </a:rPr>
              <a:t>possibilities</a:t>
            </a:r>
            <a:r>
              <a:rPr lang="en-GB" sz="2025" b="1" dirty="0"/>
              <a:t> </a:t>
            </a:r>
            <a:r>
              <a:rPr lang="en-GB" sz="2025" dirty="0"/>
              <a:t>for lessening human vulnerability to geophysical</a:t>
            </a:r>
          </a:p>
        </p:txBody>
      </p:sp>
      <p:sp>
        <p:nvSpPr>
          <p:cNvPr id="3" name="Content Placeholder 2">
            <a:extLst>
              <a:ext uri="{FF2B5EF4-FFF2-40B4-BE49-F238E27FC236}">
                <a16:creationId xmlns:a16="http://schemas.microsoft.com/office/drawing/2014/main" id="{DF58FF67-154A-4AFD-8591-61A14C68DC29}"/>
              </a:ext>
            </a:extLst>
          </p:cNvPr>
          <p:cNvSpPr>
            <a:spLocks noGrp="1"/>
          </p:cNvSpPr>
          <p:nvPr>
            <p:ph idx="1"/>
          </p:nvPr>
        </p:nvSpPr>
        <p:spPr>
          <a:xfrm>
            <a:off x="938758" y="3094939"/>
            <a:ext cx="7633742" cy="2695193"/>
          </a:xfrm>
        </p:spPr>
        <p:txBody>
          <a:bodyPr>
            <a:normAutofit/>
          </a:bodyPr>
          <a:lstStyle/>
          <a:p>
            <a:pPr marL="0" indent="0">
              <a:buNone/>
            </a:pPr>
            <a:endParaRPr lang="en-GB" dirty="0">
              <a:solidFill>
                <a:srgbClr val="7030A0"/>
              </a:solidFill>
            </a:endParaRPr>
          </a:p>
          <a:p>
            <a:pPr marL="0" indent="0">
              <a:buNone/>
            </a:pPr>
            <a:endParaRPr lang="en-GB" dirty="0"/>
          </a:p>
        </p:txBody>
      </p:sp>
      <p:sp>
        <p:nvSpPr>
          <p:cNvPr id="5" name="Rectangle 4">
            <a:extLst>
              <a:ext uri="{FF2B5EF4-FFF2-40B4-BE49-F238E27FC236}">
                <a16:creationId xmlns:a16="http://schemas.microsoft.com/office/drawing/2014/main" id="{447CC916-2A4F-4D84-9555-098B7804C811}"/>
              </a:ext>
            </a:extLst>
          </p:cNvPr>
          <p:cNvSpPr/>
          <p:nvPr/>
        </p:nvSpPr>
        <p:spPr>
          <a:xfrm>
            <a:off x="1115616" y="2551837"/>
            <a:ext cx="6840760" cy="1200329"/>
          </a:xfrm>
          <a:prstGeom prst="rect">
            <a:avLst/>
          </a:prstGeom>
        </p:spPr>
        <p:txBody>
          <a:bodyPr wrap="square">
            <a:spAutoFit/>
          </a:bodyPr>
          <a:lstStyle/>
          <a:p>
            <a:r>
              <a:rPr lang="en-GB" dirty="0">
                <a:solidFill>
                  <a:srgbClr val="292929"/>
                </a:solidFill>
                <a:latin typeface="myriad-pro-regular"/>
              </a:rPr>
              <a:t>Pre-event management strategies for mass movement (to include slope stabilization), earthquakes and tsunami (to include building design, tsunami defences), volcanoes (to include GPS crater monitoring and lava diversions)</a:t>
            </a:r>
            <a:endParaRPr lang="en-GB" dirty="0"/>
          </a:p>
        </p:txBody>
      </p:sp>
    </p:spTree>
    <p:extLst>
      <p:ext uri="{BB962C8B-B14F-4D97-AF65-F5344CB8AC3E}">
        <p14:creationId xmlns:p14="http://schemas.microsoft.com/office/powerpoint/2010/main" val="17045804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rescue rehabilitation and reconstruction">
            <a:extLst>
              <a:ext uri="{FF2B5EF4-FFF2-40B4-BE49-F238E27FC236}">
                <a16:creationId xmlns:a16="http://schemas.microsoft.com/office/drawing/2014/main" id="{887656F6-D799-4204-B4DC-9EE04342E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118" y="643467"/>
            <a:ext cx="399376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0313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3063BE-4221-4749-98CE-6694A06E5888}"/>
              </a:ext>
            </a:extLst>
          </p:cNvPr>
          <p:cNvSpPr/>
          <p:nvPr/>
        </p:nvSpPr>
        <p:spPr>
          <a:xfrm>
            <a:off x="1979712" y="2564904"/>
            <a:ext cx="5833648" cy="523220"/>
          </a:xfrm>
          <a:prstGeom prst="rect">
            <a:avLst/>
          </a:prstGeom>
        </p:spPr>
        <p:txBody>
          <a:bodyPr wrap="none">
            <a:spAutoFit/>
          </a:bodyPr>
          <a:lstStyle/>
          <a:p>
            <a:r>
              <a:rPr lang="en-GB" sz="2800" b="1" dirty="0">
                <a:solidFill>
                  <a:srgbClr val="242424"/>
                </a:solidFill>
                <a:latin typeface="Trebuchet MS" panose="020B0603020202020204" pitchFamily="34" charset="0"/>
              </a:rPr>
              <a:t>Pre-event Management Strategies</a:t>
            </a:r>
            <a:endParaRPr lang="en-GB" sz="2800" b="1" i="0" dirty="0">
              <a:solidFill>
                <a:srgbClr val="242424"/>
              </a:solidFill>
              <a:effectLst/>
              <a:latin typeface="Trebuchet MS" panose="020B0603020202020204" pitchFamily="34" charset="0"/>
            </a:endParaRPr>
          </a:p>
        </p:txBody>
      </p:sp>
    </p:spTree>
    <p:extLst>
      <p:ext uri="{BB962C8B-B14F-4D97-AF65-F5344CB8AC3E}">
        <p14:creationId xmlns:p14="http://schemas.microsoft.com/office/powerpoint/2010/main" val="10305012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generated with high confidence">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884419" y="935109"/>
            <a:ext cx="7375161" cy="1325563"/>
          </a:xfrm>
        </p:spPr>
        <p:txBody>
          <a:bodyPr vert="horz" lIns="91440" tIns="45720" rIns="91440" bIns="45720" rtlCol="0" anchor="ctr">
            <a:normAutofit fontScale="90000"/>
          </a:bodyPr>
          <a:lstStyle/>
          <a:p>
            <a:pPr>
              <a:lnSpc>
                <a:spcPct val="90000"/>
              </a:lnSpc>
            </a:pPr>
            <a:r>
              <a:rPr lang="en-US" sz="3600" dirty="0">
                <a:solidFill>
                  <a:srgbClr val="000000"/>
                </a:solidFill>
              </a:rPr>
              <a:t>Strategies designed to limit the damage from potential hazard events and disasters</a:t>
            </a:r>
            <a:br>
              <a:rPr lang="en-US" sz="3600" dirty="0">
                <a:solidFill>
                  <a:srgbClr val="000000"/>
                </a:solidFill>
              </a:rPr>
            </a:br>
            <a:endParaRPr lang="en-US" sz="3500" kern="1200" dirty="0">
              <a:solidFill>
                <a:srgbClr val="FFFFFF"/>
              </a:solidFill>
              <a:latin typeface="+mj-lt"/>
              <a:ea typeface="+mj-ea"/>
              <a:cs typeface="+mj-cs"/>
            </a:endParaRPr>
          </a:p>
        </p:txBody>
      </p:sp>
      <p:sp>
        <p:nvSpPr>
          <p:cNvPr id="3" name="Subtitle 2"/>
          <p:cNvSpPr>
            <a:spLocks noGrp="1"/>
          </p:cNvSpPr>
          <p:nvPr>
            <p:ph type="subTitle" idx="1"/>
          </p:nvPr>
        </p:nvSpPr>
        <p:spPr>
          <a:xfrm>
            <a:off x="884419" y="3092970"/>
            <a:ext cx="7375161" cy="2693976"/>
          </a:xfrm>
        </p:spPr>
        <p:txBody>
          <a:bodyPr vert="horz" lIns="91440" tIns="45720" rIns="91440" bIns="45720" rtlCol="0">
            <a:normAutofit/>
          </a:bodyPr>
          <a:lstStyle/>
          <a:p>
            <a:pPr algn="l">
              <a:lnSpc>
                <a:spcPct val="90000"/>
              </a:lnSpc>
            </a:pPr>
            <a:endParaRPr lang="en-US" sz="1700" dirty="0">
              <a:solidFill>
                <a:srgbClr val="000000"/>
              </a:solidFill>
            </a:endParaRPr>
          </a:p>
          <a:p>
            <a:pPr indent="-228600" algn="l">
              <a:lnSpc>
                <a:spcPct val="90000"/>
              </a:lnSpc>
              <a:buFont typeface="Arial" panose="020B0604020202020204" pitchFamily="34" charset="0"/>
              <a:buChar char="•"/>
            </a:pPr>
            <a:endParaRPr lang="en-US" sz="2000" dirty="0">
              <a:solidFill>
                <a:srgbClr val="000000"/>
              </a:solidFill>
            </a:endParaRPr>
          </a:p>
          <a:p>
            <a:pPr algn="l">
              <a:lnSpc>
                <a:spcPct val="90000"/>
              </a:lnSpc>
            </a:pPr>
            <a:r>
              <a:rPr lang="en-US" sz="2000" dirty="0">
                <a:solidFill>
                  <a:srgbClr val="000000"/>
                </a:solidFill>
              </a:rPr>
              <a:t>Strategies can include building design, buildings that are able to sway in tune with earth shocks, diverting lava flows, evacuating people, excluding people from an area (Montserrat’s southern third has been an exclusion zone since 1997).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B8415-7257-4AE6-A4E1-51B96B0B70DF}"/>
              </a:ext>
            </a:extLst>
          </p:cNvPr>
          <p:cNvPicPr>
            <a:picLocks noChangeAspect="1"/>
          </p:cNvPicPr>
          <p:nvPr/>
        </p:nvPicPr>
        <p:blipFill>
          <a:blip r:embed="rId2"/>
          <a:stretch>
            <a:fillRect/>
          </a:stretch>
        </p:blipFill>
        <p:spPr>
          <a:xfrm>
            <a:off x="1379483" y="0"/>
            <a:ext cx="6385034" cy="6858000"/>
          </a:xfrm>
          <a:prstGeom prst="rect">
            <a:avLst/>
          </a:prstGeom>
        </p:spPr>
      </p:pic>
    </p:spTree>
    <p:extLst>
      <p:ext uri="{BB962C8B-B14F-4D97-AF65-F5344CB8AC3E}">
        <p14:creationId xmlns:p14="http://schemas.microsoft.com/office/powerpoint/2010/main" val="5301012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555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8" descr="A close up of a logo&#10;&#10;Description generated with high confidence">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1" descr="A screenshot of a social media post&#10;&#10;Description generated with very high confidence">
            <a:extLst>
              <a:ext uri="{FF2B5EF4-FFF2-40B4-BE49-F238E27FC236}">
                <a16:creationId xmlns:a16="http://schemas.microsoft.com/office/drawing/2014/main" id="{A078CC22-851D-4022-A1F9-E21954109681}"/>
              </a:ext>
            </a:extLst>
          </p:cNvPr>
          <p:cNvPicPr>
            <a:picLocks noChangeAspect="1"/>
          </p:cNvPicPr>
          <p:nvPr/>
        </p:nvPicPr>
        <p:blipFill>
          <a:blip r:embed="rId3"/>
          <a:stretch>
            <a:fillRect/>
          </a:stretch>
        </p:blipFill>
        <p:spPr>
          <a:xfrm>
            <a:off x="2605523" y="1172029"/>
            <a:ext cx="3848135" cy="4513942"/>
          </a:xfrm>
          <a:prstGeom prst="rect">
            <a:avLst/>
          </a:prstGeom>
        </p:spPr>
      </p:pic>
    </p:spTree>
    <p:extLst>
      <p:ext uri="{BB962C8B-B14F-4D97-AF65-F5344CB8AC3E}">
        <p14:creationId xmlns:p14="http://schemas.microsoft.com/office/powerpoint/2010/main" val="36225193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496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descr="A close up of a logo&#10;&#10;Description generated with high confidence">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1" descr="A screenshot of a social media post&#10;&#10;Description generated with very high confidence">
            <a:extLst>
              <a:ext uri="{FF2B5EF4-FFF2-40B4-BE49-F238E27FC236}">
                <a16:creationId xmlns:a16="http://schemas.microsoft.com/office/drawing/2014/main" id="{5ACB1256-2BF6-4B30-93AD-3497A55E8D2C}"/>
              </a:ext>
            </a:extLst>
          </p:cNvPr>
          <p:cNvPicPr>
            <a:picLocks noChangeAspect="1"/>
          </p:cNvPicPr>
          <p:nvPr/>
        </p:nvPicPr>
        <p:blipFill>
          <a:blip r:embed="rId3"/>
          <a:stretch>
            <a:fillRect/>
          </a:stretch>
        </p:blipFill>
        <p:spPr>
          <a:xfrm>
            <a:off x="2673232" y="1172029"/>
            <a:ext cx="3712716" cy="4513942"/>
          </a:xfrm>
          <a:prstGeom prst="rect">
            <a:avLst/>
          </a:prstGeom>
        </p:spPr>
      </p:pic>
    </p:spTree>
    <p:extLst>
      <p:ext uri="{BB962C8B-B14F-4D97-AF65-F5344CB8AC3E}">
        <p14:creationId xmlns:p14="http://schemas.microsoft.com/office/powerpoint/2010/main" val="26380898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689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3" name="Picture 72" descr="A close up of a logo&#10;&#10;Description generated with high confidence">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26" name="Picture 2" descr="Image result for earthquake proof buildings">
            <a:extLst>
              <a:ext uri="{FF2B5EF4-FFF2-40B4-BE49-F238E27FC236}">
                <a16:creationId xmlns:a16="http://schemas.microsoft.com/office/drawing/2014/main" id="{2EA8DFAC-4B2A-4785-8ED0-9BAB06E7D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2619" y="1172029"/>
            <a:ext cx="4513942" cy="45139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C6E103-FF05-412D-ACF8-8798E2F5A8A4}"/>
              </a:ext>
            </a:extLst>
          </p:cNvPr>
          <p:cNvSpPr txBox="1"/>
          <p:nvPr/>
        </p:nvSpPr>
        <p:spPr>
          <a:xfrm>
            <a:off x="3275856" y="5930316"/>
            <a:ext cx="2520280" cy="369332"/>
          </a:xfrm>
          <a:prstGeom prst="rect">
            <a:avLst/>
          </a:prstGeom>
          <a:noFill/>
        </p:spPr>
        <p:txBody>
          <a:bodyPr wrap="square" rtlCol="0">
            <a:spAutoFit/>
          </a:bodyPr>
          <a:lstStyle/>
          <a:p>
            <a:r>
              <a:rPr lang="en-GB" dirty="0">
                <a:hlinkClick r:id="rId4"/>
              </a:rPr>
              <a:t>Example: Tokyo Sky Tree</a:t>
            </a:r>
            <a:endParaRPr lang="en-GB" dirty="0"/>
          </a:p>
        </p:txBody>
      </p:sp>
    </p:spTree>
    <p:extLst>
      <p:ext uri="{BB962C8B-B14F-4D97-AF65-F5344CB8AC3E}">
        <p14:creationId xmlns:p14="http://schemas.microsoft.com/office/powerpoint/2010/main" val="17683568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descr="A close up of a logo&#10;&#10;Description generated with high confidence">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1" descr="A close up of text on a white background&#10;&#10;Description generated with high confidence">
            <a:extLst>
              <a:ext uri="{FF2B5EF4-FFF2-40B4-BE49-F238E27FC236}">
                <a16:creationId xmlns:a16="http://schemas.microsoft.com/office/drawing/2014/main" id="{5AE62078-E8F6-4C55-85C8-673C538B221C}"/>
              </a:ext>
            </a:extLst>
          </p:cNvPr>
          <p:cNvPicPr>
            <a:picLocks noChangeAspect="1"/>
          </p:cNvPicPr>
          <p:nvPr/>
        </p:nvPicPr>
        <p:blipFill>
          <a:blip r:embed="rId3"/>
          <a:stretch>
            <a:fillRect/>
          </a:stretch>
        </p:blipFill>
        <p:spPr>
          <a:xfrm>
            <a:off x="3660657" y="1172029"/>
            <a:ext cx="1737867" cy="4513942"/>
          </a:xfrm>
          <a:prstGeom prst="rect">
            <a:avLst/>
          </a:prstGeom>
        </p:spPr>
      </p:pic>
    </p:spTree>
    <p:extLst>
      <p:ext uri="{BB962C8B-B14F-4D97-AF65-F5344CB8AC3E}">
        <p14:creationId xmlns:p14="http://schemas.microsoft.com/office/powerpoint/2010/main" val="13485469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Ion Boardroom</Template>
  <TotalTime>1095</TotalTime>
  <Words>3314</Words>
  <Application>Microsoft Office PowerPoint</Application>
  <PresentationFormat>On-screen Show (4:3)</PresentationFormat>
  <Paragraphs>283</Paragraphs>
  <Slides>114</Slides>
  <Notes>0</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114</vt:i4>
      </vt:variant>
    </vt:vector>
  </HeadingPairs>
  <TitlesOfParts>
    <vt:vector size="131" baseType="lpstr">
      <vt:lpstr>MS PGothic</vt:lpstr>
      <vt:lpstr>Arial</vt:lpstr>
      <vt:lpstr>Arimo</vt:lpstr>
      <vt:lpstr>Calibri</vt:lpstr>
      <vt:lpstr>Courier New</vt:lpstr>
      <vt:lpstr>Gill Sans MT</vt:lpstr>
      <vt:lpstr>Guardian Text Sans Web</vt:lpstr>
      <vt:lpstr>Impact</vt:lpstr>
      <vt:lpstr>Lato</vt:lpstr>
      <vt:lpstr>Merriweather</vt:lpstr>
      <vt:lpstr>myriad-pro-regular</vt:lpstr>
      <vt:lpstr>PostoniWide</vt:lpstr>
      <vt:lpstr>PT Serif</vt:lpstr>
      <vt:lpstr>Symbol</vt:lpstr>
      <vt:lpstr>Trebuchet MS</vt:lpstr>
      <vt:lpstr>Office Theme</vt:lpstr>
      <vt:lpstr>Badge</vt:lpstr>
      <vt:lpstr>               Geophysical Hazards  Option D</vt:lpstr>
      <vt:lpstr>  terminology</vt:lpstr>
      <vt:lpstr>Geophysical </vt:lpstr>
      <vt:lpstr>Hazard</vt:lpstr>
      <vt:lpstr>Hazard event</vt:lpstr>
      <vt:lpstr>Geophysical hazard</vt:lpstr>
      <vt:lpstr>Disaster</vt:lpstr>
      <vt:lpstr>Geophysical systems  How geological processes give rise to geophysical events of differing type and magnitude </vt:lpstr>
      <vt:lpstr>Mantle plumes</vt:lpstr>
      <vt:lpstr>Subduction zones</vt:lpstr>
      <vt:lpstr>PowerPoint Presentation</vt:lpstr>
      <vt:lpstr>Geophysical systems  How geological processes give rise to geophysical events of differing type and magnitude </vt:lpstr>
      <vt:lpstr>PowerPoint Presentation</vt:lpstr>
      <vt:lpstr>PowerPoint Presentation</vt:lpstr>
      <vt:lpstr>PowerPoint Presentation</vt:lpstr>
      <vt:lpstr>Volcanoes PPTX</vt:lpstr>
      <vt:lpstr>Pyroclastic flow (secondary effect)</vt:lpstr>
      <vt:lpstr>Lahar (secondary effect)</vt:lpstr>
      <vt:lpstr>Landslide (secondary effect)</vt:lpstr>
      <vt:lpstr>Geophysical systems  How geological processes give rise to geophysical events of differing type and magnitude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Secondary hazards of earthquakes</vt:lpstr>
      <vt:lpstr>PowerPoint Presentation</vt:lpstr>
      <vt:lpstr>PowerPoint Presentation</vt:lpstr>
      <vt:lpstr>PowerPoint Presentation</vt:lpstr>
      <vt:lpstr>PowerPoint Presentation</vt:lpstr>
      <vt:lpstr>PowerPoint Presentation</vt:lpstr>
      <vt:lpstr>Geophysical systems  How geological processes give rise to geophysical events of differing type and magnitude </vt:lpstr>
      <vt:lpstr>Mass movement    </vt:lpstr>
      <vt:lpstr>    The role played by each of the four factors that promote mass movement </vt:lpstr>
      <vt:lpstr>PowerPoint Presentation</vt:lpstr>
      <vt:lpstr>PowerPoint Presentation</vt:lpstr>
      <vt:lpstr>PowerPoint Presentation</vt:lpstr>
      <vt:lpstr>PowerPoint Presentation</vt:lpstr>
      <vt:lpstr>PowerPoint Presentation</vt:lpstr>
      <vt:lpstr>PowerPoint Presentation</vt:lpstr>
      <vt:lpstr>Geophysical hazard risks How geophysical systems generate hazard risks for different places</vt:lpstr>
      <vt:lpstr>PowerPoint Presentation</vt:lpstr>
      <vt:lpstr>PowerPoint Presentation</vt:lpstr>
      <vt:lpstr>PowerPoint Presentation</vt:lpstr>
      <vt:lpstr>Mass movement hazards are most likely to occur on steep hills.  </vt:lpstr>
      <vt:lpstr>Geophysical hazard risks How geophysical systems generate hazard risks for different places</vt:lpstr>
      <vt:lpstr>PowerPoint Presentation</vt:lpstr>
      <vt:lpstr> Earthquake prediction  Many methods have been developed for predicting the time and place in which earthquakes will occur. Despite considerable research efforts by seismologists, scientifically reproducible predictions cannot yet be made to a specific day or month. However, for well-understood faults the probability that a segment may rupture during the next few decades can be estimated (due to historical records).  Earthquake warning systems have been developed that can provide regional notification of an earthquake in progress, but before the ground surface has begun to move, potentially allowing people within the system's range to seek shelter before the earthquake's impact is felt. </vt:lpstr>
      <vt:lpstr>Risk</vt:lpstr>
      <vt:lpstr>Prediction</vt:lpstr>
      <vt:lpstr>PowerPoint Presentation</vt:lpstr>
      <vt:lpstr>PowerPoint Presentation</vt:lpstr>
      <vt:lpstr>Hazard assessment</vt:lpstr>
      <vt:lpstr>PowerPoint Presentation</vt:lpstr>
      <vt:lpstr>PowerPoint Presentation</vt:lpstr>
      <vt:lpstr>Geophysical hazard risks How geophysical systems generate hazard risks for different places</vt:lpstr>
      <vt:lpstr> Risk assessment</vt:lpstr>
      <vt:lpstr>Perception</vt:lpstr>
      <vt:lpstr>Factors that determine an individual’s perception of the risk posed by hazards.  </vt:lpstr>
      <vt:lpstr>PowerPoint Presentation</vt:lpstr>
      <vt:lpstr>  terminology</vt:lpstr>
      <vt:lpstr>Vulnerability</vt:lpstr>
      <vt:lpstr>Demographic</vt:lpstr>
      <vt:lpstr>Socio-economic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Geophysical hazard risks How geophysical systems generate hazard risks for different places</vt:lpstr>
      <vt:lpstr>Geophysical hazard risks How geophysical systems generate hazard risks for different places</vt:lpstr>
      <vt:lpstr>Hazard risk and vulnerability The varying power of geophysical hazards to affect people in different local contexts</vt:lpstr>
      <vt:lpstr>PowerPoint Presentation</vt:lpstr>
      <vt:lpstr>PowerPoint Presentation</vt:lpstr>
      <vt:lpstr>Hazard event profile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resilience and adaptation  Future possibilities for lessening human vulnerability to geophysical</vt:lpstr>
      <vt:lpstr>Future resilience and adaptation  Future possibilities for lessening human vulnerability to geophysical</vt:lpstr>
      <vt:lpstr>Future resilience and adaptation  Future possibilities for lessening human vulnerability to geophysical</vt:lpstr>
      <vt:lpstr>PowerPoint Presentation</vt:lpstr>
      <vt:lpstr>PowerPoint Presentation</vt:lpstr>
      <vt:lpstr>Strategies designed to limit the damage from potential hazard events and disasters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resilience and adaptation  Future possibilities for lessening human vulnerability to geophysical</vt:lpstr>
      <vt:lpstr>PowerPoint Presentation</vt:lpstr>
      <vt:lpstr>Short-term</vt:lpstr>
      <vt:lpstr>Rescue</vt:lpstr>
      <vt:lpstr>Medium-term</vt:lpstr>
      <vt:lpstr>Rehabilitation</vt:lpstr>
      <vt:lpstr>Long-term</vt:lpstr>
      <vt:lpstr>Reconstruction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Hazards and disasters – risk assessment and response</dc:title>
  <dc:creator>christine.evensen</dc:creator>
  <cp:lastModifiedBy>Christine Evensen</cp:lastModifiedBy>
  <cp:revision>150</cp:revision>
  <dcterms:created xsi:type="dcterms:W3CDTF">2013-03-05T19:30:29Z</dcterms:created>
  <dcterms:modified xsi:type="dcterms:W3CDTF">2020-02-25T00:20:13Z</dcterms:modified>
</cp:coreProperties>
</file>