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7"/>
  </p:notesMasterIdLst>
  <p:handoutMasterIdLst>
    <p:handoutMasterId r:id="rId28"/>
  </p:handoutMasterIdLst>
  <p:sldIdLst>
    <p:sldId id="280" r:id="rId5"/>
    <p:sldId id="256" r:id="rId6"/>
    <p:sldId id="257" r:id="rId7"/>
    <p:sldId id="260" r:id="rId8"/>
    <p:sldId id="261" r:id="rId9"/>
    <p:sldId id="262" r:id="rId10"/>
    <p:sldId id="264" r:id="rId11"/>
    <p:sldId id="263" r:id="rId12"/>
    <p:sldId id="266" r:id="rId13"/>
    <p:sldId id="267" r:id="rId14"/>
    <p:sldId id="268" r:id="rId15"/>
    <p:sldId id="273" r:id="rId16"/>
    <p:sldId id="272" r:id="rId17"/>
    <p:sldId id="271" r:id="rId18"/>
    <p:sldId id="274" r:id="rId19"/>
    <p:sldId id="270" r:id="rId20"/>
    <p:sldId id="269" r:id="rId21"/>
    <p:sldId id="275" r:id="rId22"/>
    <p:sldId id="276" r:id="rId23"/>
    <p:sldId id="277" r:id="rId24"/>
    <p:sldId id="278" r:id="rId25"/>
    <p:sldId id="279" r:id="rId26"/>
  </p:sldIdLst>
  <p:sldSz cx="9144000" cy="6858000" type="screen4x3"/>
  <p:notesSz cx="6858000" cy="9144000"/>
  <p:custShowLst>
    <p:custShow name="(1.1)" id="0">
      <p:sldLst>
        <p:sld r:id="rId7"/>
      </p:sldLst>
    </p:custShow>
  </p:custShow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99"/>
    <a:srgbClr val="33CCFF"/>
    <a:srgbClr val="FFFFCC"/>
    <a:srgbClr val="FF66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45" autoAdjust="0"/>
    <p:restoredTop sz="94660"/>
  </p:normalViewPr>
  <p:slideViewPr>
    <p:cSldViewPr>
      <p:cViewPr varScale="1">
        <p:scale>
          <a:sx n="75" d="100"/>
          <a:sy n="75" d="100"/>
        </p:scale>
        <p:origin x="1032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8AFB2A7A-A83C-4FD9-B93F-096290406BE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A0F7E8F7-3BD0-41AD-A684-EE1AF2D0F67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5780" name="Rectangle 4">
            <a:extLst>
              <a:ext uri="{FF2B5EF4-FFF2-40B4-BE49-F238E27FC236}">
                <a16:creationId xmlns:a16="http://schemas.microsoft.com/office/drawing/2014/main" id="{624491D6-6543-4172-B113-6A3EE86EFC9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5781" name="Rectangle 5">
            <a:extLst>
              <a:ext uri="{FF2B5EF4-FFF2-40B4-BE49-F238E27FC236}">
                <a16:creationId xmlns:a16="http://schemas.microsoft.com/office/drawing/2014/main" id="{AAF9D3C7-15DD-4811-88CD-AE2F19F9C67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1E5BF-BD2C-4BF4-9743-B8B7222197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293F948-1AD4-4AB0-9FA2-BBE4B1F9FFB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0FC74B-C202-4048-B8D8-B509E1B588A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224F1FE-4A5F-4A08-909C-9C5B96246F22}" type="datetimeFigureOut">
              <a:rPr lang="en-GB"/>
              <a:pPr>
                <a:defRPr/>
              </a:pPr>
              <a:t>06/01/2021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FBBB063C-F47B-4363-AAE3-5E43AC4303B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18072C9B-FC11-4C09-BAB8-404C56CD31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B393A2-CB97-4F5B-911E-0A28106785D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4C5FC9-CBE1-4FCD-B0AB-E6F4839C15E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A127284-10BB-4E34-82FA-A0A7500D77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>
            <a:extLst>
              <a:ext uri="{FF2B5EF4-FFF2-40B4-BE49-F238E27FC236}">
                <a16:creationId xmlns:a16="http://schemas.microsoft.com/office/drawing/2014/main" id="{EFE56AA0-A397-46C1-8F93-A198B7A763C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>
            <a:extLst>
              <a:ext uri="{FF2B5EF4-FFF2-40B4-BE49-F238E27FC236}">
                <a16:creationId xmlns:a16="http://schemas.microsoft.com/office/drawing/2014/main" id="{D71A38FF-9378-4CD6-810C-EE205B6316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26628" name="Slide Number Placeholder 3">
            <a:extLst>
              <a:ext uri="{FF2B5EF4-FFF2-40B4-BE49-F238E27FC236}">
                <a16:creationId xmlns:a16="http://schemas.microsoft.com/office/drawing/2014/main" id="{54E86B97-AD93-4C4A-9945-8AA487FA57C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337E963-B0E9-45ED-AD81-DA674708C720}" type="slidenum">
              <a:rPr lang="en-GB" altLang="en-US" sz="1200" smtClean="0"/>
              <a:pPr/>
              <a:t>22</a:t>
            </a:fld>
            <a:endParaRPr lang="en-GB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0E45B0A-EFB7-4BED-82F3-C288B88BF2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E0A6F07-1B41-43C7-B649-9EF605F91D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2181EFC-2AF1-4226-98E6-CE3639C774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BB406-A68B-453E-98F0-C955853ACA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3821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7E93978-03A6-4FB1-8220-057A080460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4F20618-BA56-4DB7-9B8F-EF538C9CBD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9B17543-8C70-4B7D-8ECC-2F927A9834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251789-442A-4F07-96E3-C750F7A713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1662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2753A32-2B21-4572-8F32-258661B069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E31573F-DEEA-40BC-94B8-F844EA6D83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6EEBB54-B387-4A68-8019-72AAF9E055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5D6BE0-9D74-4DEC-BFDA-B2294F2567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4110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9168AA5-734E-43B3-9902-839CA220FC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406561C-3BF4-4E13-A34D-AA2FEAB019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4C7C49E-A724-465E-BCCF-AD63E06556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C8543F-E381-497E-B5BF-2501756470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8213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6F4D43E-9777-4801-B743-2B72A5598F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BE31564-D363-4884-A2FF-5BF3D8BD8F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5377696-DBAE-44DD-AEEF-EB9058D08E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C7FB35-F2AB-40F7-89E9-0BC7FE3575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4272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45C7769-1DE4-4CF9-BDBC-A16652976B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9E3B981-7D71-4DA6-8773-9FE595B7CD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78590EE-A644-4299-A2BE-751FE3714F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A43AF6-5DBA-4EA2-B8D9-5B5AD4C790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0772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14D454F-B5E9-42C9-9E64-F557ADA64A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90DF04A-F28F-4E89-8519-BC8D6E4416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21C2DD6-12D6-4E7D-BCC9-516BBE4635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AC79F-492B-4D10-80C7-A8C6DE03A3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621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E88CF8A-C13F-4F59-ADF2-95CC6CC2AD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5363AEF-66A3-42D1-8C55-FCBD5BC05E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BED8F0E-7848-43D2-B1AA-17E03D3657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A53041-7945-4DD9-BCED-10C1E5D98F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7117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B60FCFF-EAD0-45B7-B681-93B826EDC3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FE4E449-C679-4A8B-ADD5-9B84FBC4EF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E9D7E56-9481-4085-8574-35923E1427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D172A1-BCF5-492E-84A5-0BB7007CC2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3451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6A2ACDC-E88E-438E-8626-1E62CEBCD9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9303492-DF0C-490D-944C-40D54A8104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55102C3-395F-4D58-A9CE-C443A5C4DE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6446D1-A960-4C8A-BE8E-4EB02C708B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0330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706EC60-BAC4-4C33-AAF1-C80594024F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6D20FB3-5C80-4777-AA02-7DBA571C75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2D69DE5-E382-4450-8726-F5E78814C6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B181CB-231C-4124-8F3C-763D62E33F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467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F2ECA4B-80B6-4270-891A-AB294D1A6F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39D8E53-B441-4991-93FC-1F14237C62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8C68922-5EDF-474C-BBCB-F49A5A9BAC9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A457732-2C91-460F-BDFE-3A8D4D8AC63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19C75FA-7804-49A5-ABF3-4B75D1B870A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D0F9BC5-546A-4109-8DDF-0819955AAE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#267,10,Slide 10"/><Relationship Id="rId13" Type="http://schemas.openxmlformats.org/officeDocument/2006/relationships/slide" Target="slide14.xml"/><Relationship Id="rId18" Type="http://schemas.openxmlformats.org/officeDocument/2006/relationships/slide" Target="slide11.xml"/><Relationship Id="rId26" Type="http://schemas.openxmlformats.org/officeDocument/2006/relationships/slide" Target="slide17.xml"/><Relationship Id="rId39" Type="http://schemas.openxmlformats.org/officeDocument/2006/relationships/hyperlink" Target="#279,22,Slide 22"/><Relationship Id="rId3" Type="http://schemas.openxmlformats.org/officeDocument/2006/relationships/hyperlink" Target="#260,4,Slide 4"/><Relationship Id="rId21" Type="http://schemas.openxmlformats.org/officeDocument/2006/relationships/hyperlink" Target="#273,12,Slide 12"/><Relationship Id="rId34" Type="http://schemas.openxmlformats.org/officeDocument/2006/relationships/slide" Target="slide20.xml"/><Relationship Id="rId7" Type="http://schemas.openxmlformats.org/officeDocument/2006/relationships/slide" Target="slide10.xml"/><Relationship Id="rId12" Type="http://schemas.openxmlformats.org/officeDocument/2006/relationships/hyperlink" Target="#270,16,Slide 16"/><Relationship Id="rId17" Type="http://schemas.openxmlformats.org/officeDocument/2006/relationships/slide" Target="slide3.xml"/><Relationship Id="rId25" Type="http://schemas.openxmlformats.org/officeDocument/2006/relationships/hyperlink" Target="#266,9,Slide 9"/><Relationship Id="rId33" Type="http://schemas.openxmlformats.org/officeDocument/2006/relationships/hyperlink" Target="#276,19,Slide 19"/><Relationship Id="rId38" Type="http://schemas.openxmlformats.org/officeDocument/2006/relationships/slide" Target="slide22.xml"/><Relationship Id="rId2" Type="http://schemas.openxmlformats.org/officeDocument/2006/relationships/slide" Target="slide8.xml"/><Relationship Id="rId16" Type="http://schemas.openxmlformats.org/officeDocument/2006/relationships/hyperlink" Target="#275,18,Slide 18"/><Relationship Id="rId20" Type="http://schemas.openxmlformats.org/officeDocument/2006/relationships/slide" Target="slide12.xml"/><Relationship Id="rId29" Type="http://schemas.openxmlformats.org/officeDocument/2006/relationships/slide" Target="slide6.xml"/><Relationship Id="rId1" Type="http://schemas.openxmlformats.org/officeDocument/2006/relationships/slideLayout" Target="../slideLayouts/slideLayout7.xml"/><Relationship Id="rId6" Type="http://schemas.openxmlformats.org/officeDocument/2006/relationships/hyperlink" Target="#263,8,Slide 8"/><Relationship Id="rId11" Type="http://schemas.openxmlformats.org/officeDocument/2006/relationships/slide" Target="slide16.xml"/><Relationship Id="rId24" Type="http://schemas.openxmlformats.org/officeDocument/2006/relationships/slide" Target="slide9.xml"/><Relationship Id="rId32" Type="http://schemas.openxmlformats.org/officeDocument/2006/relationships/slide" Target="slide19.xml"/><Relationship Id="rId37" Type="http://schemas.openxmlformats.org/officeDocument/2006/relationships/hyperlink" Target="#278,21,Slide 21"/><Relationship Id="rId5" Type="http://schemas.openxmlformats.org/officeDocument/2006/relationships/hyperlink" Target="#261,5,Slide 5"/><Relationship Id="rId15" Type="http://schemas.openxmlformats.org/officeDocument/2006/relationships/slide" Target="slide18.xml"/><Relationship Id="rId23" Type="http://schemas.openxmlformats.org/officeDocument/2006/relationships/hyperlink" Target="#272,13,Slide 13"/><Relationship Id="rId28" Type="http://schemas.openxmlformats.org/officeDocument/2006/relationships/hyperlink" Target="#264,7,Slide 7"/><Relationship Id="rId36" Type="http://schemas.openxmlformats.org/officeDocument/2006/relationships/slide" Target="slide21.xml"/><Relationship Id="rId10" Type="http://schemas.openxmlformats.org/officeDocument/2006/relationships/hyperlink" Target="#274,15,Slide 15"/><Relationship Id="rId19" Type="http://schemas.openxmlformats.org/officeDocument/2006/relationships/hyperlink" Target="#268,11,Slide 11"/><Relationship Id="rId31" Type="http://schemas.openxmlformats.org/officeDocument/2006/relationships/hyperlink" Target="#262,6,Slide 6"/><Relationship Id="rId4" Type="http://schemas.openxmlformats.org/officeDocument/2006/relationships/slide" Target="slide5.xml"/><Relationship Id="rId9" Type="http://schemas.openxmlformats.org/officeDocument/2006/relationships/slide" Target="slide15.xml"/><Relationship Id="rId14" Type="http://schemas.openxmlformats.org/officeDocument/2006/relationships/hyperlink" Target="#271,14,Slide 14"/><Relationship Id="rId22" Type="http://schemas.openxmlformats.org/officeDocument/2006/relationships/slide" Target="slide13.xml"/><Relationship Id="rId27" Type="http://schemas.openxmlformats.org/officeDocument/2006/relationships/hyperlink" Target="#269,17,Slide 17"/><Relationship Id="rId30" Type="http://schemas.openxmlformats.org/officeDocument/2006/relationships/audio" Target="../media/audio1.wav"/><Relationship Id="rId35" Type="http://schemas.openxmlformats.org/officeDocument/2006/relationships/hyperlink" Target="#277,20,Slide 20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>
            <a:extLst>
              <a:ext uri="{FF2B5EF4-FFF2-40B4-BE49-F238E27FC236}">
                <a16:creationId xmlns:a16="http://schemas.microsoft.com/office/drawing/2014/main" id="{4157475E-EACC-402C-AA5E-D21BBD65228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0" y="4724400"/>
            <a:ext cx="6400800" cy="1752600"/>
          </a:xfrm>
        </p:spPr>
        <p:txBody>
          <a:bodyPr/>
          <a:lstStyle/>
          <a:p>
            <a:r>
              <a:rPr lang="en-US" altLang="en-US" sz="3200"/>
              <a:t>Hosted</a:t>
            </a:r>
          </a:p>
          <a:p>
            <a:r>
              <a:rPr lang="en-US" altLang="en-US" sz="3200"/>
              <a:t>by</a:t>
            </a:r>
          </a:p>
          <a:p>
            <a:r>
              <a:rPr lang="en-US" altLang="en-US" sz="3200"/>
              <a:t>Ms. Evensen</a:t>
            </a:r>
          </a:p>
        </p:txBody>
      </p:sp>
      <p:sp>
        <p:nvSpPr>
          <p:cNvPr id="4099" name="WordArt 7">
            <a:extLst>
              <a:ext uri="{FF2B5EF4-FFF2-40B4-BE49-F238E27FC236}">
                <a16:creationId xmlns:a16="http://schemas.microsoft.com/office/drawing/2014/main" id="{A788E5E7-D8F5-43FB-AC15-91896187A3E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676400" y="838200"/>
            <a:ext cx="5867400" cy="3276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gradFill rotWithShape="1">
                  <a:gsLst>
                    <a:gs pos="0">
                      <a:srgbClr val="FF9933"/>
                    </a:gs>
                    <a:gs pos="100000">
                      <a:srgbClr val="FFFFCC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 panose="020B0806030902050204" pitchFamily="34" charset="0"/>
              </a:rPr>
              <a:t>Jeopardy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>
            <a:extLst>
              <a:ext uri="{FF2B5EF4-FFF2-40B4-BE49-F238E27FC236}">
                <a16:creationId xmlns:a16="http://schemas.microsoft.com/office/drawing/2014/main" id="{B8939E3C-5C4F-4FE8-8BB6-461EFA4E954A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7239000" y="5943600"/>
            <a:ext cx="1905000" cy="9144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/>
              <a:t>2,4</a:t>
            </a:r>
          </a:p>
        </p:txBody>
      </p:sp>
      <p:sp>
        <p:nvSpPr>
          <p:cNvPr id="13315" name="AutoShape 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6A40807C-3B3A-48F2-86AA-D7E140385D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 sz="2400"/>
          </a:p>
        </p:txBody>
      </p:sp>
      <p:sp>
        <p:nvSpPr>
          <p:cNvPr id="12292" name="AutoShape 6">
            <a:extLst>
              <a:ext uri="{FF2B5EF4-FFF2-40B4-BE49-F238E27FC236}">
                <a16:creationId xmlns:a16="http://schemas.microsoft.com/office/drawing/2014/main" id="{A29A8FE2-1038-453E-BA1D-95C0A95D3B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7263" y="1268413"/>
            <a:ext cx="7162800" cy="4038600"/>
          </a:xfrm>
          <a:prstGeom prst="wedgeRectCallout">
            <a:avLst>
              <a:gd name="adj1" fmla="val -6708"/>
              <a:gd name="adj2" fmla="val 32671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000" dirty="0"/>
              <a:t> </a:t>
            </a:r>
            <a:r>
              <a:rPr lang="en-GB" altLang="en-US" b="1" dirty="0"/>
              <a:t>Annual income of between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en-US" b="1" dirty="0"/>
              <a:t>US $ 3,650 and US $ 36,500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en-US" dirty="0"/>
              <a:t>(US $ 10-100 per day)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GB" altLang="en-US" dirty="0"/>
          </a:p>
        </p:txBody>
      </p:sp>
      <p:sp>
        <p:nvSpPr>
          <p:cNvPr id="16391" name="Text Box 7">
            <a:extLst>
              <a:ext uri="{FF2B5EF4-FFF2-40B4-BE49-F238E27FC236}">
                <a16:creationId xmlns:a16="http://schemas.microsoft.com/office/drawing/2014/main" id="{FEE1D157-6529-4142-8D71-8EFF70F27E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52400"/>
            <a:ext cx="71628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sz="2400" dirty="0"/>
              <a:t>The new global middle class (NGMC)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nimBg="1"/>
      <p:bldP spid="16391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>
            <a:extLst>
              <a:ext uri="{FF2B5EF4-FFF2-40B4-BE49-F238E27FC236}">
                <a16:creationId xmlns:a16="http://schemas.microsoft.com/office/drawing/2014/main" id="{9228B4F1-4A77-41FD-97DD-DBF57B6C808A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7391400" y="5943600"/>
            <a:ext cx="1752600" cy="9144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/>
              <a:t>3,1</a:t>
            </a:r>
          </a:p>
        </p:txBody>
      </p:sp>
      <p:sp>
        <p:nvSpPr>
          <p:cNvPr id="14339" name="AutoShape 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B062B0AD-A7FB-4998-9D78-E1CA311172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 sz="2400"/>
          </a:p>
        </p:txBody>
      </p:sp>
      <p:sp>
        <p:nvSpPr>
          <p:cNvPr id="13316" name="AutoShape 6">
            <a:extLst>
              <a:ext uri="{FF2B5EF4-FFF2-40B4-BE49-F238E27FC236}">
                <a16:creationId xmlns:a16="http://schemas.microsoft.com/office/drawing/2014/main" id="{7BC13B4D-0612-438A-BEC8-96FD2172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1931988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b="1" dirty="0"/>
              <a:t>Dhaka</a:t>
            </a:r>
          </a:p>
        </p:txBody>
      </p:sp>
      <p:sp>
        <p:nvSpPr>
          <p:cNvPr id="17415" name="Text Box 7">
            <a:extLst>
              <a:ext uri="{FF2B5EF4-FFF2-40B4-BE49-F238E27FC236}">
                <a16:creationId xmlns:a16="http://schemas.microsoft.com/office/drawing/2014/main" id="{A6B38BA4-FFC0-4442-B95B-43C59EC0CA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28600"/>
            <a:ext cx="7162800" cy="830997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None/>
            </a:pPr>
            <a:r>
              <a:rPr lang="en-GB" sz="2400" dirty="0"/>
              <a:t>One </a:t>
            </a:r>
            <a:r>
              <a:rPr lang="en-GB" sz="2400" b="1" dirty="0"/>
              <a:t>case study </a:t>
            </a:r>
            <a:r>
              <a:rPr lang="en-GB" sz="2400" dirty="0"/>
              <a:t>of a contemporary megacity experiencing rapid growth</a:t>
            </a:r>
            <a:r>
              <a:rPr lang="en-GB" sz="2400" i="1" dirty="0"/>
              <a:t>. 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nimBg="1"/>
      <p:bldP spid="17415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>
            <a:extLst>
              <a:ext uri="{FF2B5EF4-FFF2-40B4-BE49-F238E27FC236}">
                <a16:creationId xmlns:a16="http://schemas.microsoft.com/office/drawing/2014/main" id="{D5A04F28-DB67-47A3-9FD2-56C52B3E6378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7543800" y="6172200"/>
            <a:ext cx="1600200" cy="6858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/>
              <a:t>3,2</a:t>
            </a:r>
          </a:p>
        </p:txBody>
      </p:sp>
      <p:sp>
        <p:nvSpPr>
          <p:cNvPr id="15363" name="AutoShape 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28177CE7-7051-437C-9EE5-B6D8449BDE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 sz="2400"/>
          </a:p>
        </p:txBody>
      </p:sp>
      <p:sp>
        <p:nvSpPr>
          <p:cNvPr id="14340" name="AutoShape 6">
            <a:extLst>
              <a:ext uri="{FF2B5EF4-FFF2-40B4-BE49-F238E27FC236}">
                <a16:creationId xmlns:a16="http://schemas.microsoft.com/office/drawing/2014/main" id="{C220AAF5-6844-4836-97D4-8084366D76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12192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3600" dirty="0"/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b="1" dirty="0"/>
              <a:t>The </a:t>
            </a:r>
            <a:r>
              <a:rPr lang="en-US" altLang="en-US" sz="3600" b="1" dirty="0" err="1"/>
              <a:t>Enga</a:t>
            </a:r>
            <a:r>
              <a:rPr lang="en-US" altLang="en-US" sz="3600" b="1" dirty="0"/>
              <a:t> Cultural </a:t>
            </a:r>
            <a:r>
              <a:rPr lang="en-US" altLang="en-US" sz="3600" dirty="0"/>
              <a:t>in PNG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3600" dirty="0"/>
          </a:p>
          <a:p>
            <a:pPr algn="ctr">
              <a:spcBef>
                <a:spcPct val="0"/>
              </a:spcBef>
              <a:buNone/>
            </a:pPr>
            <a:r>
              <a:rPr lang="en-US" altLang="en-US" sz="3600" b="1" dirty="0"/>
              <a:t>(</a:t>
            </a:r>
            <a:r>
              <a:rPr lang="en-US" altLang="en-US" sz="3600" b="1" dirty="0" err="1"/>
              <a:t>Extremveko</a:t>
            </a:r>
            <a:r>
              <a:rPr lang="en-US" altLang="en-US" sz="3600" b="1" dirty="0"/>
              <a:t> in Voss </a:t>
            </a:r>
            <a:r>
              <a:rPr lang="en-US" altLang="en-US" sz="3600" dirty="0"/>
              <a:t>in Norway)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3600" dirty="0"/>
          </a:p>
        </p:txBody>
      </p:sp>
      <p:sp>
        <p:nvSpPr>
          <p:cNvPr id="22535" name="Text Box 7">
            <a:extLst>
              <a:ext uri="{FF2B5EF4-FFF2-40B4-BE49-F238E27FC236}">
                <a16:creationId xmlns:a16="http://schemas.microsoft.com/office/drawing/2014/main" id="{88D71AB4-BCF5-4161-B397-33CFAEDE2F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5838" y="304800"/>
            <a:ext cx="7162800" cy="830997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None/>
            </a:pPr>
            <a:r>
              <a:rPr lang="en-GB" sz="2400" b="1" dirty="0"/>
              <a:t>Case study </a:t>
            </a:r>
            <a:r>
              <a:rPr lang="en-GB" sz="2400" dirty="0"/>
              <a:t>of one festival in a rural location, its site factors and geographic impacts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nimBg="1"/>
      <p:bldP spid="22535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0CFE7B58-D703-4E8E-9BC0-FD0E74B0DDBE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7239000" y="5867400"/>
            <a:ext cx="19050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/>
              <a:t>3,3</a:t>
            </a:r>
          </a:p>
        </p:txBody>
      </p:sp>
      <p:sp>
        <p:nvSpPr>
          <p:cNvPr id="16387" name="AutoShape 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C3E7011E-C6AC-4139-A1A7-8F0DB1D77F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 sz="2400"/>
          </a:p>
        </p:txBody>
      </p:sp>
      <p:sp>
        <p:nvSpPr>
          <p:cNvPr id="15364" name="AutoShape 6">
            <a:extLst>
              <a:ext uri="{FF2B5EF4-FFF2-40B4-BE49-F238E27FC236}">
                <a16:creationId xmlns:a16="http://schemas.microsoft.com/office/drawing/2014/main" id="{F221FE3E-6721-4A1D-9B57-6458D340B1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1704975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000" b="1" dirty="0"/>
              <a:t>Greenpeace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000" dirty="0"/>
              <a:t> </a:t>
            </a:r>
          </a:p>
        </p:txBody>
      </p:sp>
      <p:sp>
        <p:nvSpPr>
          <p:cNvPr id="21511" name="Text Box 7">
            <a:extLst>
              <a:ext uri="{FF2B5EF4-FFF2-40B4-BE49-F238E27FC236}">
                <a16:creationId xmlns:a16="http://schemas.microsoft.com/office/drawing/2014/main" id="{FB24F885-72FE-4F52-8D3F-544B957815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28600"/>
            <a:ext cx="7162800" cy="1200329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None/>
            </a:pPr>
            <a:r>
              <a:rPr lang="en-GB" sz="2400" b="1" dirty="0"/>
              <a:t>Case study </a:t>
            </a:r>
            <a:r>
              <a:rPr lang="en-GB" sz="2400" dirty="0"/>
              <a:t>of the response to climate change in one country focusing on the actions of non-governmental stakeholders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nimBg="1"/>
      <p:bldP spid="21511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>
            <a:extLst>
              <a:ext uri="{FF2B5EF4-FFF2-40B4-BE49-F238E27FC236}">
                <a16:creationId xmlns:a16="http://schemas.microsoft.com/office/drawing/2014/main" id="{212C001E-5A41-4DC7-AD5E-63C837D48A2C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7239000" y="5791200"/>
            <a:ext cx="1905000" cy="10668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/>
              <a:t>3,4</a:t>
            </a:r>
          </a:p>
        </p:txBody>
      </p:sp>
      <p:sp>
        <p:nvSpPr>
          <p:cNvPr id="17411" name="AutoShape 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EBA34A02-4A6B-423D-AE5E-465C02695B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 sz="2400"/>
          </a:p>
        </p:txBody>
      </p:sp>
      <p:sp>
        <p:nvSpPr>
          <p:cNvPr id="16388" name="AutoShape 6">
            <a:extLst>
              <a:ext uri="{FF2B5EF4-FFF2-40B4-BE49-F238E27FC236}">
                <a16:creationId xmlns:a16="http://schemas.microsoft.com/office/drawing/2014/main" id="{C4AB04AD-E2C9-4668-81CE-392548C134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3108" y="1590675"/>
            <a:ext cx="7098529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2400" dirty="0"/>
              <a:t>A crude measurement of the area of </a:t>
            </a:r>
            <a:r>
              <a:rPr lang="en-GB" altLang="en-US" sz="2400" b="1" dirty="0"/>
              <a:t>land or water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2400" dirty="0"/>
              <a:t>required to provide a person (or society) with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2400" dirty="0"/>
              <a:t>the</a:t>
            </a:r>
            <a:r>
              <a:rPr lang="en-GB" altLang="en-US" sz="2400" b="1" dirty="0"/>
              <a:t> energy, food </a:t>
            </a:r>
            <a:r>
              <a:rPr lang="en-GB" altLang="en-US" sz="2400" dirty="0"/>
              <a:t>and</a:t>
            </a:r>
            <a:r>
              <a:rPr lang="en-GB" altLang="en-US" sz="2400" b="1" dirty="0"/>
              <a:t> resources </a:t>
            </a:r>
            <a:r>
              <a:rPr lang="en-GB" altLang="en-US" sz="2400" dirty="0"/>
              <a:t>needed to live,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2400" dirty="0"/>
              <a:t>and to also </a:t>
            </a:r>
            <a:r>
              <a:rPr lang="en-GB" altLang="en-US" sz="2400" b="1" dirty="0"/>
              <a:t>absorb waste</a:t>
            </a:r>
          </a:p>
        </p:txBody>
      </p:sp>
      <p:sp>
        <p:nvSpPr>
          <p:cNvPr id="20488" name="Text Box 8">
            <a:extLst>
              <a:ext uri="{FF2B5EF4-FFF2-40B4-BE49-F238E27FC236}">
                <a16:creationId xmlns:a16="http://schemas.microsoft.com/office/drawing/2014/main" id="{460BE498-2B16-4CE9-B12E-BF091B9111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28600"/>
            <a:ext cx="71628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sz="2400" dirty="0"/>
              <a:t>Ecological footprint</a:t>
            </a:r>
            <a:endParaRPr lang="en-US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nimBg="1"/>
      <p:bldP spid="20488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>
            <a:extLst>
              <a:ext uri="{FF2B5EF4-FFF2-40B4-BE49-F238E27FC236}">
                <a16:creationId xmlns:a16="http://schemas.microsoft.com/office/drawing/2014/main" id="{2B05C2EB-181E-48AB-8389-4A77877E9C3E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7620000" y="5867400"/>
            <a:ext cx="15240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/>
              <a:t>4,1</a:t>
            </a:r>
          </a:p>
        </p:txBody>
      </p:sp>
      <p:sp>
        <p:nvSpPr>
          <p:cNvPr id="18435" name="AutoShape 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F3D907E7-BB53-4B46-B677-B25249CFB7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 sz="2400"/>
          </a:p>
        </p:txBody>
      </p:sp>
      <p:sp>
        <p:nvSpPr>
          <p:cNvPr id="17412" name="AutoShape 6">
            <a:extLst>
              <a:ext uri="{FF2B5EF4-FFF2-40B4-BE49-F238E27FC236}">
                <a16:creationId xmlns:a16="http://schemas.microsoft.com/office/drawing/2014/main" id="{B0E31819-D891-4828-8BB6-930C2D24E4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1590675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b="1" dirty="0"/>
              <a:t>India </a:t>
            </a:r>
          </a:p>
        </p:txBody>
      </p:sp>
      <p:sp>
        <p:nvSpPr>
          <p:cNvPr id="23559" name="Text Box 7">
            <a:extLst>
              <a:ext uri="{FF2B5EF4-FFF2-40B4-BE49-F238E27FC236}">
                <a16:creationId xmlns:a16="http://schemas.microsoft.com/office/drawing/2014/main" id="{DE174BA7-0CBF-40C0-8A81-7BC2C01E04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52400"/>
            <a:ext cx="7086600" cy="830997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None/>
            </a:pPr>
            <a:r>
              <a:rPr lang="en-GB" sz="2400" dirty="0"/>
              <a:t>One </a:t>
            </a:r>
            <a:r>
              <a:rPr lang="en-GB" sz="2400" b="1" dirty="0"/>
              <a:t>case study </a:t>
            </a:r>
            <a:r>
              <a:rPr lang="en-GB" sz="2400" dirty="0"/>
              <a:t>of a country benefiting from a demographic dividend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animBg="1"/>
      <p:bldP spid="23559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>
            <a:extLst>
              <a:ext uri="{FF2B5EF4-FFF2-40B4-BE49-F238E27FC236}">
                <a16:creationId xmlns:a16="http://schemas.microsoft.com/office/drawing/2014/main" id="{A1F03919-9D1B-4AC7-A233-8CF6B2281A23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7467600" y="6019800"/>
            <a:ext cx="1676400" cy="8382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/>
              <a:t>4,2</a:t>
            </a:r>
          </a:p>
        </p:txBody>
      </p:sp>
      <p:sp>
        <p:nvSpPr>
          <p:cNvPr id="19459" name="AutoShape 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023B1B54-4B6A-484F-88C0-CF9F7DD337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 sz="2400"/>
          </a:p>
        </p:txBody>
      </p:sp>
      <p:sp>
        <p:nvSpPr>
          <p:cNvPr id="18436" name="AutoShape 6">
            <a:extLst>
              <a:ext uri="{FF2B5EF4-FFF2-40B4-BE49-F238E27FC236}">
                <a16:creationId xmlns:a16="http://schemas.microsoft.com/office/drawing/2014/main" id="{E5D8F688-D8C1-426A-92EA-E7BDD5E6C5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9813" y="2060575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b="1" dirty="0"/>
              <a:t>Kenya </a:t>
            </a:r>
          </a:p>
        </p:txBody>
      </p:sp>
      <p:sp>
        <p:nvSpPr>
          <p:cNvPr id="19463" name="Text Box 7">
            <a:extLst>
              <a:ext uri="{FF2B5EF4-FFF2-40B4-BE49-F238E27FC236}">
                <a16:creationId xmlns:a16="http://schemas.microsoft.com/office/drawing/2014/main" id="{FD3A99CD-8E66-469E-9C49-68F2F5EFB0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04800"/>
            <a:ext cx="7162800" cy="1200329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None/>
            </a:pPr>
            <a:r>
              <a:rPr lang="en-GB" sz="2400" b="1" dirty="0"/>
              <a:t>Example</a:t>
            </a:r>
            <a:r>
              <a:rPr lang="en-GB" sz="2400" dirty="0"/>
              <a:t> of costs and benefits of tourism as a national development strategy, including economic and social/cultural effects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animBg="1"/>
      <p:bldP spid="19463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>
            <a:extLst>
              <a:ext uri="{FF2B5EF4-FFF2-40B4-BE49-F238E27FC236}">
                <a16:creationId xmlns:a16="http://schemas.microsoft.com/office/drawing/2014/main" id="{939BCCE3-5E3D-45E1-B57D-8E768F94EF1A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7620000" y="5867400"/>
            <a:ext cx="15240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/>
              <a:t>4,3</a:t>
            </a:r>
          </a:p>
        </p:txBody>
      </p:sp>
      <p:sp>
        <p:nvSpPr>
          <p:cNvPr id="20483" name="AutoShape 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1136A8A4-C80A-4B97-9EA6-B3A2E41BCC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 sz="2400"/>
          </a:p>
        </p:txBody>
      </p:sp>
      <p:sp>
        <p:nvSpPr>
          <p:cNvPr id="19460" name="AutoShape 6">
            <a:extLst>
              <a:ext uri="{FF2B5EF4-FFF2-40B4-BE49-F238E27FC236}">
                <a16:creationId xmlns:a16="http://schemas.microsoft.com/office/drawing/2014/main" id="{6B21C0E9-ABA4-499A-9B17-A6ED8E9501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10668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 dirty="0"/>
              <a:t>Changes in the Earth’s orbit (Milankovitch cycles)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2400" b="1" dirty="0"/>
              <a:t>Volcanic eruptions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2400" b="1" dirty="0"/>
              <a:t>Variations in solar output (sunspots)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4000" b="1" dirty="0"/>
          </a:p>
        </p:txBody>
      </p:sp>
      <p:sp>
        <p:nvSpPr>
          <p:cNvPr id="18439" name="Text Box 7">
            <a:extLst>
              <a:ext uri="{FF2B5EF4-FFF2-40B4-BE49-F238E27FC236}">
                <a16:creationId xmlns:a16="http://schemas.microsoft.com/office/drawing/2014/main" id="{27576CF4-794A-40F9-9226-1DF849E2C8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28600"/>
            <a:ext cx="7162800" cy="461963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400" dirty="0"/>
              <a:t>3 natural causes of climate change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nimBg="1"/>
      <p:bldP spid="18439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>
            <a:extLst>
              <a:ext uri="{FF2B5EF4-FFF2-40B4-BE49-F238E27FC236}">
                <a16:creationId xmlns:a16="http://schemas.microsoft.com/office/drawing/2014/main" id="{25324390-F7C3-428D-A51A-4A35DF66CD86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6934200" y="5867400"/>
            <a:ext cx="22098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/>
              <a:t>4,4</a:t>
            </a:r>
          </a:p>
        </p:txBody>
      </p:sp>
      <p:sp>
        <p:nvSpPr>
          <p:cNvPr id="21507" name="AutoShape 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FCCBECF5-9A31-4067-BDE2-2DF3842F17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 sz="2400"/>
          </a:p>
        </p:txBody>
      </p:sp>
      <p:sp>
        <p:nvSpPr>
          <p:cNvPr id="20484" name="AutoShape 6">
            <a:extLst>
              <a:ext uri="{FF2B5EF4-FFF2-40B4-BE49-F238E27FC236}">
                <a16:creationId xmlns:a16="http://schemas.microsoft.com/office/drawing/2014/main" id="{8F08706A-15DC-4E93-938C-353581A975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18288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2400" dirty="0"/>
              <a:t>When</a:t>
            </a:r>
            <a:r>
              <a:rPr lang="en-GB" altLang="en-US" sz="2400" b="1" dirty="0"/>
              <a:t> all people</a:t>
            </a:r>
            <a:r>
              <a:rPr lang="en-GB" altLang="en-US" sz="2400" dirty="0"/>
              <a:t>, at </a:t>
            </a:r>
            <a:r>
              <a:rPr lang="en-GB" altLang="en-US" sz="2400" b="1" dirty="0"/>
              <a:t>all times,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2400" dirty="0"/>
              <a:t>have</a:t>
            </a:r>
            <a:r>
              <a:rPr lang="en-GB" altLang="en-US" sz="2400" b="1" dirty="0"/>
              <a:t> sustainable access </a:t>
            </a:r>
            <a:r>
              <a:rPr lang="en-GB" altLang="en-US" sz="2400" dirty="0"/>
              <a:t>to</a:t>
            </a:r>
            <a:r>
              <a:rPr lang="en-GB" altLang="en-US" sz="2400" b="1" dirty="0"/>
              <a:t> adequate quantities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2400" dirty="0"/>
              <a:t>of </a:t>
            </a:r>
            <a:r>
              <a:rPr lang="en-GB" altLang="en-US" sz="2400" b="1" dirty="0"/>
              <a:t>acceptable-quality water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2400" dirty="0"/>
              <a:t>for sustaining </a:t>
            </a:r>
            <a:r>
              <a:rPr lang="en-GB" altLang="en-US" sz="2400" b="1" dirty="0"/>
              <a:t>livelihoods, well-being and development.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GB" altLang="en-US" sz="2400" b="1" dirty="0"/>
          </a:p>
        </p:txBody>
      </p:sp>
      <p:sp>
        <p:nvSpPr>
          <p:cNvPr id="24583" name="Text Box 7">
            <a:extLst>
              <a:ext uri="{FF2B5EF4-FFF2-40B4-BE49-F238E27FC236}">
                <a16:creationId xmlns:a16="http://schemas.microsoft.com/office/drawing/2014/main" id="{5A3AF271-DA5B-4851-B59F-F573BAAD77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404813"/>
            <a:ext cx="71628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2400" dirty="0"/>
              <a:t>Water security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animBg="1"/>
      <p:bldP spid="24583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>
            <a:extLst>
              <a:ext uri="{FF2B5EF4-FFF2-40B4-BE49-F238E27FC236}">
                <a16:creationId xmlns:a16="http://schemas.microsoft.com/office/drawing/2014/main" id="{31AF7594-524E-4EBB-911C-B5BA53700DD3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7391400" y="6096000"/>
            <a:ext cx="1752600" cy="7620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/>
              <a:t>5,1</a:t>
            </a:r>
          </a:p>
        </p:txBody>
      </p:sp>
      <p:sp>
        <p:nvSpPr>
          <p:cNvPr id="22531" name="AutoShape 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77525883-B00B-4A96-B243-AEFDD3D152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 sz="2400"/>
          </a:p>
        </p:txBody>
      </p:sp>
      <p:sp>
        <p:nvSpPr>
          <p:cNvPr id="21508" name="AutoShape 6">
            <a:extLst>
              <a:ext uri="{FF2B5EF4-FFF2-40B4-BE49-F238E27FC236}">
                <a16:creationId xmlns:a16="http://schemas.microsoft.com/office/drawing/2014/main" id="{9670EE9C-2BD2-4C85-A4C8-264966234C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1406525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b="1" dirty="0"/>
              <a:t> 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b="1" dirty="0"/>
              <a:t>Barrow </a:t>
            </a:r>
            <a:r>
              <a:rPr lang="en-US" altLang="en-US" sz="2400" b="1" dirty="0"/>
              <a:t>and 31 villages like </a:t>
            </a:r>
            <a:r>
              <a:rPr lang="en-US" altLang="en-US" sz="2400" b="1" dirty="0" err="1"/>
              <a:t>Shismaref</a:t>
            </a:r>
            <a:r>
              <a:rPr lang="en-US" altLang="en-US" sz="2400" b="1" dirty="0"/>
              <a:t> (AK)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/>
              <a:t>Examples Tuvalu/Kiribati and Horn of Africa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b="1" dirty="0"/>
              <a:t>Syria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/>
              <a:t>Example Nigeria or Eritrea</a:t>
            </a:r>
          </a:p>
        </p:txBody>
      </p:sp>
      <p:sp>
        <p:nvSpPr>
          <p:cNvPr id="25607" name="Text Box 7">
            <a:extLst>
              <a:ext uri="{FF2B5EF4-FFF2-40B4-BE49-F238E27FC236}">
                <a16:creationId xmlns:a16="http://schemas.microsoft.com/office/drawing/2014/main" id="{5BB1E374-9676-4798-8807-17613B0F84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87350"/>
            <a:ext cx="7162800" cy="1200329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None/>
            </a:pPr>
            <a:r>
              <a:rPr lang="en-GB" sz="2400" dirty="0"/>
              <a:t>Detailed </a:t>
            </a:r>
            <a:r>
              <a:rPr lang="en-GB" sz="2400" b="1" dirty="0"/>
              <a:t>examples</a:t>
            </a:r>
            <a:r>
              <a:rPr lang="en-GB" sz="2400" dirty="0"/>
              <a:t> of two or more forced movements, to include environmental and political push factors, and consequences for people and places</a:t>
            </a:r>
            <a:r>
              <a:rPr lang="en-GB" altLang="en-US" sz="2400" dirty="0"/>
              <a:t> </a:t>
            </a:r>
            <a:endParaRPr lang="en-US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animBg="1"/>
      <p:bldP spid="25607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33CCFF"/>
            </a:gs>
            <a:gs pos="100000">
              <a:srgbClr val="175E76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AutoShape 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2E9CB9D5-CA29-4F87-8D0B-709F2ACCFE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1143000"/>
            <a:ext cx="1371600" cy="914400"/>
          </a:xfrm>
          <a:prstGeom prst="actionButtonBlank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en-US" sz="3200" b="1" dirty="0">
                <a:effectLst>
                  <a:outerShdw blurRad="38100" dist="38100" dir="2700000" algn="tl">
                    <a:srgbClr val="FFFFFF"/>
                  </a:outerShdw>
                </a:effectLst>
                <a:hlinkClick r:id="rId3"/>
              </a:rPr>
              <a:t>100</a:t>
            </a:r>
            <a:endParaRPr lang="en-US" altLang="en-US" b="1" dirty="0"/>
          </a:p>
        </p:txBody>
      </p:sp>
      <p:sp>
        <p:nvSpPr>
          <p:cNvPr id="2053" name="AutoShape 5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02E0368D-4C2F-4FDF-9D4E-BA24C462F9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1143000"/>
            <a:ext cx="1371600" cy="9144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5"/>
              </a:rPr>
              <a:t>100</a:t>
            </a:r>
            <a:endParaRPr lang="en-US" altLang="en-US" b="1">
              <a:hlinkClick r:id="rId5"/>
            </a:endParaRPr>
          </a:p>
        </p:txBody>
      </p:sp>
      <p:sp>
        <p:nvSpPr>
          <p:cNvPr id="2056" name="AutoShape 8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BA4C1261-A32D-4857-9754-BE23C697C5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2286000"/>
            <a:ext cx="1371600" cy="914400"/>
          </a:xfrm>
          <a:prstGeom prst="actionButtonBlank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6"/>
              </a:rPr>
              <a:t>200</a:t>
            </a:r>
            <a:endParaRPr lang="en-US" altLang="en-US" b="1"/>
          </a:p>
        </p:txBody>
      </p:sp>
      <p:sp>
        <p:nvSpPr>
          <p:cNvPr id="2058" name="AutoShape 10">
            <a:hlinkClick r:id="rId7" action="ppaction://hlinksldjump" highlightClick="1"/>
            <a:extLst>
              <a:ext uri="{FF2B5EF4-FFF2-40B4-BE49-F238E27FC236}">
                <a16:creationId xmlns:a16="http://schemas.microsoft.com/office/drawing/2014/main" id="{842CAD46-9DD3-434F-81A9-74DB1974CB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2209800"/>
            <a:ext cx="1371600" cy="914400"/>
          </a:xfrm>
          <a:prstGeom prst="actionButtonBlank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8"/>
              </a:rPr>
              <a:t>200</a:t>
            </a:r>
            <a:endParaRPr lang="en-US" altLang="en-US" b="1"/>
          </a:p>
        </p:txBody>
      </p:sp>
      <p:sp>
        <p:nvSpPr>
          <p:cNvPr id="2060" name="AutoShape 12">
            <a:hlinkClick r:id="rId9" action="ppaction://hlinksldjump" highlightClick="1"/>
            <a:extLst>
              <a:ext uri="{FF2B5EF4-FFF2-40B4-BE49-F238E27FC236}">
                <a16:creationId xmlns:a16="http://schemas.microsoft.com/office/drawing/2014/main" id="{3860D0DB-544A-4D11-9129-ACCED81F8E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495800"/>
            <a:ext cx="1371600" cy="914400"/>
          </a:xfrm>
          <a:prstGeom prst="actionButtonBlank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10"/>
              </a:rPr>
              <a:t>400</a:t>
            </a:r>
            <a:endParaRPr lang="en-US" altLang="en-US" b="1"/>
          </a:p>
        </p:txBody>
      </p:sp>
      <p:sp>
        <p:nvSpPr>
          <p:cNvPr id="2062" name="AutoShape 14">
            <a:hlinkClick r:id="rId11" action="ppaction://hlinksldjump" highlightClick="1"/>
            <a:extLst>
              <a:ext uri="{FF2B5EF4-FFF2-40B4-BE49-F238E27FC236}">
                <a16:creationId xmlns:a16="http://schemas.microsoft.com/office/drawing/2014/main" id="{FD7CD037-CDDE-452C-8C5B-EC110978F0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4495800"/>
            <a:ext cx="1371600" cy="914400"/>
          </a:xfrm>
          <a:prstGeom prst="actionButtonBlank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en-US" sz="3200" b="1" dirty="0">
                <a:effectLst>
                  <a:outerShdw blurRad="38100" dist="38100" dir="2700000" algn="tl">
                    <a:srgbClr val="FFFFFF"/>
                  </a:outerShdw>
                </a:effectLst>
                <a:hlinkClick r:id="rId12"/>
              </a:rPr>
              <a:t>400</a:t>
            </a:r>
            <a:endParaRPr lang="en-US" altLang="en-US" b="1" dirty="0"/>
          </a:p>
        </p:txBody>
      </p:sp>
      <p:sp>
        <p:nvSpPr>
          <p:cNvPr id="2064" name="AutoShape 16">
            <a:hlinkClick r:id="rId13" action="ppaction://hlinksldjump" highlightClick="1"/>
            <a:extLst>
              <a:ext uri="{FF2B5EF4-FFF2-40B4-BE49-F238E27FC236}">
                <a16:creationId xmlns:a16="http://schemas.microsoft.com/office/drawing/2014/main" id="{DAFFD5B4-A356-4C9D-BEDD-7C4FE22C0F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3352800"/>
            <a:ext cx="1371600" cy="914400"/>
          </a:xfrm>
          <a:prstGeom prst="actionButtonBlank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14"/>
              </a:rPr>
              <a:t>300</a:t>
            </a:r>
            <a:endParaRPr lang="en-US" altLang="en-US" b="1"/>
          </a:p>
        </p:txBody>
      </p:sp>
      <p:sp>
        <p:nvSpPr>
          <p:cNvPr id="2066" name="AutoShape 18">
            <a:hlinkClick r:id="rId15" action="ppaction://hlinksldjump" highlightClick="1"/>
            <a:extLst>
              <a:ext uri="{FF2B5EF4-FFF2-40B4-BE49-F238E27FC236}">
                <a16:creationId xmlns:a16="http://schemas.microsoft.com/office/drawing/2014/main" id="{3857FDFB-9964-4FCC-B14B-E2CE96358C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4495800"/>
            <a:ext cx="1371600" cy="914400"/>
          </a:xfrm>
          <a:prstGeom prst="actionButtonBlank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16"/>
              </a:rPr>
              <a:t>400</a:t>
            </a:r>
            <a:endParaRPr lang="en-US" altLang="en-US" b="1"/>
          </a:p>
        </p:txBody>
      </p:sp>
      <p:sp>
        <p:nvSpPr>
          <p:cNvPr id="2071" name="Text Box 23">
            <a:extLst>
              <a:ext uri="{FF2B5EF4-FFF2-40B4-BE49-F238E27FC236}">
                <a16:creationId xmlns:a16="http://schemas.microsoft.com/office/drawing/2014/main" id="{89E3F5BC-A1E3-478E-8FFD-C85BAEA42B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" y="120650"/>
            <a:ext cx="1600200" cy="584775"/>
          </a:xfrm>
          <a:prstGeom prst="rect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600" b="1" dirty="0"/>
              <a:t>Changing Population</a:t>
            </a:r>
            <a:endParaRPr lang="en-US" altLang="en-US" sz="1600" dirty="0"/>
          </a:p>
        </p:txBody>
      </p:sp>
      <p:sp>
        <p:nvSpPr>
          <p:cNvPr id="2072" name="Text Box 24">
            <a:extLst>
              <a:ext uri="{FF2B5EF4-FFF2-40B4-BE49-F238E27FC236}">
                <a16:creationId xmlns:a16="http://schemas.microsoft.com/office/drawing/2014/main" id="{576CF779-C844-44EE-B908-DE7E24807E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3313" y="120650"/>
            <a:ext cx="1752600" cy="584775"/>
          </a:xfrm>
          <a:prstGeom prst="rect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None/>
            </a:pPr>
            <a:r>
              <a:rPr lang="en-US" altLang="en-US" sz="1600" b="1" dirty="0"/>
              <a:t>Leisure, Tourism and Sport</a:t>
            </a:r>
          </a:p>
        </p:txBody>
      </p:sp>
      <p:sp>
        <p:nvSpPr>
          <p:cNvPr id="2073" name="Text Box 25">
            <a:extLst>
              <a:ext uri="{FF2B5EF4-FFF2-40B4-BE49-F238E27FC236}">
                <a16:creationId xmlns:a16="http://schemas.microsoft.com/office/drawing/2014/main" id="{637BA5BD-7BB6-4F90-9385-40D28A4F1E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9811" y="120650"/>
            <a:ext cx="1752600" cy="830997"/>
          </a:xfrm>
          <a:prstGeom prst="rect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None/>
            </a:pPr>
            <a:r>
              <a:rPr lang="en-GB" sz="1600" b="1" dirty="0"/>
              <a:t>Global Climate—Vulnerability and Resilience</a:t>
            </a:r>
          </a:p>
        </p:txBody>
      </p:sp>
      <p:sp>
        <p:nvSpPr>
          <p:cNvPr id="2074" name="Text Box 26">
            <a:extLst>
              <a:ext uri="{FF2B5EF4-FFF2-40B4-BE49-F238E27FC236}">
                <a16:creationId xmlns:a16="http://schemas.microsoft.com/office/drawing/2014/main" id="{8E311A9D-3A51-4229-A6AB-4F714218EA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72300" y="120650"/>
            <a:ext cx="1752600" cy="830263"/>
          </a:xfrm>
          <a:prstGeom prst="rect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600" b="1"/>
              <a:t>Patterns in Resource Consumption</a:t>
            </a:r>
          </a:p>
        </p:txBody>
      </p:sp>
      <p:sp>
        <p:nvSpPr>
          <p:cNvPr id="2075" name="AutoShape 27">
            <a:hlinkClick r:id="rId17" action="ppaction://hlinksldjump" highlightClick="1"/>
            <a:extLst>
              <a:ext uri="{FF2B5EF4-FFF2-40B4-BE49-F238E27FC236}">
                <a16:creationId xmlns:a16="http://schemas.microsoft.com/office/drawing/2014/main" id="{32C0B564-192B-4C36-8D03-2AE202B5A9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143000"/>
            <a:ext cx="1371600" cy="914400"/>
          </a:xfrm>
          <a:prstGeom prst="actionButtonBlank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 altLang="en-US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76" name="AutoShape 28">
            <a:hlinkClick r:id="rId18" action="ppaction://hlinksldjump" highlightClick="1"/>
            <a:extLst>
              <a:ext uri="{FF2B5EF4-FFF2-40B4-BE49-F238E27FC236}">
                <a16:creationId xmlns:a16="http://schemas.microsoft.com/office/drawing/2014/main" id="{E5361B1B-0D38-4AEF-A4AD-ACF52A319C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352800"/>
            <a:ext cx="1371600" cy="914400"/>
          </a:xfrm>
          <a:prstGeom prst="actionButtonBlank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19"/>
              </a:rPr>
              <a:t>300</a:t>
            </a:r>
            <a:endParaRPr lang="en-US" altLang="en-US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78" name="AutoShape 30">
            <a:hlinkClick r:id="rId20" action="ppaction://hlinksldjump" highlightClick="1"/>
            <a:extLst>
              <a:ext uri="{FF2B5EF4-FFF2-40B4-BE49-F238E27FC236}">
                <a16:creationId xmlns:a16="http://schemas.microsoft.com/office/drawing/2014/main" id="{E655E792-772B-4AB1-A0AB-0F13A4A977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429000"/>
            <a:ext cx="1371600" cy="914400"/>
          </a:xfrm>
          <a:prstGeom prst="actionButtonBlank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21"/>
              </a:rPr>
              <a:t>300</a:t>
            </a:r>
            <a:endParaRPr lang="en-US" altLang="en-US" sz="32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79" name="AutoShape 31">
            <a:hlinkClick r:id="rId22" action="ppaction://hlinksldjump" highlightClick="1"/>
            <a:extLst>
              <a:ext uri="{FF2B5EF4-FFF2-40B4-BE49-F238E27FC236}">
                <a16:creationId xmlns:a16="http://schemas.microsoft.com/office/drawing/2014/main" id="{6772530C-96FE-4DF2-AC31-FCD97E0590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3352800"/>
            <a:ext cx="1371600" cy="9144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23"/>
              </a:rPr>
              <a:t>300</a:t>
            </a:r>
            <a:endParaRPr lang="en-US" altLang="en-US" b="1"/>
          </a:p>
        </p:txBody>
      </p:sp>
      <p:sp>
        <p:nvSpPr>
          <p:cNvPr id="2080" name="AutoShape 32">
            <a:hlinkClick r:id="rId24" action="ppaction://hlinksldjump" highlightClick="1"/>
            <a:extLst>
              <a:ext uri="{FF2B5EF4-FFF2-40B4-BE49-F238E27FC236}">
                <a16:creationId xmlns:a16="http://schemas.microsoft.com/office/drawing/2014/main" id="{343F67B3-4FFB-4803-B4A4-AFE94A04EE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2209800"/>
            <a:ext cx="1371600" cy="9144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25"/>
              </a:rPr>
              <a:t>200</a:t>
            </a:r>
            <a:endParaRPr lang="en-US" altLang="en-US" sz="32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81" name="AutoShape 33">
            <a:hlinkClick r:id="rId26" action="ppaction://hlinksldjump" highlightClick="1"/>
            <a:extLst>
              <a:ext uri="{FF2B5EF4-FFF2-40B4-BE49-F238E27FC236}">
                <a16:creationId xmlns:a16="http://schemas.microsoft.com/office/drawing/2014/main" id="{C031B96F-76B8-45AA-BE82-E06DFBAE5F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495800"/>
            <a:ext cx="1371600" cy="9144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27"/>
              </a:rPr>
              <a:t>400</a:t>
            </a:r>
          </a:p>
        </p:txBody>
      </p:sp>
      <p:sp>
        <p:nvSpPr>
          <p:cNvPr id="2083" name="AutoShape 35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5527682A-0B38-4BA5-82D9-11AFC075B9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86000"/>
            <a:ext cx="1371600" cy="914400"/>
          </a:xfrm>
          <a:prstGeom prst="actionButtonBlank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28"/>
              </a:rPr>
              <a:t>200</a:t>
            </a:r>
            <a:endParaRPr lang="en-US" altLang="en-US" b="1"/>
          </a:p>
        </p:txBody>
      </p:sp>
      <p:sp>
        <p:nvSpPr>
          <p:cNvPr id="2084" name="AutoShape 36">
            <a:hlinkClick r:id="rId29" action="ppaction://hlinksldjump" highlightClick="1">
              <a:snd r:embed="rId30" name="WHOOSH.WAV"/>
            </a:hlinkClick>
            <a:extLst>
              <a:ext uri="{FF2B5EF4-FFF2-40B4-BE49-F238E27FC236}">
                <a16:creationId xmlns:a16="http://schemas.microsoft.com/office/drawing/2014/main" id="{E760260F-7180-4154-A1C9-1C44A804E2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1066800"/>
            <a:ext cx="1371600" cy="914400"/>
          </a:xfrm>
          <a:prstGeom prst="actionButtonBlank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31"/>
              </a:rPr>
              <a:t>100</a:t>
            </a:r>
          </a:p>
        </p:txBody>
      </p:sp>
      <p:sp>
        <p:nvSpPr>
          <p:cNvPr id="2085" name="AutoShape 37">
            <a:hlinkClick r:id="rId32" action="ppaction://hlinksldjump" highlightClick="1"/>
            <a:extLst>
              <a:ext uri="{FF2B5EF4-FFF2-40B4-BE49-F238E27FC236}">
                <a16:creationId xmlns:a16="http://schemas.microsoft.com/office/drawing/2014/main" id="{98C543EA-716B-44F7-AE45-56FBD86936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5638800"/>
            <a:ext cx="1371600" cy="914400"/>
          </a:xfrm>
          <a:prstGeom prst="actionButtonBlank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33"/>
              </a:rPr>
              <a:t>500</a:t>
            </a:r>
            <a:endParaRPr lang="en-US" altLang="en-US" sz="3200" b="1">
              <a:solidFill>
                <a:schemeClr val="bg1"/>
              </a:solidFill>
            </a:endParaRPr>
          </a:p>
        </p:txBody>
      </p:sp>
      <p:sp>
        <p:nvSpPr>
          <p:cNvPr id="2086" name="AutoShape 38">
            <a:hlinkClick r:id="rId34" action="ppaction://hlinksldjump" highlightClick="1"/>
            <a:extLst>
              <a:ext uri="{FF2B5EF4-FFF2-40B4-BE49-F238E27FC236}">
                <a16:creationId xmlns:a16="http://schemas.microsoft.com/office/drawing/2014/main" id="{EE73663B-9923-4B9A-A780-C241226CE2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5638800"/>
            <a:ext cx="1371600" cy="914400"/>
          </a:xfrm>
          <a:prstGeom prst="actionButtonBlank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35"/>
              </a:rPr>
              <a:t>500</a:t>
            </a:r>
            <a:endParaRPr lang="en-US" altLang="en-US" sz="3200" b="1">
              <a:solidFill>
                <a:srgbClr val="99CC00"/>
              </a:solidFill>
              <a:effectDag name="">
                <a:cont type="tree" name="">
                  <a:effect ref="fillLine"/>
                  <a:outerShdw dist="38100" dir="13500000" algn="br">
                    <a:srgbClr val="D5FF55"/>
                  </a:outerShdw>
                </a:cont>
                <a:cont type="tree" name="">
                  <a:effect ref="fillLine"/>
                  <a:outerShdw dist="38100" dir="2700000" algn="tl">
                    <a:srgbClr val="5B7A00"/>
                  </a:outerShdw>
                </a:cont>
                <a:effect ref="fillLine"/>
              </a:effectDag>
            </a:endParaRPr>
          </a:p>
        </p:txBody>
      </p:sp>
      <p:sp>
        <p:nvSpPr>
          <p:cNvPr id="2087" name="AutoShape 39">
            <a:hlinkClick r:id="rId36" action="ppaction://hlinksldjump" highlightClick="1"/>
            <a:extLst>
              <a:ext uri="{FF2B5EF4-FFF2-40B4-BE49-F238E27FC236}">
                <a16:creationId xmlns:a16="http://schemas.microsoft.com/office/drawing/2014/main" id="{5D00E0DA-C221-401E-9DD3-D20578F450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5638800"/>
            <a:ext cx="1371600" cy="9144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37"/>
              </a:rPr>
              <a:t>500</a:t>
            </a:r>
            <a:endParaRPr lang="en-US" altLang="en-US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88" name="AutoShape 40">
            <a:hlinkClick r:id="rId38" action="ppaction://hlinksldjump" highlightClick="1"/>
            <a:extLst>
              <a:ext uri="{FF2B5EF4-FFF2-40B4-BE49-F238E27FC236}">
                <a16:creationId xmlns:a16="http://schemas.microsoft.com/office/drawing/2014/main" id="{E3BB094A-C575-4FA8-AE28-2A200B726C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5638800"/>
            <a:ext cx="1371600" cy="914400"/>
          </a:xfrm>
          <a:prstGeom prst="actionButtonBlank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39"/>
              </a:rPr>
              <a:t>500</a:t>
            </a:r>
            <a:endParaRPr lang="en-US" altLang="en-US" b="1"/>
          </a:p>
        </p:txBody>
      </p:sp>
      <p:sp>
        <p:nvSpPr>
          <p:cNvPr id="5146" name="Text Box 46">
            <a:extLst>
              <a:ext uri="{FF2B5EF4-FFF2-40B4-BE49-F238E27FC236}">
                <a16:creationId xmlns:a16="http://schemas.microsoft.com/office/drawing/2014/main" id="{81AD7550-360E-4B36-99F3-B294C575FB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371600"/>
            <a:ext cx="83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b="1" dirty="0">
                <a:solidFill>
                  <a:schemeClr val="bg1"/>
                </a:solidFill>
                <a:hlinkClick r:id="" action="ppaction://customshow?id=0&amp;return=true"/>
              </a:rPr>
              <a:t>100</a:t>
            </a:r>
            <a:endParaRPr lang="en-US" alt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1" grpId="0" animBg="1" autoUpdateAnimBg="0"/>
      <p:bldP spid="2072" grpId="0" animBg="1" autoUpdateAnimBg="0"/>
      <p:bldP spid="2073" grpId="0" animBg="1" autoUpdateAnimBg="0"/>
      <p:bldP spid="2074" grpId="0" animBg="1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>
            <a:extLst>
              <a:ext uri="{FF2B5EF4-FFF2-40B4-BE49-F238E27FC236}">
                <a16:creationId xmlns:a16="http://schemas.microsoft.com/office/drawing/2014/main" id="{8585FBB3-6C8B-4B77-9D0A-8FE5618A15CD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7467600" y="5791200"/>
            <a:ext cx="1676400" cy="10668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/>
              <a:t>5,2</a:t>
            </a:r>
          </a:p>
        </p:txBody>
      </p:sp>
      <p:sp>
        <p:nvSpPr>
          <p:cNvPr id="23555" name="AutoShape 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3D9385EF-770A-475C-9601-D407782288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58674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 sz="2400"/>
          </a:p>
        </p:txBody>
      </p:sp>
      <p:sp>
        <p:nvSpPr>
          <p:cNvPr id="22532" name="AutoShape 6">
            <a:extLst>
              <a:ext uri="{FF2B5EF4-FFF2-40B4-BE49-F238E27FC236}">
                <a16:creationId xmlns:a16="http://schemas.microsoft.com/office/drawing/2014/main" id="{7B1B993E-2042-4A45-A458-F3C1011958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1406525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2800" b="1" dirty="0"/>
              <a:t>Basecamp Explorer, </a:t>
            </a:r>
            <a:r>
              <a:rPr lang="en-US" altLang="en-US" sz="2800" b="1" dirty="0" err="1"/>
              <a:t>Maasai</a:t>
            </a:r>
            <a:r>
              <a:rPr lang="en-US" altLang="en-US" sz="2800" b="1" dirty="0"/>
              <a:t> Mara, Kenya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3600" b="1" dirty="0"/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000" dirty="0"/>
              <a:t> </a:t>
            </a:r>
          </a:p>
        </p:txBody>
      </p:sp>
      <p:sp>
        <p:nvSpPr>
          <p:cNvPr id="26631" name="Text Box 7">
            <a:extLst>
              <a:ext uri="{FF2B5EF4-FFF2-40B4-BE49-F238E27FC236}">
                <a16:creationId xmlns:a16="http://schemas.microsoft.com/office/drawing/2014/main" id="{0DAD7FCC-94F3-4BBD-BF32-F206AF2488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04800"/>
            <a:ext cx="7162800" cy="830263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None/>
            </a:pPr>
            <a:r>
              <a:rPr lang="en-GB" sz="2400" dirty="0"/>
              <a:t>One </a:t>
            </a:r>
            <a:r>
              <a:rPr lang="en-GB" sz="2400" b="1" dirty="0"/>
              <a:t>case study </a:t>
            </a:r>
            <a:r>
              <a:rPr lang="en-GB" sz="2400" dirty="0"/>
              <a:t>of sustainable tourism in one low-income country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animBg="1"/>
      <p:bldP spid="26631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>
            <a:extLst>
              <a:ext uri="{FF2B5EF4-FFF2-40B4-BE49-F238E27FC236}">
                <a16:creationId xmlns:a16="http://schemas.microsoft.com/office/drawing/2014/main" id="{3B3A513B-7947-49F4-910A-1B1339CED065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7315200" y="5867400"/>
            <a:ext cx="18288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/>
              <a:t>5,3</a:t>
            </a:r>
          </a:p>
        </p:txBody>
      </p:sp>
      <p:sp>
        <p:nvSpPr>
          <p:cNvPr id="24579" name="AutoShape 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761BD282-0DA6-437C-8FAE-DF4C7A3780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 sz="2400"/>
          </a:p>
        </p:txBody>
      </p:sp>
      <p:sp>
        <p:nvSpPr>
          <p:cNvPr id="23556" name="AutoShape 6">
            <a:extLst>
              <a:ext uri="{FF2B5EF4-FFF2-40B4-BE49-F238E27FC236}">
                <a16:creationId xmlns:a16="http://schemas.microsoft.com/office/drawing/2014/main" id="{A67D761A-F8E5-46FE-90D8-083A0E69DC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8700" y="1444625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b="1"/>
              <a:t>S</a:t>
            </a:r>
            <a:r>
              <a:rPr lang="en-GB" b="1"/>
              <a:t>olar radiation variations </a:t>
            </a:r>
          </a:p>
          <a:p>
            <a:pPr lvl="3"/>
            <a:r>
              <a:rPr lang="en-GB"/>
              <a:t>including global dimming due to volcanic eruptions</a:t>
            </a:r>
          </a:p>
          <a:p>
            <a:r>
              <a:rPr lang="en-GB" b="1"/>
              <a:t>Terrestrial albedo changes </a:t>
            </a:r>
            <a:r>
              <a:rPr lang="en-GB" sz="2000"/>
              <a:t>and feedback loops</a:t>
            </a:r>
          </a:p>
          <a:p>
            <a:r>
              <a:rPr lang="en-GB" b="1"/>
              <a:t>Methane gas release </a:t>
            </a:r>
            <a:r>
              <a:rPr lang="en-GB" sz="2000"/>
              <a:t>and feedback loops</a:t>
            </a:r>
            <a:endParaRPr lang="en-GB" sz="2000" dirty="0"/>
          </a:p>
        </p:txBody>
      </p:sp>
      <p:sp>
        <p:nvSpPr>
          <p:cNvPr id="27655" name="Text Box 7">
            <a:extLst>
              <a:ext uri="{FF2B5EF4-FFF2-40B4-BE49-F238E27FC236}">
                <a16:creationId xmlns:a16="http://schemas.microsoft.com/office/drawing/2014/main" id="{1BB9AD74-825B-42FB-AC4A-760305EF01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28600"/>
            <a:ext cx="7086600" cy="830997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sz="2400" dirty="0"/>
              <a:t>Changes in the global energy balance, and the role of feedback loops, may result from:</a:t>
            </a:r>
            <a:endParaRPr lang="en-US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nimBg="1"/>
      <p:bldP spid="27655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>
            <a:extLst>
              <a:ext uri="{FF2B5EF4-FFF2-40B4-BE49-F238E27FC236}">
                <a16:creationId xmlns:a16="http://schemas.microsoft.com/office/drawing/2014/main" id="{028A482F-20C0-4143-8616-A3431A81C548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7772400" y="5867400"/>
            <a:ext cx="13716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/>
              <a:t>5,4</a:t>
            </a:r>
          </a:p>
        </p:txBody>
      </p:sp>
      <p:sp>
        <p:nvSpPr>
          <p:cNvPr id="25603" name="AutoShape 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CBD8D1B8-46B6-4D46-8C2E-21E669556D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 sz="2400"/>
          </a:p>
        </p:txBody>
      </p:sp>
      <p:sp>
        <p:nvSpPr>
          <p:cNvPr id="24580" name="AutoShape 6">
            <a:extLst>
              <a:ext uri="{FF2B5EF4-FFF2-40B4-BE49-F238E27FC236}">
                <a16:creationId xmlns:a16="http://schemas.microsoft.com/office/drawing/2014/main" id="{A905FE4E-B3BE-4542-A122-0C2CB7F328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1798638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b="1" dirty="0"/>
              <a:t>Switzerland </a:t>
            </a:r>
            <a:r>
              <a:rPr lang="en-US" altLang="en-US" dirty="0"/>
              <a:t>and</a:t>
            </a:r>
            <a:r>
              <a:rPr lang="en-US" altLang="en-US" b="1" dirty="0"/>
              <a:t> UAE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b="1" dirty="0"/>
              <a:t>or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b="1" dirty="0"/>
              <a:t>India </a:t>
            </a:r>
            <a:r>
              <a:rPr lang="en-US" altLang="en-US" dirty="0"/>
              <a:t>and</a:t>
            </a:r>
            <a:r>
              <a:rPr lang="en-US" altLang="en-US" b="1" dirty="0"/>
              <a:t> Canada</a:t>
            </a:r>
          </a:p>
        </p:txBody>
      </p:sp>
      <p:sp>
        <p:nvSpPr>
          <p:cNvPr id="28679" name="Text Box 7">
            <a:extLst>
              <a:ext uri="{FF2B5EF4-FFF2-40B4-BE49-F238E27FC236}">
                <a16:creationId xmlns:a16="http://schemas.microsoft.com/office/drawing/2014/main" id="{19139059-6A94-43B3-A9DA-5DE4F69A4D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04800"/>
            <a:ext cx="7162800" cy="1120307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None/>
            </a:pPr>
            <a:r>
              <a:rPr lang="en-GB" sz="1400" dirty="0"/>
              <a:t>The implications of global climate change for the water–food–energy nexus</a:t>
            </a:r>
          </a:p>
          <a:p>
            <a:pPr algn="ctr">
              <a:buNone/>
            </a:pPr>
            <a:r>
              <a:rPr lang="en-GB" sz="2400" dirty="0"/>
              <a:t>Detailed </a:t>
            </a:r>
            <a:r>
              <a:rPr lang="en-GB" sz="2400" b="1" dirty="0"/>
              <a:t>examples</a:t>
            </a:r>
            <a:r>
              <a:rPr lang="en-GB" sz="2400" dirty="0"/>
              <a:t> of two countries with contrasting levels of resource security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nimBg="1" autoUpdateAnimBg="0"/>
      <p:bldP spid="28679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>
            <a:extLst>
              <a:ext uri="{FF2B5EF4-FFF2-40B4-BE49-F238E27FC236}">
                <a16:creationId xmlns:a16="http://schemas.microsoft.com/office/drawing/2014/main" id="{ACBB4C34-8758-4292-A137-D210793DA832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6553200" y="6096000"/>
            <a:ext cx="2590800" cy="7620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/>
              <a:t>Row 1, Col 1</a:t>
            </a:r>
          </a:p>
        </p:txBody>
      </p:sp>
      <p:sp>
        <p:nvSpPr>
          <p:cNvPr id="6147" name="AutoShape 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BFC14B19-A008-4D5E-B01C-170CF342B6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 sz="2400"/>
          </a:p>
        </p:txBody>
      </p:sp>
      <p:sp>
        <p:nvSpPr>
          <p:cNvPr id="5124" name="AutoShape 5">
            <a:extLst>
              <a:ext uri="{FF2B5EF4-FFF2-40B4-BE49-F238E27FC236}">
                <a16:creationId xmlns:a16="http://schemas.microsoft.com/office/drawing/2014/main" id="{CA38DDD1-C2F5-45D5-B48C-D4F1E1F1B0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1100" y="90805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3600" b="1" dirty="0"/>
              <a:t> </a:t>
            </a:r>
            <a:r>
              <a:rPr lang="en-GB" sz="3600" b="1" dirty="0"/>
              <a:t>USA and China</a:t>
            </a:r>
            <a:endParaRPr lang="en-US" altLang="en-US" sz="3600" b="1" dirty="0"/>
          </a:p>
        </p:txBody>
      </p:sp>
      <p:sp>
        <p:nvSpPr>
          <p:cNvPr id="3078" name="Text Box 6">
            <a:extLst>
              <a:ext uri="{FF2B5EF4-FFF2-40B4-BE49-F238E27FC236}">
                <a16:creationId xmlns:a16="http://schemas.microsoft.com/office/drawing/2014/main" id="{31AD2C51-CD63-4986-B253-EED1939A0D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28600"/>
            <a:ext cx="7086600" cy="138499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None/>
            </a:pPr>
            <a:r>
              <a:rPr lang="en-GB" sz="2400" dirty="0"/>
              <a:t>Two detailed and contrasting </a:t>
            </a:r>
            <a:r>
              <a:rPr lang="en-GB" sz="2400" b="1" dirty="0"/>
              <a:t>examples</a:t>
            </a:r>
            <a:r>
              <a:rPr lang="en-GB" sz="2400" dirty="0"/>
              <a:t> of uneven population distribution</a:t>
            </a:r>
          </a:p>
          <a:p>
            <a:pPr algn="ctr">
              <a:spcBef>
                <a:spcPct val="50000"/>
              </a:spcBef>
              <a:buFontTx/>
              <a:buNone/>
            </a:pPr>
            <a:endParaRPr lang="en-US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/>
      <p:bldP spid="3078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>
            <a:extLst>
              <a:ext uri="{FF2B5EF4-FFF2-40B4-BE49-F238E27FC236}">
                <a16:creationId xmlns:a16="http://schemas.microsoft.com/office/drawing/2014/main" id="{12635B3F-2602-4D95-9938-9EA42B379DE1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6705600" y="6096000"/>
            <a:ext cx="2438400" cy="7620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/>
              <a:t>1,2</a:t>
            </a:r>
          </a:p>
        </p:txBody>
      </p:sp>
      <p:sp>
        <p:nvSpPr>
          <p:cNvPr id="7171" name="AutoShape 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CE697CC2-FC7A-40F7-BB9B-4B3C7CAEE7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 sz="2400"/>
          </a:p>
        </p:txBody>
      </p:sp>
      <p:sp>
        <p:nvSpPr>
          <p:cNvPr id="6148" name="AutoShape 5">
            <a:extLst>
              <a:ext uri="{FF2B5EF4-FFF2-40B4-BE49-F238E27FC236}">
                <a16:creationId xmlns:a16="http://schemas.microsoft.com/office/drawing/2014/main" id="{312838EB-D673-45CC-B48F-662B9AEA1A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6625" y="1700213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4000" dirty="0"/>
              <a:t> </a:t>
            </a:r>
            <a:r>
              <a:rPr lang="en-GB" b="1" dirty="0"/>
              <a:t>Mexico</a:t>
            </a:r>
            <a:r>
              <a:rPr lang="en-GB" dirty="0"/>
              <a:t> and </a:t>
            </a:r>
            <a:r>
              <a:rPr lang="en-GB" b="1" dirty="0"/>
              <a:t>Sweden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b="1" dirty="0"/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b="1" dirty="0"/>
          </a:p>
        </p:txBody>
      </p:sp>
      <p:sp>
        <p:nvSpPr>
          <p:cNvPr id="7175" name="Text Box 7">
            <a:extLst>
              <a:ext uri="{FF2B5EF4-FFF2-40B4-BE49-F238E27FC236}">
                <a16:creationId xmlns:a16="http://schemas.microsoft.com/office/drawing/2014/main" id="{1A4EF2F3-18EF-42D5-A2FD-9FAD27A32F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330200"/>
            <a:ext cx="7086600" cy="1323439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None/>
            </a:pPr>
            <a:r>
              <a:rPr lang="en-GB" sz="2400" dirty="0"/>
              <a:t>Detailed </a:t>
            </a:r>
            <a:r>
              <a:rPr lang="en-GB" sz="2400" b="1" dirty="0"/>
              <a:t>examples</a:t>
            </a:r>
            <a:r>
              <a:rPr lang="en-GB" sz="2400" dirty="0"/>
              <a:t> to illustrate recent changes in participation in leisure activities for two or more societies at contrasting stages of development </a:t>
            </a:r>
            <a:r>
              <a:rPr lang="en-GB" i="1" dirty="0"/>
              <a:t> 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nimBg="1"/>
      <p:bldP spid="7175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>
            <a:extLst>
              <a:ext uri="{FF2B5EF4-FFF2-40B4-BE49-F238E27FC236}">
                <a16:creationId xmlns:a16="http://schemas.microsoft.com/office/drawing/2014/main" id="{222E4A59-2343-4E5B-94DD-B2E8F9900F6E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7239000" y="5943600"/>
            <a:ext cx="1905000" cy="9144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/>
              <a:t>1,3</a:t>
            </a:r>
          </a:p>
        </p:txBody>
      </p:sp>
      <p:sp>
        <p:nvSpPr>
          <p:cNvPr id="8195" name="AutoShape 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56FE9A13-CD49-406E-B969-7EC2CFFDB3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 sz="2400"/>
          </a:p>
        </p:txBody>
      </p:sp>
      <p:sp>
        <p:nvSpPr>
          <p:cNvPr id="7172" name="AutoShape 6">
            <a:extLst>
              <a:ext uri="{FF2B5EF4-FFF2-40B4-BE49-F238E27FC236}">
                <a16:creationId xmlns:a16="http://schemas.microsoft.com/office/drawing/2014/main" id="{AB1FCB96-FEF1-477D-87BD-2D4CDC503A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1406525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/>
              <a:t>Major ice sheets have lost mass,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/>
              <a:t>land-based glaciers have shrunk and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/>
              <a:t>Arctic sea ice cover has fallen significantly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/>
              <a:t>since 1979.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dirty="0"/>
          </a:p>
        </p:txBody>
      </p:sp>
      <p:sp>
        <p:nvSpPr>
          <p:cNvPr id="10247" name="Text Box 7">
            <a:extLst>
              <a:ext uri="{FF2B5EF4-FFF2-40B4-BE49-F238E27FC236}">
                <a16:creationId xmlns:a16="http://schemas.microsoft.com/office/drawing/2014/main" id="{9B6AFE57-85F7-4D81-9D65-ED673D3046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1088" y="233363"/>
            <a:ext cx="7086600" cy="830997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None/>
            </a:pPr>
            <a:r>
              <a:rPr lang="en-GB" sz="2400" dirty="0"/>
              <a:t>What are some of the predicted impacts on the physical on the hydrosphere of climate change?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/>
      <p:bldP spid="10247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>
            <a:extLst>
              <a:ext uri="{FF2B5EF4-FFF2-40B4-BE49-F238E27FC236}">
                <a16:creationId xmlns:a16="http://schemas.microsoft.com/office/drawing/2014/main" id="{159D2F84-6A80-4336-A704-BFAECCA2BC6C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7315200" y="5943600"/>
            <a:ext cx="1828800" cy="9144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/>
              <a:t>1,4</a:t>
            </a:r>
          </a:p>
        </p:txBody>
      </p:sp>
      <p:sp>
        <p:nvSpPr>
          <p:cNvPr id="9219" name="AutoShape 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3A94BAA1-D915-47B2-ADCF-78EE833E6B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 sz="2400"/>
          </a:p>
        </p:txBody>
      </p:sp>
      <p:sp>
        <p:nvSpPr>
          <p:cNvPr id="8196" name="AutoShape 6">
            <a:extLst>
              <a:ext uri="{FF2B5EF4-FFF2-40B4-BE49-F238E27FC236}">
                <a16:creationId xmlns:a16="http://schemas.microsoft.com/office/drawing/2014/main" id="{F544C7DB-12BD-4DE3-BD29-53A45F8B33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3138" y="1712913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 dirty="0"/>
              <a:t>neo-</a:t>
            </a:r>
            <a:r>
              <a:rPr lang="en-US" altLang="en-US" sz="2800" b="1" dirty="0" err="1"/>
              <a:t>Maltusian</a:t>
            </a:r>
            <a:r>
              <a:rPr lang="en-US" altLang="en-US" sz="2800" b="1" dirty="0"/>
              <a:t> vs anti-Malthusian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 dirty="0"/>
              <a:t>(Ehrlich and Club of Rome vs Simon and </a:t>
            </a:r>
            <a:r>
              <a:rPr lang="en-US" altLang="en-US" sz="2000" b="1" dirty="0" err="1"/>
              <a:t>Boserup</a:t>
            </a:r>
            <a:r>
              <a:rPr lang="en-US" altLang="en-US" sz="2000" b="1" dirty="0"/>
              <a:t>)</a:t>
            </a:r>
          </a:p>
        </p:txBody>
      </p:sp>
      <p:sp>
        <p:nvSpPr>
          <p:cNvPr id="11272" name="Text Box 8">
            <a:extLst>
              <a:ext uri="{FF2B5EF4-FFF2-40B4-BE49-F238E27FC236}">
                <a16:creationId xmlns:a16="http://schemas.microsoft.com/office/drawing/2014/main" id="{FB7F8645-C645-420C-8CEE-57374C1D03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28600"/>
            <a:ext cx="7239000" cy="830263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400" dirty="0"/>
              <a:t>Discuss the two opposing views of the relationship between population size and resource consumption.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nimBg="1"/>
      <p:bldP spid="11272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>
            <a:extLst>
              <a:ext uri="{FF2B5EF4-FFF2-40B4-BE49-F238E27FC236}">
                <a16:creationId xmlns:a16="http://schemas.microsoft.com/office/drawing/2014/main" id="{50F4DC89-CB6E-46EB-84CF-BA3284B828D8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7086600" y="5943600"/>
            <a:ext cx="2057400" cy="9144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/>
              <a:t>2,1</a:t>
            </a:r>
          </a:p>
        </p:txBody>
      </p:sp>
      <p:sp>
        <p:nvSpPr>
          <p:cNvPr id="10243" name="AutoShape 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A64A643B-303B-4F88-A314-D3F4B43EB8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 sz="2400"/>
          </a:p>
        </p:txBody>
      </p:sp>
      <p:sp>
        <p:nvSpPr>
          <p:cNvPr id="9220" name="AutoShape 6">
            <a:extLst>
              <a:ext uri="{FF2B5EF4-FFF2-40B4-BE49-F238E27FC236}">
                <a16:creationId xmlns:a16="http://schemas.microsoft.com/office/drawing/2014/main" id="{19F6994A-496A-49A0-AEDD-7DD3730BC1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9813" y="1481138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b="1" dirty="0"/>
              <a:t>UK and Bangladesh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b="1" dirty="0"/>
              <a:t>(Norway and Mozambique)</a:t>
            </a:r>
            <a:endParaRPr lang="en-US" altLang="en-US" sz="2400" dirty="0"/>
          </a:p>
        </p:txBody>
      </p:sp>
      <p:sp>
        <p:nvSpPr>
          <p:cNvPr id="13321" name="Text Box 9">
            <a:extLst>
              <a:ext uri="{FF2B5EF4-FFF2-40B4-BE49-F238E27FC236}">
                <a16:creationId xmlns:a16="http://schemas.microsoft.com/office/drawing/2014/main" id="{9EBC5F6D-530D-4ECF-A244-19E3D6A841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96900"/>
            <a:ext cx="7162800" cy="1520416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None/>
            </a:pPr>
            <a:r>
              <a:rPr lang="en-GB" sz="1400" dirty="0"/>
              <a:t>Population change and demographic transition over time, including natural increase, fertility rate, life expectancy, population structure and dependency ratios</a:t>
            </a:r>
          </a:p>
          <a:p>
            <a:pPr>
              <a:buNone/>
            </a:pPr>
            <a:r>
              <a:rPr lang="en-GB" sz="2400" dirty="0"/>
              <a:t>Detailed </a:t>
            </a:r>
            <a:r>
              <a:rPr lang="en-GB" sz="2400" b="1" dirty="0"/>
              <a:t>examples</a:t>
            </a:r>
            <a:r>
              <a:rPr lang="en-GB" sz="2400" dirty="0"/>
              <a:t> of two or more contrasting countries</a:t>
            </a:r>
          </a:p>
          <a:p>
            <a:pPr algn="ctr">
              <a:spcBef>
                <a:spcPct val="50000"/>
              </a:spcBef>
              <a:buFontTx/>
              <a:buNone/>
            </a:pPr>
            <a:endParaRPr lang="en-US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nimBg="1"/>
      <p:bldP spid="133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>
            <a:extLst>
              <a:ext uri="{FF2B5EF4-FFF2-40B4-BE49-F238E27FC236}">
                <a16:creationId xmlns:a16="http://schemas.microsoft.com/office/drawing/2014/main" id="{787B6874-33C4-4D1A-84D3-78078FC6A589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7696200" y="5638800"/>
            <a:ext cx="1447800" cy="8382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/>
              <a:t>2,2</a:t>
            </a:r>
          </a:p>
        </p:txBody>
      </p:sp>
      <p:sp>
        <p:nvSpPr>
          <p:cNvPr id="11267" name="AutoShape 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D3AEE58B-DD72-45D4-8F85-736510CD5D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 sz="2400"/>
          </a:p>
        </p:txBody>
      </p:sp>
      <p:sp>
        <p:nvSpPr>
          <p:cNvPr id="10244" name="AutoShape 6">
            <a:extLst>
              <a:ext uri="{FF2B5EF4-FFF2-40B4-BE49-F238E27FC236}">
                <a16:creationId xmlns:a16="http://schemas.microsoft.com/office/drawing/2014/main" id="{4F7A6C37-0D0B-425E-8676-B772E79CF3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1306513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3600" b="1" dirty="0"/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b="1" dirty="0"/>
              <a:t>The</a:t>
            </a:r>
            <a:r>
              <a:rPr lang="en-GB" dirty="0"/>
              <a:t> </a:t>
            </a:r>
            <a:r>
              <a:rPr lang="en-GB" b="1" dirty="0"/>
              <a:t>English/Welsh Football League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3600" dirty="0"/>
          </a:p>
        </p:txBody>
      </p:sp>
      <p:sp>
        <p:nvSpPr>
          <p:cNvPr id="12295" name="Text Box 7">
            <a:extLst>
              <a:ext uri="{FF2B5EF4-FFF2-40B4-BE49-F238E27FC236}">
                <a16:creationId xmlns:a16="http://schemas.microsoft.com/office/drawing/2014/main" id="{485DC2D3-93D2-456F-A14F-EAF1E59A01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28600"/>
            <a:ext cx="71628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None/>
            </a:pPr>
            <a:r>
              <a:rPr lang="en-GB" sz="2400" b="1" dirty="0"/>
              <a:t>Case study </a:t>
            </a:r>
            <a:r>
              <a:rPr lang="en-GB" sz="2400" dirty="0"/>
              <a:t>of one national sports league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nimBg="1"/>
      <p:bldP spid="12295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>
            <a:extLst>
              <a:ext uri="{FF2B5EF4-FFF2-40B4-BE49-F238E27FC236}">
                <a16:creationId xmlns:a16="http://schemas.microsoft.com/office/drawing/2014/main" id="{56631810-DEFC-43B6-9182-FC54BEE11BB3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7010400" y="5791200"/>
            <a:ext cx="2133600" cy="10668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/>
              <a:t>2,3</a:t>
            </a:r>
          </a:p>
        </p:txBody>
      </p:sp>
      <p:sp>
        <p:nvSpPr>
          <p:cNvPr id="12291" name="AutoShape 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75B91293-766A-4A41-8E6A-2A76521EA5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 sz="2400"/>
          </a:p>
        </p:txBody>
      </p:sp>
      <p:sp>
        <p:nvSpPr>
          <p:cNvPr id="11268" name="AutoShape 6">
            <a:extLst>
              <a:ext uri="{FF2B5EF4-FFF2-40B4-BE49-F238E27FC236}">
                <a16:creationId xmlns:a16="http://schemas.microsoft.com/office/drawing/2014/main" id="{090FAA87-E2DB-4FF9-B810-17B7778F21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6613" y="1666875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 sz="3600" b="1" dirty="0"/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3600" b="1" dirty="0"/>
              <a:t>Philippines/London/Greenland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3600" dirty="0"/>
              <a:t>Example Alaska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GB" altLang="en-US" sz="3600" b="1" dirty="0"/>
          </a:p>
          <a:p>
            <a:pPr algn="ctr">
              <a:spcBef>
                <a:spcPct val="0"/>
              </a:spcBef>
              <a:buFontTx/>
              <a:buNone/>
            </a:pPr>
            <a:endParaRPr lang="en-GB" altLang="en-US" sz="3600" b="1" dirty="0"/>
          </a:p>
        </p:txBody>
      </p:sp>
      <p:sp>
        <p:nvSpPr>
          <p:cNvPr id="15367" name="Text Box 7">
            <a:extLst>
              <a:ext uri="{FF2B5EF4-FFF2-40B4-BE49-F238E27FC236}">
                <a16:creationId xmlns:a16="http://schemas.microsoft.com/office/drawing/2014/main" id="{5A6A020C-8081-49C1-8ED7-116156B972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28600"/>
            <a:ext cx="7239000" cy="830997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None/>
            </a:pPr>
            <a:r>
              <a:rPr lang="en-GB" sz="2400" dirty="0"/>
              <a:t>Detailed </a:t>
            </a:r>
            <a:r>
              <a:rPr lang="en-GB" sz="2400" b="1" dirty="0"/>
              <a:t>examples</a:t>
            </a:r>
            <a:r>
              <a:rPr lang="en-GB" sz="2400" dirty="0"/>
              <a:t> of two or more societies with contrasting vulnerability to climate change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nimBg="1"/>
      <p:bldP spid="15367" grpId="0" animBg="1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CC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E2"/>
      </a:accent3>
      <a:accent4>
        <a:srgbClr val="000000"/>
      </a:accent4>
      <a:accent5>
        <a:srgbClr val="AAE2CA"/>
      </a:accent5>
      <a:accent6>
        <a:srgbClr val="2D2DB9"/>
      </a:accent6>
      <a:hlink>
        <a:srgbClr val="003300"/>
      </a:hlink>
      <a:folHlink>
        <a:srgbClr val="FFFFCC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27CA89102EF884C85EC1AF6121E6950" ma:contentTypeVersion="13" ma:contentTypeDescription="Create a new document." ma:contentTypeScope="" ma:versionID="5c9a526e24626695ea86dba785507229">
  <xsd:schema xmlns:xsd="http://www.w3.org/2001/XMLSchema" xmlns:xs="http://www.w3.org/2001/XMLSchema" xmlns:p="http://schemas.microsoft.com/office/2006/metadata/properties" xmlns:ns3="82bfdc09-3319-4ea8-b640-cb29a500f795" xmlns:ns4="4bc2feab-8ede-4369-831d-86c844e16d54" targetNamespace="http://schemas.microsoft.com/office/2006/metadata/properties" ma:root="true" ma:fieldsID="f4ea2f8b21ff6e309c0546d16f0768d9" ns3:_="" ns4:_="">
    <xsd:import namespace="82bfdc09-3319-4ea8-b640-cb29a500f795"/>
    <xsd:import namespace="4bc2feab-8ede-4369-831d-86c844e16d5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bfdc09-3319-4ea8-b640-cb29a500f79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c2feab-8ede-4369-831d-86c844e16d5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6C8B72E-21B3-4B05-8542-1AD1A92B40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2bfdc09-3319-4ea8-b640-cb29a500f795"/>
    <ds:schemaRef ds:uri="4bc2feab-8ede-4369-831d-86c844e16d5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D731DB7-4512-4C0E-BF68-E384FF28AC4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B51D65A-351A-4CC1-87AB-20240AF16D4D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82bfdc09-3319-4ea8-b640-cb29a500f795"/>
    <ds:schemaRef ds:uri="4bc2feab-8ede-4369-831d-86c844e16d54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4919</TotalTime>
  <Words>591</Words>
  <Application>Microsoft Office PowerPoint</Application>
  <PresentationFormat>On-screen Show (4:3)</PresentationFormat>
  <Paragraphs>124</Paragraphs>
  <Slides>22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  <vt:variant>
        <vt:lpstr>Custom Shows</vt:lpstr>
      </vt:variant>
      <vt:variant>
        <vt:i4>1</vt:i4>
      </vt:variant>
    </vt:vector>
  </HeadingPairs>
  <TitlesOfParts>
    <vt:vector size="28" baseType="lpstr">
      <vt:lpstr>Arial</vt:lpstr>
      <vt:lpstr>Calibri</vt:lpstr>
      <vt:lpstr>Impact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(1.1)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Jeopardy</dc:title>
  <dc:creator>Jerry Myers</dc:creator>
  <dc:description>Created by Jerry Myers is 1998 for a class.</dc:description>
  <cp:lastModifiedBy>Christine Evensen</cp:lastModifiedBy>
  <cp:revision>111</cp:revision>
  <cp:lastPrinted>2001-01-31T16:21:13Z</cp:lastPrinted>
  <dcterms:created xsi:type="dcterms:W3CDTF">1998-08-03T22:24:04Z</dcterms:created>
  <dcterms:modified xsi:type="dcterms:W3CDTF">2021-01-05T23:45:39Z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ate completed">
    <vt:lpwstr>1998</vt:lpwstr>
  </property>
  <property fmtid="{D5CDD505-2E9C-101B-9397-08002B2CF9AE}" pid="3" name="ContentTypeId">
    <vt:lpwstr>0x010100A27CA89102EF884C85EC1AF6121E6950</vt:lpwstr>
  </property>
</Properties>
</file>