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6" r:id="rId6"/>
    <p:sldId id="261" r:id="rId7"/>
    <p:sldId id="265" r:id="rId8"/>
    <p:sldId id="263" r:id="rId9"/>
    <p:sldId id="269" r:id="rId10"/>
    <p:sldId id="275" r:id="rId11"/>
    <p:sldId id="270" r:id="rId12"/>
    <p:sldId id="271" r:id="rId13"/>
    <p:sldId id="276" r:id="rId14"/>
    <p:sldId id="267" r:id="rId15"/>
    <p:sldId id="273" r:id="rId16"/>
    <p:sldId id="272" r:id="rId17"/>
    <p:sldId id="277" r:id="rId18"/>
    <p:sldId id="278" r:id="rId19"/>
    <p:sldId id="264"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3" autoAdjust="0"/>
    <p:restoredTop sz="94660"/>
  </p:normalViewPr>
  <p:slideViewPr>
    <p:cSldViewPr snapToGrid="0">
      <p:cViewPr varScale="1">
        <p:scale>
          <a:sx n="68" d="100"/>
          <a:sy n="68" d="100"/>
        </p:scale>
        <p:origin x="57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922A333-2C95-4BFE-9C6E-9B68A8614AE2}"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DAA162-E1F6-4D8F-A5E1-CCC47DB8D462}" type="slidenum">
              <a:rPr lang="en-GB" smtClean="0"/>
              <a:t>‹#›</a:t>
            </a:fld>
            <a:endParaRPr lang="en-GB"/>
          </a:p>
        </p:txBody>
      </p:sp>
    </p:spTree>
    <p:extLst>
      <p:ext uri="{BB962C8B-B14F-4D97-AF65-F5344CB8AC3E}">
        <p14:creationId xmlns:p14="http://schemas.microsoft.com/office/powerpoint/2010/main" val="1101499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22A333-2C95-4BFE-9C6E-9B68A8614AE2}"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DAA162-E1F6-4D8F-A5E1-CCC47DB8D462}" type="slidenum">
              <a:rPr lang="en-GB" smtClean="0"/>
              <a:t>‹#›</a:t>
            </a:fld>
            <a:endParaRPr lang="en-GB"/>
          </a:p>
        </p:txBody>
      </p:sp>
    </p:spTree>
    <p:extLst>
      <p:ext uri="{BB962C8B-B14F-4D97-AF65-F5344CB8AC3E}">
        <p14:creationId xmlns:p14="http://schemas.microsoft.com/office/powerpoint/2010/main" val="961817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22A333-2C95-4BFE-9C6E-9B68A8614AE2}"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DAA162-E1F6-4D8F-A5E1-CCC47DB8D462}" type="slidenum">
              <a:rPr lang="en-GB" smtClean="0"/>
              <a:t>‹#›</a:t>
            </a:fld>
            <a:endParaRPr lang="en-GB"/>
          </a:p>
        </p:txBody>
      </p:sp>
    </p:spTree>
    <p:extLst>
      <p:ext uri="{BB962C8B-B14F-4D97-AF65-F5344CB8AC3E}">
        <p14:creationId xmlns:p14="http://schemas.microsoft.com/office/powerpoint/2010/main" val="289136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22A333-2C95-4BFE-9C6E-9B68A8614AE2}"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DAA162-E1F6-4D8F-A5E1-CCC47DB8D462}" type="slidenum">
              <a:rPr lang="en-GB" smtClean="0"/>
              <a:t>‹#›</a:t>
            </a:fld>
            <a:endParaRPr lang="en-GB"/>
          </a:p>
        </p:txBody>
      </p:sp>
    </p:spTree>
    <p:extLst>
      <p:ext uri="{BB962C8B-B14F-4D97-AF65-F5344CB8AC3E}">
        <p14:creationId xmlns:p14="http://schemas.microsoft.com/office/powerpoint/2010/main" val="133354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22A333-2C95-4BFE-9C6E-9B68A8614AE2}"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DAA162-E1F6-4D8F-A5E1-CCC47DB8D462}" type="slidenum">
              <a:rPr lang="en-GB" smtClean="0"/>
              <a:t>‹#›</a:t>
            </a:fld>
            <a:endParaRPr lang="en-GB"/>
          </a:p>
        </p:txBody>
      </p:sp>
    </p:spTree>
    <p:extLst>
      <p:ext uri="{BB962C8B-B14F-4D97-AF65-F5344CB8AC3E}">
        <p14:creationId xmlns:p14="http://schemas.microsoft.com/office/powerpoint/2010/main" val="252884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922A333-2C95-4BFE-9C6E-9B68A8614AE2}" type="datetimeFigureOut">
              <a:rPr lang="en-GB" smtClean="0"/>
              <a:t>27/11/2017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DAA162-E1F6-4D8F-A5E1-CCC47DB8D462}" type="slidenum">
              <a:rPr lang="en-GB" smtClean="0"/>
              <a:t>‹#›</a:t>
            </a:fld>
            <a:endParaRPr lang="en-GB"/>
          </a:p>
        </p:txBody>
      </p:sp>
    </p:spTree>
    <p:extLst>
      <p:ext uri="{BB962C8B-B14F-4D97-AF65-F5344CB8AC3E}">
        <p14:creationId xmlns:p14="http://schemas.microsoft.com/office/powerpoint/2010/main" val="2165787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922A333-2C95-4BFE-9C6E-9B68A8614AE2}" type="datetimeFigureOut">
              <a:rPr lang="en-GB" smtClean="0"/>
              <a:t>27/11/2017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DAA162-E1F6-4D8F-A5E1-CCC47DB8D462}" type="slidenum">
              <a:rPr lang="en-GB" smtClean="0"/>
              <a:t>‹#›</a:t>
            </a:fld>
            <a:endParaRPr lang="en-GB"/>
          </a:p>
        </p:txBody>
      </p:sp>
    </p:spTree>
    <p:extLst>
      <p:ext uri="{BB962C8B-B14F-4D97-AF65-F5344CB8AC3E}">
        <p14:creationId xmlns:p14="http://schemas.microsoft.com/office/powerpoint/2010/main" val="175578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922A333-2C95-4BFE-9C6E-9B68A8614AE2}" type="datetimeFigureOut">
              <a:rPr lang="en-GB" smtClean="0"/>
              <a:t>27/11/2017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DAA162-E1F6-4D8F-A5E1-CCC47DB8D462}" type="slidenum">
              <a:rPr lang="en-GB" smtClean="0"/>
              <a:t>‹#›</a:t>
            </a:fld>
            <a:endParaRPr lang="en-GB"/>
          </a:p>
        </p:txBody>
      </p:sp>
    </p:spTree>
    <p:extLst>
      <p:ext uri="{BB962C8B-B14F-4D97-AF65-F5344CB8AC3E}">
        <p14:creationId xmlns:p14="http://schemas.microsoft.com/office/powerpoint/2010/main" val="353866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22A333-2C95-4BFE-9C6E-9B68A8614AE2}" type="datetimeFigureOut">
              <a:rPr lang="en-GB" smtClean="0"/>
              <a:t>27/11/2017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DAA162-E1F6-4D8F-A5E1-CCC47DB8D462}" type="slidenum">
              <a:rPr lang="en-GB" smtClean="0"/>
              <a:t>‹#›</a:t>
            </a:fld>
            <a:endParaRPr lang="en-GB"/>
          </a:p>
        </p:txBody>
      </p:sp>
    </p:spTree>
    <p:extLst>
      <p:ext uri="{BB962C8B-B14F-4D97-AF65-F5344CB8AC3E}">
        <p14:creationId xmlns:p14="http://schemas.microsoft.com/office/powerpoint/2010/main" val="1682981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22A333-2C95-4BFE-9C6E-9B68A8614AE2}" type="datetimeFigureOut">
              <a:rPr lang="en-GB" smtClean="0"/>
              <a:t>27/11/2017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DAA162-E1F6-4D8F-A5E1-CCC47DB8D462}" type="slidenum">
              <a:rPr lang="en-GB" smtClean="0"/>
              <a:t>‹#›</a:t>
            </a:fld>
            <a:endParaRPr lang="en-GB"/>
          </a:p>
        </p:txBody>
      </p:sp>
    </p:spTree>
    <p:extLst>
      <p:ext uri="{BB962C8B-B14F-4D97-AF65-F5344CB8AC3E}">
        <p14:creationId xmlns:p14="http://schemas.microsoft.com/office/powerpoint/2010/main" val="230652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22A333-2C95-4BFE-9C6E-9B68A8614AE2}" type="datetimeFigureOut">
              <a:rPr lang="en-GB" smtClean="0"/>
              <a:t>27/11/2017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DAA162-E1F6-4D8F-A5E1-CCC47DB8D462}" type="slidenum">
              <a:rPr lang="en-GB" smtClean="0"/>
              <a:t>‹#›</a:t>
            </a:fld>
            <a:endParaRPr lang="en-GB"/>
          </a:p>
        </p:txBody>
      </p:sp>
    </p:spTree>
    <p:extLst>
      <p:ext uri="{BB962C8B-B14F-4D97-AF65-F5344CB8AC3E}">
        <p14:creationId xmlns:p14="http://schemas.microsoft.com/office/powerpoint/2010/main" val="191913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22A333-2C95-4BFE-9C6E-9B68A8614AE2}" type="datetimeFigureOut">
              <a:rPr lang="en-GB" smtClean="0"/>
              <a:t>27/11/2017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AA162-E1F6-4D8F-A5E1-CCC47DB8D462}" type="slidenum">
              <a:rPr lang="en-GB" smtClean="0"/>
              <a:t>‹#›</a:t>
            </a:fld>
            <a:endParaRPr lang="en-GB"/>
          </a:p>
        </p:txBody>
      </p:sp>
    </p:spTree>
    <p:extLst>
      <p:ext uri="{BB962C8B-B14F-4D97-AF65-F5344CB8AC3E}">
        <p14:creationId xmlns:p14="http://schemas.microsoft.com/office/powerpoint/2010/main" val="100269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radicalgeography.co.uk/laquilasum.pdf" TargetMode="External"/><Relationship Id="rId2" Type="http://schemas.openxmlformats.org/officeDocument/2006/relationships/hyperlink" Target="http://www.youtube.com/watch?v=zJcvMF-kB6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news.bbc.co.uk/2/hi/science/nature/7533950.stm"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all-geo.org/highlyallochthonous/2009/04/tectonics-of-the-italian-earthquake/"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rmcat.com/images/Italy-EQ-Repor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solidFill>
                  <a:srgbClr val="CC3399"/>
                </a:solidFill>
              </a:rPr>
              <a:t>Earthquake MEDC</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76243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2690" y="5549512"/>
            <a:ext cx="21178656" cy="1584294"/>
          </a:xfrm>
        </p:spPr>
        <p:txBody>
          <a:bodyPr/>
          <a:lstStyle/>
          <a:p>
            <a:endParaRPr lang="en-GB" dirty="0"/>
          </a:p>
        </p:txBody>
      </p:sp>
      <p:sp>
        <p:nvSpPr>
          <p:cNvPr id="3" name="Content Placeholder 2"/>
          <p:cNvSpPr>
            <a:spLocks noGrp="1"/>
          </p:cNvSpPr>
          <p:nvPr>
            <p:ph idx="1"/>
          </p:nvPr>
        </p:nvSpPr>
        <p:spPr>
          <a:xfrm>
            <a:off x="223059" y="1621248"/>
            <a:ext cx="10515600" cy="4351338"/>
          </a:xfrm>
        </p:spPr>
        <p:txBody>
          <a:bodyPr/>
          <a:lstStyle/>
          <a:p>
            <a:pPr marL="0" indent="0">
              <a:buNone/>
            </a:pPr>
            <a:r>
              <a:rPr lang="en-GB" sz="4400" b="1" dirty="0">
                <a:solidFill>
                  <a:srgbClr val="FF0000"/>
                </a:solidFill>
              </a:rPr>
              <a:t>308</a:t>
            </a:r>
            <a:r>
              <a:rPr lang="en-GB" dirty="0"/>
              <a:t> people were killed in L'Aquila</a:t>
            </a:r>
          </a:p>
        </p:txBody>
      </p:sp>
      <p:pic>
        <p:nvPicPr>
          <p:cNvPr id="8194" name="Picture 2" descr="https://c479107.ssl.cf2.rackcdn.com/files/3806/width237/aapone-20090411000170576468-italy_earthquake-origin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8661" y="382243"/>
            <a:ext cx="4546505" cy="6829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7886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0070C0"/>
                </a:solidFill>
              </a:rPr>
              <a:t>Economic</a:t>
            </a:r>
          </a:p>
        </p:txBody>
      </p:sp>
      <p:sp>
        <p:nvSpPr>
          <p:cNvPr id="3" name="Content Placeholder 2"/>
          <p:cNvSpPr>
            <a:spLocks noGrp="1"/>
          </p:cNvSpPr>
          <p:nvPr>
            <p:ph idx="1"/>
          </p:nvPr>
        </p:nvSpPr>
        <p:spPr/>
        <p:txBody>
          <a:bodyPr>
            <a:normAutofit fontScale="85000" lnSpcReduction="20000"/>
          </a:bodyPr>
          <a:lstStyle/>
          <a:p>
            <a:r>
              <a:rPr lang="en-GB" dirty="0">
                <a:effectLst/>
                <a:latin typeface="Arial" panose="020B0604020202020204" pitchFamily="34" charset="0"/>
              </a:rPr>
              <a:t>The total cost of this earthquake, including financial losses and reconstruction efforts, is expected to exceed US$16 billion. </a:t>
            </a:r>
          </a:p>
          <a:p>
            <a:endParaRPr lang="en-GB" dirty="0">
              <a:effectLst/>
              <a:latin typeface="Arial" panose="020B0604020202020204" pitchFamily="34" charset="0"/>
            </a:endParaRPr>
          </a:p>
          <a:p>
            <a:r>
              <a:rPr lang="en-GB" dirty="0">
                <a:effectLst/>
                <a:latin typeface="Arial" panose="020B0604020202020204" pitchFamily="34" charset="0"/>
              </a:rPr>
              <a:t>Earthquake damage was not limited to buildings, however; roadways and bridges were also affected. </a:t>
            </a:r>
          </a:p>
          <a:p>
            <a:endParaRPr lang="en-GB" dirty="0">
              <a:latin typeface="Arial" panose="020B0604020202020204" pitchFamily="34" charset="0"/>
            </a:endParaRPr>
          </a:p>
          <a:p>
            <a:r>
              <a:rPr lang="en-GB" dirty="0">
                <a:effectLst/>
                <a:latin typeface="Arial" panose="020B0604020202020204" pitchFamily="34" charset="0"/>
              </a:rPr>
              <a:t>In addition, industrial and commercial structures sustained damage, leading to business interruption and other financial losses.</a:t>
            </a:r>
          </a:p>
          <a:p>
            <a:endParaRPr lang="en-GB" dirty="0">
              <a:latin typeface="Arial" panose="020B0604020202020204" pitchFamily="34" charset="0"/>
            </a:endParaRPr>
          </a:p>
          <a:p>
            <a:r>
              <a:rPr lang="en-GB" dirty="0">
                <a:effectLst/>
                <a:latin typeface="Arial" panose="020B0604020202020204" pitchFamily="34" charset="0"/>
              </a:rPr>
              <a:t>A particular feature of this earthquake was the significant damage to historic and vintage buildings, including churches. Many of these structures were built centuries ago, and therefore such damage is a great loss. </a:t>
            </a:r>
          </a:p>
          <a:p>
            <a:endParaRPr lang="en-GB" dirty="0">
              <a:effectLst/>
              <a:latin typeface="Arial" panose="020B0604020202020204" pitchFamily="34" charset="0"/>
            </a:endParaRPr>
          </a:p>
          <a:p>
            <a:endParaRPr lang="en-GB" dirty="0"/>
          </a:p>
        </p:txBody>
      </p:sp>
    </p:spTree>
    <p:extLst>
      <p:ext uri="{BB962C8B-B14F-4D97-AF65-F5344CB8AC3E}">
        <p14:creationId xmlns:p14="http://schemas.microsoft.com/office/powerpoint/2010/main" val="726122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00B050"/>
                </a:solidFill>
              </a:rPr>
              <a:t>Environmental</a:t>
            </a:r>
          </a:p>
        </p:txBody>
      </p:sp>
      <p:sp>
        <p:nvSpPr>
          <p:cNvPr id="3" name="Content Placeholder 2"/>
          <p:cNvSpPr>
            <a:spLocks noGrp="1"/>
          </p:cNvSpPr>
          <p:nvPr>
            <p:ph idx="1"/>
          </p:nvPr>
        </p:nvSpPr>
        <p:spPr/>
        <p:txBody>
          <a:bodyPr/>
          <a:lstStyle/>
          <a:p>
            <a:pPr marL="0" indent="0">
              <a:buNone/>
            </a:pPr>
            <a:r>
              <a:rPr lang="en-GB" dirty="0"/>
              <a:t>Some landslides triggered by the earthquake.</a:t>
            </a:r>
          </a:p>
        </p:txBody>
      </p:sp>
    </p:spTree>
    <p:extLst>
      <p:ext uri="{BB962C8B-B14F-4D97-AF65-F5344CB8AC3E}">
        <p14:creationId xmlns:p14="http://schemas.microsoft.com/office/powerpoint/2010/main" val="846999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Political</a:t>
            </a: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376565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t>Earthquake Scientists Jailed Over 'Inexact' Statements Preceding 2009 L'Aquila Quake</a:t>
            </a:r>
            <a:br>
              <a:rPr lang="en-GB" b="1" dirty="0"/>
            </a:br>
            <a:endParaRPr lang="en-GB" dirty="0"/>
          </a:p>
        </p:txBody>
      </p:sp>
      <p:sp>
        <p:nvSpPr>
          <p:cNvPr id="3" name="Content Placeholder 2"/>
          <p:cNvSpPr>
            <a:spLocks noGrp="1"/>
          </p:cNvSpPr>
          <p:nvPr>
            <p:ph idx="1"/>
          </p:nvPr>
        </p:nvSpPr>
        <p:spPr>
          <a:xfrm>
            <a:off x="838200" y="1466193"/>
            <a:ext cx="10515600" cy="5234152"/>
          </a:xfrm>
        </p:spPr>
        <p:txBody>
          <a:bodyPr>
            <a:normAutofit fontScale="92500" lnSpcReduction="10000"/>
          </a:bodyPr>
          <a:lstStyle/>
          <a:p>
            <a:pPr marL="0" indent="0">
              <a:buNone/>
            </a:pPr>
            <a:r>
              <a:rPr lang="en-GB" dirty="0"/>
              <a:t>After a series of small temblors in early 2009, the six seismologists and the government official held a public meeting in which they said it was "unlikely" that the shaking foreshadowed a larger quake. </a:t>
            </a:r>
          </a:p>
          <a:p>
            <a:pPr marL="0" indent="0">
              <a:buNone/>
            </a:pPr>
            <a:endParaRPr lang="en-GB" dirty="0"/>
          </a:p>
          <a:p>
            <a:pPr marL="0" indent="0">
              <a:buNone/>
            </a:pPr>
            <a:endParaRPr lang="en-GB" dirty="0"/>
          </a:p>
          <a:p>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Days later, on April 6, 2009, a 6.3-magnitude quake struck, crumbling L'Aquila's medieval buildings and killing 309 people. </a:t>
            </a:r>
          </a:p>
        </p:txBody>
      </p:sp>
      <p:pic>
        <p:nvPicPr>
          <p:cNvPr id="4" name="Picture 2" descr="https://c479107.ssl.cf2.rackcdn.com/files/3804/width237/italy-earthquake-20090406000169450651-convers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6150" y="2717447"/>
            <a:ext cx="4046248" cy="2731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5053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GB" dirty="0"/>
            </a:br>
            <a:endParaRPr lang="en-GB" dirty="0"/>
          </a:p>
        </p:txBody>
      </p:sp>
      <p:sp>
        <p:nvSpPr>
          <p:cNvPr id="3" name="Subtitle 2"/>
          <p:cNvSpPr>
            <a:spLocks noGrp="1"/>
          </p:cNvSpPr>
          <p:nvPr>
            <p:ph type="subTitle" idx="1"/>
          </p:nvPr>
        </p:nvSpPr>
        <p:spPr/>
        <p:txBody>
          <a:bodyPr/>
          <a:lstStyle/>
          <a:p>
            <a:endParaRPr lang="en-GB" dirty="0"/>
          </a:p>
        </p:txBody>
      </p:sp>
      <p:pic>
        <p:nvPicPr>
          <p:cNvPr id="6146" name="Picture 2" descr="https://c479107.ssl.cf2.rackcdn.com/files/3802/article/width668/AFP_PHOTO_TIZIANA_FABI-131674398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1659" y="198327"/>
            <a:ext cx="6362700" cy="5334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158359" y="5624403"/>
            <a:ext cx="6096000" cy="923330"/>
          </a:xfrm>
          <a:prstGeom prst="rect">
            <a:avLst/>
          </a:prstGeom>
        </p:spPr>
        <p:txBody>
          <a:bodyPr>
            <a:spAutoFit/>
          </a:bodyPr>
          <a:lstStyle/>
          <a:p>
            <a:r>
              <a:rPr lang="en-GB" dirty="0"/>
              <a:t>Dr </a:t>
            </a:r>
            <a:r>
              <a:rPr lang="en-GB" dirty="0" err="1"/>
              <a:t>Bernado</a:t>
            </a:r>
            <a:r>
              <a:rPr lang="en-GB" dirty="0"/>
              <a:t> de </a:t>
            </a:r>
            <a:r>
              <a:rPr lang="en-GB" dirty="0" err="1"/>
              <a:t>Bernardinis</a:t>
            </a:r>
            <a:r>
              <a:rPr lang="en-GB" dirty="0"/>
              <a:t> told residents to go home and enjoy a glass of red. Now he’s in the dock (later sentenced to six years in prison).</a:t>
            </a:r>
          </a:p>
        </p:txBody>
      </p:sp>
    </p:spTree>
    <p:extLst>
      <p:ext uri="{BB962C8B-B14F-4D97-AF65-F5344CB8AC3E}">
        <p14:creationId xmlns:p14="http://schemas.microsoft.com/office/powerpoint/2010/main" val="3888069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br>
              <a:rPr lang="en-GB" dirty="0"/>
            </a:br>
            <a:br>
              <a:rPr lang="en-GB" dirty="0"/>
            </a:br>
            <a:br>
              <a:rPr lang="en-GB" dirty="0"/>
            </a:br>
            <a:br>
              <a:rPr lang="en-GB" dirty="0"/>
            </a:br>
            <a:br>
              <a:rPr lang="en-GB" dirty="0"/>
            </a:br>
            <a:br>
              <a:rPr lang="en-GB" dirty="0"/>
            </a:br>
            <a:br>
              <a:rPr lang="en-GB" dirty="0">
                <a:latin typeface="Calibri" panose="020F0502020204030204" pitchFamily="34" charset="0"/>
              </a:rPr>
            </a:br>
            <a:br>
              <a:rPr lang="en-GB" dirty="0">
                <a:latin typeface="Calibri" panose="020F0502020204030204" pitchFamily="34" charset="0"/>
              </a:rPr>
            </a:br>
            <a:r>
              <a:rPr lang="en-GB" sz="3100" dirty="0">
                <a:latin typeface="Calibri" panose="020F0502020204030204" pitchFamily="34" charset="0"/>
              </a:rPr>
              <a:t>It’s maybe worth noting in passing that no action has yet been taken against the engineers who designed the buildings that collapsed and caused fatalities, or the government officials who were responsible for enforcing building code compliance.</a:t>
            </a:r>
            <a:br>
              <a:rPr lang="en-GB" sz="3100" dirty="0">
                <a:latin typeface="Calibri" panose="020F0502020204030204" pitchFamily="34" charset="0"/>
              </a:rPr>
            </a:br>
            <a:br>
              <a:rPr lang="en-GB" sz="3100" dirty="0">
                <a:latin typeface="Calibri" panose="020F0502020204030204" pitchFamily="34" charset="0"/>
              </a:rPr>
            </a:br>
            <a:r>
              <a:rPr lang="en-GB" sz="3100" dirty="0">
                <a:latin typeface="Calibri" panose="020F0502020204030204" pitchFamily="34" charset="0"/>
              </a:rPr>
              <a:t>Some commentators have suggested local government officials may be scapegoating the scientists to avoid attention being focused on their own failings.</a:t>
            </a:r>
          </a:p>
        </p:txBody>
      </p:sp>
      <p:sp>
        <p:nvSpPr>
          <p:cNvPr id="3" name="Content Placeholder 2"/>
          <p:cNvSpPr>
            <a:spLocks noGrp="1"/>
          </p:cNvSpPr>
          <p:nvPr>
            <p:ph idx="1"/>
          </p:nvPr>
        </p:nvSpPr>
        <p:spPr>
          <a:xfrm>
            <a:off x="838200" y="6571046"/>
            <a:ext cx="10515600" cy="4351338"/>
          </a:xfrm>
        </p:spPr>
        <p:txBody>
          <a:bodyPr/>
          <a:lstStyle/>
          <a:p>
            <a:endParaRPr lang="en-GB" dirty="0"/>
          </a:p>
        </p:txBody>
      </p:sp>
    </p:spTree>
    <p:extLst>
      <p:ext uri="{BB962C8B-B14F-4D97-AF65-F5344CB8AC3E}">
        <p14:creationId xmlns:p14="http://schemas.microsoft.com/office/powerpoint/2010/main" val="4008752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GB" dirty="0"/>
              <a:t>The destruction caused by the earthquake of 2009 surprised experts and generated discussions about the anti-seismic building standards adopted in Italy. While most of the medieval structures in rural areas collapsed or were heavily damaged, in L’Aquila most concern arouse from the observation that modern buildings suffered the greatest damage and that the death toll included mostly young people. L’Aquila was a university town and cheap accommodations which suffered severe damage were inhabited by students, also many students died when a dormitory at the University of L’Aquila collapsed. Even some buildings, believed to be “earthquake-proof”, collapsed, like parts of the new hospital and various buildings of the government.</a:t>
            </a:r>
          </a:p>
        </p:txBody>
      </p:sp>
    </p:spTree>
    <p:extLst>
      <p:ext uri="{BB962C8B-B14F-4D97-AF65-F5344CB8AC3E}">
        <p14:creationId xmlns:p14="http://schemas.microsoft.com/office/powerpoint/2010/main" val="1081448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2800" dirty="0">
                <a:latin typeface="+mn-lt"/>
              </a:rPr>
              <a:t>However there was and still is a widespread disregard of building standards and the ignorance by people and (in part corrupt) authorities of the seismic hazards. Many concrete elements of the collapsed buildings (like the hospital) “</a:t>
            </a:r>
            <a:r>
              <a:rPr lang="en-GB" sz="2800" i="1" dirty="0">
                <a:latin typeface="+mn-lt"/>
              </a:rPr>
              <a:t>seemed to have been made poorly, possibly with sand</a:t>
            </a:r>
            <a:r>
              <a:rPr lang="en-GB" sz="2800" dirty="0">
                <a:latin typeface="+mn-lt"/>
              </a:rPr>
              <a:t>“, a common tactic to build fast and cheap by building enterprises controlled by criminal organisations.</a:t>
            </a:r>
          </a:p>
        </p:txBody>
      </p:sp>
      <p:sp>
        <p:nvSpPr>
          <p:cNvPr id="3" name="Subtitle 2"/>
          <p:cNvSpPr>
            <a:spLocks noGrp="1"/>
          </p:cNvSpPr>
          <p:nvPr>
            <p:ph type="subTitle" idx="1"/>
          </p:nvPr>
        </p:nvSpPr>
        <p:spPr/>
        <p:txBody>
          <a:bodyPr>
            <a:normAutofit fontScale="92500"/>
          </a:bodyPr>
          <a:lstStyle/>
          <a:p>
            <a:endParaRPr lang="en-GB" dirty="0"/>
          </a:p>
          <a:p>
            <a:r>
              <a:rPr lang="en-GB" dirty="0"/>
              <a:t>The earthquake of L’Aquila was therefore only in part a natural disaster and the manmade catastrophe was strongly misused by Italian politics and many promises made shortly after the earthquake are still unrealized today.</a:t>
            </a:r>
          </a:p>
        </p:txBody>
      </p:sp>
    </p:spTree>
    <p:extLst>
      <p:ext uri="{BB962C8B-B14F-4D97-AF65-F5344CB8AC3E}">
        <p14:creationId xmlns:p14="http://schemas.microsoft.com/office/powerpoint/2010/main" val="532329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C0000"/>
                </a:solidFill>
                <a:effectLst/>
                <a:latin typeface="Helvetica" panose="020B0604020202020204" pitchFamily="34" charset="0"/>
                <a:ea typeface="Times New Roman" panose="02020603050405020304" pitchFamily="18" charset="0"/>
                <a:cs typeface="Helvetica" panose="020B0604020202020204" pitchFamily="34" charset="0"/>
              </a:rPr>
              <a:t>         </a:t>
            </a:r>
            <a:r>
              <a:rPr lang="en-US" b="1" dirty="0">
                <a:solidFill>
                  <a:srgbClr val="9C0000"/>
                </a:solidFill>
                <a:effectLst/>
                <a:latin typeface="Helvetica" panose="020B0604020202020204" pitchFamily="34" charset="0"/>
                <a:ea typeface="Times New Roman" panose="02020603050405020304" pitchFamily="18" charset="0"/>
                <a:cs typeface="Helvetica" panose="020B0604020202020204" pitchFamily="34" charset="0"/>
              </a:rPr>
              <a:t>What</a:t>
            </a:r>
            <a:r>
              <a:rPr lang="en-US" b="1" i="0" dirty="0">
                <a:solidFill>
                  <a:srgbClr val="000000"/>
                </a:solidFill>
                <a:effectLst/>
                <a:latin typeface="Helvetica" panose="020B0604020202020204" pitchFamily="34" charset="0"/>
                <a:ea typeface="Times New Roman" panose="02020603050405020304" pitchFamily="18" charset="0"/>
                <a:cs typeface="Helvetica" panose="020B0604020202020204" pitchFamily="34" charset="0"/>
              </a:rPr>
              <a:t> happened?</a:t>
            </a:r>
            <a:endParaRPr lang="en-GB" b="1" dirty="0"/>
          </a:p>
        </p:txBody>
      </p:sp>
      <p:sp>
        <p:nvSpPr>
          <p:cNvPr id="3" name="Content Placeholder 2"/>
          <p:cNvSpPr>
            <a:spLocks noGrp="1"/>
          </p:cNvSpPr>
          <p:nvPr>
            <p:ph idx="1"/>
          </p:nvPr>
        </p:nvSpPr>
        <p:spPr/>
        <p:txBody>
          <a:bodyPr>
            <a:normAutofit/>
          </a:bodyPr>
          <a:lstStyle/>
          <a:p>
            <a:pPr marL="0" lvl="0" indent="0">
              <a:lnSpc>
                <a:spcPct val="100000"/>
              </a:lnSpc>
              <a:spcBef>
                <a:spcPct val="20000"/>
              </a:spcBef>
              <a:buNone/>
            </a:pPr>
            <a:r>
              <a:rPr lang="en-GB" dirty="0"/>
              <a:t>Magnitude </a:t>
            </a:r>
            <a:r>
              <a:rPr lang="en-GB" sz="4400" b="1" dirty="0">
                <a:solidFill>
                  <a:srgbClr val="00B0F0"/>
                </a:solidFill>
              </a:rPr>
              <a:t>6.3</a:t>
            </a:r>
            <a:r>
              <a:rPr lang="en-GB" dirty="0"/>
              <a:t> on the Richter scale</a:t>
            </a:r>
            <a:r>
              <a:rPr lang="en-GB" sz="1300" dirty="0">
                <a:solidFill>
                  <a:srgbClr val="7030A0"/>
                </a:solidFill>
              </a:rPr>
              <a:t> (The Moment Magnitude Scale – (MMS – looks at the energy released, has succeeded the Richter Scale in many countries), although the Richter Scale (shaking </a:t>
            </a:r>
            <a:r>
              <a:rPr lang="en-US" sz="1300" dirty="0">
                <a:solidFill>
                  <a:srgbClr val="7030A0"/>
                </a:solidFill>
              </a:rPr>
              <a:t>amplitude of waves measured by a seismograph) </a:t>
            </a:r>
            <a:r>
              <a:rPr lang="en-GB" sz="1300" dirty="0">
                <a:solidFill>
                  <a:srgbClr val="7030A0"/>
                </a:solidFill>
              </a:rPr>
              <a:t>is still widely referred to in the media.</a:t>
            </a:r>
            <a:endParaRPr lang="en-GB" dirty="0"/>
          </a:p>
          <a:p>
            <a:pPr marL="0" lvl="0" indent="0">
              <a:buNone/>
            </a:pPr>
            <a:r>
              <a:rPr lang="en-GB" dirty="0">
                <a:solidFill>
                  <a:prstClr val="black"/>
                </a:solidFill>
              </a:rPr>
              <a:t>The earthquake was a shallow event, with a depth of approximately 8 km.</a:t>
            </a:r>
            <a:endParaRPr lang="en-GB" dirty="0">
              <a:solidFill>
                <a:prstClr val="black"/>
              </a:solidFill>
              <a:latin typeface="Arial" panose="020B0604020202020204" pitchFamily="34" charset="0"/>
            </a:endParaRPr>
          </a:p>
          <a:p>
            <a:pPr marL="0" indent="0">
              <a:buNone/>
            </a:pPr>
            <a:r>
              <a:rPr lang="en-GB" dirty="0"/>
              <a:t>Epicentre: </a:t>
            </a:r>
            <a:r>
              <a:rPr lang="en-GB" dirty="0" err="1"/>
              <a:t>Abrazzo</a:t>
            </a:r>
            <a:r>
              <a:rPr lang="en-GB" dirty="0"/>
              <a:t> region (5 km from L’Aquila)</a:t>
            </a:r>
          </a:p>
          <a:p>
            <a:pPr marL="0" indent="0">
              <a:buNone/>
            </a:pPr>
            <a:r>
              <a:rPr lang="en-GB" dirty="0"/>
              <a:t>The earthquake was a shallow event, with a depth of approximately 8 km.</a:t>
            </a:r>
            <a:endParaRPr lang="en-GB" dirty="0">
              <a:effectLst/>
              <a:latin typeface="Arial" panose="020B0604020202020204" pitchFamily="34" charset="0"/>
            </a:endParaRPr>
          </a:p>
          <a:p>
            <a:pPr marL="0" indent="0">
              <a:buNone/>
            </a:pPr>
            <a:r>
              <a:rPr lang="en-GB" dirty="0">
                <a:effectLst/>
                <a:latin typeface="Calibri" panose="020F0502020204030204" pitchFamily="34" charset="0"/>
              </a:rPr>
              <a:t>The earthquake lasted 20 seconds. </a:t>
            </a:r>
          </a:p>
          <a:p>
            <a:pPr marL="0" indent="0">
              <a:buNone/>
            </a:pPr>
            <a:endParaRPr lang="en-GB" dirty="0"/>
          </a:p>
        </p:txBody>
      </p:sp>
      <p:pic>
        <p:nvPicPr>
          <p:cNvPr id="4" name="Picture 3" descr="Geography Activities"/>
          <p:cNvPicPr/>
          <p:nvPr/>
        </p:nvPicPr>
        <p:blipFill>
          <a:blip r:embed="rId2" cstate="print"/>
          <a:srcRect/>
          <a:stretch>
            <a:fillRect/>
          </a:stretch>
        </p:blipFill>
        <p:spPr bwMode="auto">
          <a:xfrm>
            <a:off x="1579179" y="799306"/>
            <a:ext cx="457200" cy="457200"/>
          </a:xfrm>
          <a:prstGeom prst="rect">
            <a:avLst/>
          </a:prstGeom>
          <a:noFill/>
          <a:ln w="9525">
            <a:noFill/>
            <a:miter lim="800000"/>
            <a:headEnd/>
            <a:tailEnd/>
          </a:ln>
        </p:spPr>
      </p:pic>
    </p:spTree>
    <p:extLst>
      <p:ext uri="{BB962C8B-B14F-4D97-AF65-F5344CB8AC3E}">
        <p14:creationId xmlns:p14="http://schemas.microsoft.com/office/powerpoint/2010/main" val="151104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800" b="1" dirty="0">
                <a:solidFill>
                  <a:srgbClr val="FFC000"/>
                </a:solidFill>
              </a:rPr>
              <a:t>L’Aquila, Italy, 2009</a:t>
            </a: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3184277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hlinkClick r:id="rId2"/>
              </a:rPr>
              <a:t>Video</a:t>
            </a:r>
            <a:endParaRPr lang="en-GB" dirty="0"/>
          </a:p>
        </p:txBody>
      </p:sp>
      <p:sp>
        <p:nvSpPr>
          <p:cNvPr id="3" name="Content Placeholder 2"/>
          <p:cNvSpPr>
            <a:spLocks noGrp="1"/>
          </p:cNvSpPr>
          <p:nvPr>
            <p:ph idx="1"/>
          </p:nvPr>
        </p:nvSpPr>
        <p:spPr/>
        <p:txBody>
          <a:bodyPr/>
          <a:lstStyle/>
          <a:p>
            <a:pPr marL="0" indent="0">
              <a:buNone/>
            </a:pPr>
            <a:endParaRPr lang="en-GB" dirty="0">
              <a:hlinkClick r:id="rId3"/>
            </a:endParaRPr>
          </a:p>
          <a:p>
            <a:pPr marL="0" indent="0" algn="ctr">
              <a:buNone/>
            </a:pPr>
            <a:r>
              <a:rPr lang="en-GB" dirty="0">
                <a:hlinkClick r:id="rId3"/>
              </a:rPr>
              <a:t>For more information, read the article.</a:t>
            </a:r>
            <a:endParaRPr lang="en-GB" dirty="0"/>
          </a:p>
        </p:txBody>
      </p:sp>
    </p:spTree>
    <p:extLst>
      <p:ext uri="{BB962C8B-B14F-4D97-AF65-F5344CB8AC3E}">
        <p14:creationId xmlns:p14="http://schemas.microsoft.com/office/powerpoint/2010/main" val="3286207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4" name="Picture 3" descr="Geography Activities"/>
          <p:cNvPicPr/>
          <p:nvPr/>
        </p:nvPicPr>
        <p:blipFill>
          <a:blip r:embed="rId2" cstate="print"/>
          <a:srcRect/>
          <a:stretch>
            <a:fillRect/>
          </a:stretch>
        </p:blipFill>
        <p:spPr bwMode="auto">
          <a:xfrm>
            <a:off x="2225565" y="1027906"/>
            <a:ext cx="457200" cy="457200"/>
          </a:xfrm>
          <a:prstGeom prst="rect">
            <a:avLst/>
          </a:prstGeom>
          <a:noFill/>
          <a:ln w="9525">
            <a:noFill/>
            <a:miter lim="800000"/>
            <a:headEnd/>
            <a:tailEnd/>
          </a:ln>
        </p:spPr>
      </p:pic>
      <p:graphicFrame>
        <p:nvGraphicFramePr>
          <p:cNvPr id="6" name="Table 5"/>
          <p:cNvGraphicFramePr>
            <a:graphicFrameLocks noGrp="1"/>
          </p:cNvGraphicFramePr>
          <p:nvPr>
            <p:extLst>
              <p:ext uri="{D42A27DB-BD31-4B8C-83A1-F6EECF244321}">
                <p14:modId xmlns:p14="http://schemas.microsoft.com/office/powerpoint/2010/main" val="3831663112"/>
              </p:ext>
            </p:extLst>
          </p:nvPr>
        </p:nvGraphicFramePr>
        <p:xfrm>
          <a:off x="3226183" y="673576"/>
          <a:ext cx="8308756" cy="1017112"/>
        </p:xfrm>
        <a:graphic>
          <a:graphicData uri="http://schemas.openxmlformats.org/drawingml/2006/table">
            <a:tbl>
              <a:tblPr firstRow="1" firstCol="1" bandRow="1"/>
              <a:tblGrid>
                <a:gridCol w="8308756">
                  <a:extLst>
                    <a:ext uri="{9D8B030D-6E8A-4147-A177-3AD203B41FA5}">
                      <a16:colId xmlns:a16="http://schemas.microsoft.com/office/drawing/2014/main" val="20000"/>
                    </a:ext>
                  </a:extLst>
                </a:gridCol>
              </a:tblGrid>
              <a:tr h="1017112">
                <a:tc>
                  <a:txBody>
                    <a:bodyPr/>
                    <a:lstStyle/>
                    <a:p>
                      <a:pPr>
                        <a:spcAft>
                          <a:spcPts val="0"/>
                        </a:spcAft>
                      </a:pPr>
                      <a:r>
                        <a:rPr lang="en-GB" sz="5400" b="1" dirty="0">
                          <a:solidFill>
                            <a:srgbClr val="9C0000"/>
                          </a:solidFill>
                          <a:effectLst/>
                          <a:latin typeface="Helvetica" panose="020B0604020202020204" pitchFamily="34" charset="0"/>
                          <a:ea typeface="Times New Roman" panose="02020603050405020304" pitchFamily="18" charset="0"/>
                        </a:rPr>
                        <a:t>Where</a:t>
                      </a:r>
                      <a:r>
                        <a:rPr lang="en-GB" sz="5400" b="1" dirty="0">
                          <a:solidFill>
                            <a:srgbClr val="000000"/>
                          </a:solidFill>
                          <a:effectLst/>
                          <a:latin typeface="Helvetica" panose="020B0604020202020204" pitchFamily="34" charset="0"/>
                          <a:ea typeface="Times New Roman" panose="02020603050405020304" pitchFamily="18" charset="0"/>
                        </a:rPr>
                        <a:t> did it happen? </a:t>
                      </a:r>
                      <a:endParaRPr lang="en-GB" sz="5400" dirty="0">
                        <a:effectLst/>
                        <a:latin typeface="Times New Roman" panose="02020603050405020304" pitchFamily="18" charset="0"/>
                        <a:ea typeface="Times New Roman" panose="02020603050405020304" pitchFamily="18" charset="0"/>
                      </a:endParaRPr>
                    </a:p>
                  </a:txBody>
                  <a:tcPr marL="9525" marR="9525" marT="9525" marB="9525"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7" name="Content Placeholder 6"/>
          <p:cNvSpPr>
            <a:spLocks noGrp="1"/>
          </p:cNvSpPr>
          <p:nvPr>
            <p:ph idx="1"/>
          </p:nvPr>
        </p:nvSpPr>
        <p:spPr/>
        <p:txBody>
          <a:bodyPr/>
          <a:lstStyle/>
          <a:p>
            <a:pPr marL="0" lvl="0" indent="0">
              <a:buNone/>
            </a:pPr>
            <a:r>
              <a:rPr lang="en-GB" sz="4400" b="1" dirty="0">
                <a:solidFill>
                  <a:srgbClr val="0070C0"/>
                </a:solidFill>
              </a:rPr>
              <a:t>L'Aquila</a:t>
            </a:r>
            <a:r>
              <a:rPr lang="en-GB" b="1" dirty="0">
                <a:solidFill>
                  <a:srgbClr val="0070C0"/>
                </a:solidFill>
              </a:rPr>
              <a:t> (</a:t>
            </a:r>
            <a:r>
              <a:rPr lang="en-GB" dirty="0">
                <a:solidFill>
                  <a:srgbClr val="0070C0"/>
                </a:solidFill>
              </a:rPr>
              <a:t>Population: close to 70 000)</a:t>
            </a:r>
          </a:p>
          <a:p>
            <a:pPr marL="0" indent="0">
              <a:buNone/>
            </a:pPr>
            <a:endParaRPr lang="en-GB" dirty="0"/>
          </a:p>
          <a:p>
            <a:pPr marL="0" indent="0">
              <a:buNone/>
            </a:pPr>
            <a:r>
              <a:rPr lang="en-GB" dirty="0" err="1"/>
              <a:t>Abruzzo</a:t>
            </a:r>
            <a:r>
              <a:rPr lang="en-GB" dirty="0"/>
              <a:t> region </a:t>
            </a:r>
          </a:p>
          <a:p>
            <a:pPr marL="0" indent="0">
              <a:buNone/>
            </a:pPr>
            <a:endParaRPr lang="en-GB" dirty="0">
              <a:solidFill>
                <a:srgbClr val="0070C0"/>
              </a:solidFill>
            </a:endParaRPr>
          </a:p>
          <a:p>
            <a:pPr marL="0" indent="0">
              <a:buNone/>
            </a:pPr>
            <a:r>
              <a:rPr lang="en-GB" sz="4400" dirty="0">
                <a:solidFill>
                  <a:srgbClr val="0070C0"/>
                </a:solidFill>
              </a:rPr>
              <a:t>central</a:t>
            </a:r>
            <a:r>
              <a:rPr lang="en-GB" dirty="0"/>
              <a:t> </a:t>
            </a:r>
            <a:r>
              <a:rPr lang="en-GB" sz="4400" dirty="0">
                <a:solidFill>
                  <a:srgbClr val="0070C0"/>
                </a:solidFill>
              </a:rPr>
              <a:t>Italy                                 </a:t>
            </a:r>
          </a:p>
          <a:p>
            <a:endParaRPr lang="en-GB" dirty="0">
              <a:solidFill>
                <a:srgbClr val="0070C0"/>
              </a:solidFill>
            </a:endParaRPr>
          </a:p>
          <a:p>
            <a:endParaRPr lang="en-GB" sz="4400" dirty="0">
              <a:solidFill>
                <a:srgbClr val="0070C0"/>
              </a:solidFill>
            </a:endParaRPr>
          </a:p>
        </p:txBody>
      </p:sp>
      <p:pic>
        <p:nvPicPr>
          <p:cNvPr id="1026" name="Picture 2" descr="http://upload.wikimedia.org/wikipedia/commons/thumb/2/27/L%27Aquila_in_Italy.svg/250px-L%27Aquila_in_Italy.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6175" y="2069342"/>
            <a:ext cx="3076357" cy="3863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4315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4459633"/>
              </p:ext>
            </p:extLst>
          </p:nvPr>
        </p:nvGraphicFramePr>
        <p:xfrm>
          <a:off x="3557751" y="734536"/>
          <a:ext cx="6800850" cy="750570"/>
        </p:xfrm>
        <a:graphic>
          <a:graphicData uri="http://schemas.openxmlformats.org/drawingml/2006/table">
            <a:tbl>
              <a:tblPr firstRow="1" firstCol="1" bandRow="1"/>
              <a:tblGrid>
                <a:gridCol w="571500">
                  <a:extLst>
                    <a:ext uri="{9D8B030D-6E8A-4147-A177-3AD203B41FA5}">
                      <a16:colId xmlns:a16="http://schemas.microsoft.com/office/drawing/2014/main" val="20000"/>
                    </a:ext>
                  </a:extLst>
                </a:gridCol>
                <a:gridCol w="6229350">
                  <a:extLst>
                    <a:ext uri="{9D8B030D-6E8A-4147-A177-3AD203B41FA5}">
                      <a16:colId xmlns:a16="http://schemas.microsoft.com/office/drawing/2014/main" val="20001"/>
                    </a:ext>
                  </a:extLst>
                </a:gridCol>
              </a:tblGrid>
              <a:tr h="337967">
                <a:tc>
                  <a:txBody>
                    <a:bodyPr/>
                    <a:lstStyle/>
                    <a:p>
                      <a:pPr algn="ctr">
                        <a:spcAft>
                          <a:spcPts val="0"/>
                        </a:spcAft>
                      </a:pPr>
                      <a:endParaRPr lang="en-US" sz="4800" dirty="0">
                        <a:solidFill>
                          <a:srgbClr val="000000"/>
                        </a:solidFill>
                        <a:effectLst/>
                        <a:latin typeface="Helvetica" panose="020B0604020202020204" pitchFamily="34" charset="0"/>
                        <a:ea typeface="Times New Roman" panose="02020603050405020304" pitchFamily="18" charset="0"/>
                        <a:cs typeface="Helvetica" panose="020B0604020202020204" pitchFamily="34" charset="0"/>
                      </a:endParaRPr>
                    </a:p>
                  </a:txBody>
                  <a:tcPr marL="9525" marR="9525" marT="9525" marB="9525" anchor="ctr">
                    <a:lnL>
                      <a:noFill/>
                    </a:lnL>
                    <a:lnR>
                      <a:noFill/>
                    </a:lnR>
                    <a:lnT>
                      <a:noFill/>
                    </a:lnT>
                    <a:lnB>
                      <a:noFill/>
                    </a:lnB>
                  </a:tcPr>
                </a:tc>
                <a:tc>
                  <a:txBody>
                    <a:bodyPr/>
                    <a:lstStyle/>
                    <a:p>
                      <a:pPr>
                        <a:spcBef>
                          <a:spcPts val="150"/>
                        </a:spcBef>
                        <a:spcAft>
                          <a:spcPts val="0"/>
                        </a:spcAft>
                      </a:pPr>
                      <a:r>
                        <a:rPr lang="en-GB" sz="4800" b="1" dirty="0">
                          <a:solidFill>
                            <a:srgbClr val="9C0000"/>
                          </a:solidFill>
                          <a:effectLst/>
                          <a:latin typeface="Helvetica" panose="020B0604020202020204" pitchFamily="34" charset="0"/>
                          <a:cs typeface="Helvetica" panose="020B0604020202020204" pitchFamily="34" charset="0"/>
                        </a:rPr>
                        <a:t>When</a:t>
                      </a:r>
                      <a:r>
                        <a:rPr lang="en-GB" sz="4800" b="1" i="0" dirty="0">
                          <a:solidFill>
                            <a:srgbClr val="000000"/>
                          </a:solidFill>
                          <a:effectLst/>
                          <a:latin typeface="Helvetica" panose="020B0604020202020204" pitchFamily="34" charset="0"/>
                          <a:cs typeface="Helvetica" panose="020B0604020202020204" pitchFamily="34" charset="0"/>
                        </a:rPr>
                        <a:t> did it happen? </a:t>
                      </a:r>
                      <a:endParaRPr lang="en-GB" sz="4800" b="1" dirty="0">
                        <a:solidFill>
                          <a:srgbClr val="000000"/>
                        </a:solidFill>
                        <a:effectLst/>
                        <a:latin typeface="Helvetica" panose="020B0604020202020204" pitchFamily="34" charset="0"/>
                        <a:cs typeface="Helvetica" panose="020B0604020202020204" pitchFamily="34" charset="0"/>
                      </a:endParaRPr>
                    </a:p>
                  </a:txBody>
                  <a:tcPr marL="9525" marR="9525" marT="9525" marB="9525" anchor="ctr">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2049" name="Picture 3" descr="Geography Activit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2327" y="-291662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Geography Activities"/>
          <p:cNvPicPr/>
          <p:nvPr/>
        </p:nvPicPr>
        <p:blipFill>
          <a:blip r:embed="rId2" cstate="print"/>
          <a:srcRect/>
          <a:stretch>
            <a:fillRect/>
          </a:stretch>
        </p:blipFill>
        <p:spPr bwMode="auto">
          <a:xfrm>
            <a:off x="2290927" y="799306"/>
            <a:ext cx="457200" cy="457200"/>
          </a:xfrm>
          <a:prstGeom prst="rect">
            <a:avLst/>
          </a:prstGeom>
          <a:noFill/>
          <a:ln w="9525">
            <a:noFill/>
            <a:miter lim="800000"/>
            <a:headEnd/>
            <a:tailEnd/>
          </a:ln>
        </p:spPr>
      </p:pic>
      <p:sp>
        <p:nvSpPr>
          <p:cNvPr id="5" name="Rectangle 4"/>
          <p:cNvSpPr/>
          <p:nvPr/>
        </p:nvSpPr>
        <p:spPr>
          <a:xfrm>
            <a:off x="2519527" y="2124869"/>
            <a:ext cx="6096000" cy="1446550"/>
          </a:xfrm>
          <a:prstGeom prst="rect">
            <a:avLst/>
          </a:prstGeom>
        </p:spPr>
        <p:txBody>
          <a:bodyPr>
            <a:spAutoFit/>
          </a:bodyPr>
          <a:lstStyle/>
          <a:p>
            <a:r>
              <a:rPr lang="en-GB" dirty="0"/>
              <a:t>The main shock occurred at 3 o’clock in the </a:t>
            </a:r>
            <a:r>
              <a:rPr lang="en-GB" sz="4000" dirty="0">
                <a:solidFill>
                  <a:srgbClr val="0070C0"/>
                </a:solidFill>
              </a:rPr>
              <a:t>morning</a:t>
            </a:r>
            <a:r>
              <a:rPr lang="en-GB" dirty="0"/>
              <a:t> on 6 April </a:t>
            </a:r>
            <a:r>
              <a:rPr lang="en-GB" sz="4800" dirty="0">
                <a:solidFill>
                  <a:schemeClr val="accent5">
                    <a:lumMod val="75000"/>
                  </a:schemeClr>
                </a:solidFill>
              </a:rPr>
              <a:t>2009</a:t>
            </a:r>
            <a:r>
              <a:rPr lang="en-GB" dirty="0"/>
              <a:t>.</a:t>
            </a:r>
          </a:p>
        </p:txBody>
      </p:sp>
    </p:spTree>
    <p:extLst>
      <p:ext uri="{BB962C8B-B14F-4D97-AF65-F5344CB8AC3E}">
        <p14:creationId xmlns:p14="http://schemas.microsoft.com/office/powerpoint/2010/main" val="1069611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inapcache.boston.com/universal/site_graphics/blogs/bigpicture/italy_04_08/q12_1856448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4927" y="574182"/>
            <a:ext cx="9429750" cy="609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2012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C0000"/>
                </a:solidFill>
                <a:effectLst/>
                <a:latin typeface="Helvetica" panose="020B0604020202020204" pitchFamily="34" charset="0"/>
                <a:ea typeface="Times New Roman" panose="02020603050405020304" pitchFamily="18" charset="0"/>
              </a:rPr>
              <a:t>        </a:t>
            </a:r>
            <a:r>
              <a:rPr lang="en-US" b="1" dirty="0">
                <a:solidFill>
                  <a:srgbClr val="C00000"/>
                </a:solidFill>
                <a:effectLst/>
                <a:latin typeface="Helvetica" panose="020B0604020202020204" pitchFamily="34" charset="0"/>
                <a:ea typeface="Times New Roman" panose="02020603050405020304" pitchFamily="18" charset="0"/>
                <a:hlinkClick r:id="rId2"/>
              </a:rPr>
              <a:t>Why</a:t>
            </a:r>
            <a:r>
              <a:rPr lang="en-US" b="1" i="0" dirty="0">
                <a:solidFill>
                  <a:srgbClr val="C00000"/>
                </a:solidFill>
                <a:effectLst/>
                <a:latin typeface="Helvetica" panose="020B0604020202020204" pitchFamily="34" charset="0"/>
                <a:ea typeface="Times New Roman" panose="02020603050405020304" pitchFamily="18" charset="0"/>
                <a:cs typeface="Helvetica" panose="020B0604020202020204" pitchFamily="34" charset="0"/>
                <a:hlinkClick r:id="rId2"/>
              </a:rPr>
              <a:t> </a:t>
            </a:r>
            <a:r>
              <a:rPr lang="en-US" b="1" i="0" dirty="0">
                <a:solidFill>
                  <a:srgbClr val="000000"/>
                </a:solidFill>
                <a:effectLst/>
                <a:latin typeface="Helvetica" panose="020B0604020202020204" pitchFamily="34" charset="0"/>
                <a:ea typeface="Times New Roman" panose="02020603050405020304" pitchFamily="18" charset="0"/>
                <a:cs typeface="Helvetica" panose="020B0604020202020204" pitchFamily="34" charset="0"/>
                <a:hlinkClick r:id="rId2"/>
              </a:rPr>
              <a:t>did it happen?       </a:t>
            </a:r>
            <a:endParaRPr lang="en-GB" dirty="0"/>
          </a:p>
        </p:txBody>
      </p:sp>
      <p:sp>
        <p:nvSpPr>
          <p:cNvPr id="3" name="Content Placeholder 2"/>
          <p:cNvSpPr>
            <a:spLocks noGrp="1"/>
          </p:cNvSpPr>
          <p:nvPr>
            <p:ph idx="1"/>
          </p:nvPr>
        </p:nvSpPr>
        <p:spPr>
          <a:xfrm>
            <a:off x="838200" y="1825624"/>
            <a:ext cx="10515600" cy="4764361"/>
          </a:xfrm>
        </p:spPr>
        <p:txBody>
          <a:bodyPr>
            <a:normAutofit/>
          </a:bodyPr>
          <a:lstStyle/>
          <a:p>
            <a:pPr lvl="0"/>
            <a:r>
              <a:rPr lang="en-GB" dirty="0"/>
              <a:t>Italy is one of the world’s most earthquake-prone countries, with tremors occurring frequently.</a:t>
            </a:r>
            <a:endParaRPr lang="en-GB" dirty="0">
              <a:solidFill>
                <a:prstClr val="black"/>
              </a:solidFill>
              <a:latin typeface="Calibri" panose="020F0502020204030204" pitchFamily="34" charset="0"/>
            </a:endParaRPr>
          </a:p>
          <a:p>
            <a:pPr lvl="0"/>
            <a:endParaRPr lang="en-GB" dirty="0">
              <a:solidFill>
                <a:prstClr val="black"/>
              </a:solidFill>
              <a:latin typeface="Calibri" panose="020F0502020204030204" pitchFamily="34" charset="0"/>
            </a:endParaRPr>
          </a:p>
          <a:p>
            <a:pPr lvl="0"/>
            <a:r>
              <a:rPr lang="en-GB" dirty="0">
                <a:solidFill>
                  <a:prstClr val="black"/>
                </a:solidFill>
                <a:latin typeface="Calibri" panose="020F0502020204030204" pitchFamily="34" charset="0"/>
              </a:rPr>
              <a:t>This earthquake occurred on normal faulting on the Apennine mountain belt.</a:t>
            </a:r>
          </a:p>
          <a:p>
            <a:pPr lvl="0"/>
            <a:endParaRPr lang="en-GB" dirty="0"/>
          </a:p>
          <a:p>
            <a:r>
              <a:rPr lang="en-GB" dirty="0"/>
              <a:t>This faulting is related to the </a:t>
            </a:r>
            <a:r>
              <a:rPr lang="en-GB" sz="3000" b="1" dirty="0">
                <a:solidFill>
                  <a:srgbClr val="00B050"/>
                </a:solidFill>
              </a:rPr>
              <a:t>collision of the Eurasian and African plates (resulting in </a:t>
            </a:r>
            <a:r>
              <a:rPr lang="en-GB" sz="3000" b="1" dirty="0" err="1">
                <a:solidFill>
                  <a:srgbClr val="00B050"/>
                </a:solidFill>
              </a:rPr>
              <a:t>subduction</a:t>
            </a:r>
            <a:r>
              <a:rPr lang="en-GB" sz="3000" b="1" dirty="0">
                <a:solidFill>
                  <a:srgbClr val="00B050"/>
                </a:solidFill>
              </a:rPr>
              <a:t> in this case)</a:t>
            </a:r>
            <a:r>
              <a:rPr lang="en-GB" dirty="0"/>
              <a:t> </a:t>
            </a:r>
            <a:r>
              <a:rPr lang="en-GB" dirty="0">
                <a:effectLst/>
              </a:rPr>
              <a:t>and </a:t>
            </a:r>
            <a:r>
              <a:rPr lang="en-GB" b="1" dirty="0">
                <a:solidFill>
                  <a:srgbClr val="00B050"/>
                </a:solidFill>
                <a:effectLst/>
              </a:rPr>
              <a:t>the opening of the Tyrrhenian Basin to the west</a:t>
            </a:r>
            <a:r>
              <a:rPr lang="en-GB" dirty="0">
                <a:effectLst/>
              </a:rPr>
              <a:t>.   </a:t>
            </a:r>
          </a:p>
          <a:p>
            <a:pPr marL="0" indent="0">
              <a:buNone/>
            </a:pPr>
            <a:endParaRPr lang="en-GB" dirty="0"/>
          </a:p>
          <a:p>
            <a:endParaRPr lang="en-GB" dirty="0"/>
          </a:p>
          <a:p>
            <a:endParaRPr lang="en-GB" dirty="0"/>
          </a:p>
          <a:p>
            <a:endParaRPr lang="en-GB" dirty="0"/>
          </a:p>
        </p:txBody>
      </p:sp>
      <p:pic>
        <p:nvPicPr>
          <p:cNvPr id="4" name="Picture 3" descr="Geography Activities"/>
          <p:cNvPicPr/>
          <p:nvPr/>
        </p:nvPicPr>
        <p:blipFill>
          <a:blip r:embed="rId3" cstate="print"/>
          <a:srcRect/>
          <a:stretch>
            <a:fillRect/>
          </a:stretch>
        </p:blipFill>
        <p:spPr bwMode="auto">
          <a:xfrm>
            <a:off x="1090448" y="736244"/>
            <a:ext cx="457200" cy="583324"/>
          </a:xfrm>
          <a:prstGeom prst="rect">
            <a:avLst/>
          </a:prstGeom>
          <a:noFill/>
          <a:ln w="9525">
            <a:noFill/>
            <a:miter lim="800000"/>
            <a:headEnd/>
            <a:tailEnd/>
          </a:ln>
        </p:spPr>
      </p:pic>
      <p:pic>
        <p:nvPicPr>
          <p:cNvPr id="5124" name="Picture 4" descr="focal.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57996" y="78550"/>
            <a:ext cx="1514804" cy="1747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8606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earthguide.ucsd.edu/eoc/teachers/t_tectonics/images/plat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759" y="0"/>
            <a:ext cx="1013653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9090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effectLst/>
                <a:latin typeface="Helvetica" panose="020B0604020202020204" pitchFamily="34" charset="0"/>
                <a:ea typeface="Times New Roman" panose="02020603050405020304" pitchFamily="18" charset="0"/>
              </a:rPr>
              <a:t>     Who</a:t>
            </a:r>
            <a:r>
              <a:rPr lang="en-US" b="1" i="0" dirty="0">
                <a:solidFill>
                  <a:srgbClr val="000000"/>
                </a:solidFill>
                <a:effectLst/>
                <a:latin typeface="Helvetica" panose="020B0604020202020204" pitchFamily="34" charset="0"/>
                <a:ea typeface="Times New Roman" panose="02020603050405020304" pitchFamily="18" charset="0"/>
                <a:cs typeface="Helvetica" panose="020B0604020202020204" pitchFamily="34" charset="0"/>
              </a:rPr>
              <a:t> was affected by it happening? </a:t>
            </a:r>
            <a:endParaRPr lang="en-GB" dirty="0"/>
          </a:p>
        </p:txBody>
      </p:sp>
      <p:sp>
        <p:nvSpPr>
          <p:cNvPr id="3" name="Content Placeholder 2"/>
          <p:cNvSpPr>
            <a:spLocks noGrp="1"/>
          </p:cNvSpPr>
          <p:nvPr>
            <p:ph idx="1"/>
          </p:nvPr>
        </p:nvSpPr>
        <p:spPr/>
        <p:txBody>
          <a:bodyPr/>
          <a:lstStyle/>
          <a:p>
            <a:r>
              <a:rPr lang="en-GB" dirty="0">
                <a:hlinkClick r:id="rId2"/>
              </a:rPr>
              <a:t>L'Aquila Report</a:t>
            </a:r>
            <a:r>
              <a:rPr lang="en-GB" dirty="0"/>
              <a:t>  </a:t>
            </a:r>
          </a:p>
          <a:p>
            <a:endParaRPr lang="en-GB" dirty="0"/>
          </a:p>
          <a:p>
            <a:endParaRPr lang="en-GB" dirty="0"/>
          </a:p>
          <a:p>
            <a:pPr marL="0" indent="0" algn="ctr">
              <a:buNone/>
            </a:pPr>
            <a:r>
              <a:rPr lang="en-GB" sz="4400" dirty="0">
                <a:solidFill>
                  <a:srgbClr val="7030A0"/>
                </a:solidFill>
              </a:rPr>
              <a:t>SEEP</a:t>
            </a:r>
            <a:r>
              <a:rPr lang="en-GB" dirty="0"/>
              <a:t>  </a:t>
            </a:r>
          </a:p>
        </p:txBody>
      </p:sp>
      <p:pic>
        <p:nvPicPr>
          <p:cNvPr id="4" name="Picture 3" descr="Geography Activities"/>
          <p:cNvPicPr/>
          <p:nvPr/>
        </p:nvPicPr>
        <p:blipFill>
          <a:blip r:embed="rId3" cstate="print"/>
          <a:srcRect/>
          <a:stretch>
            <a:fillRect/>
          </a:stretch>
        </p:blipFill>
        <p:spPr bwMode="auto">
          <a:xfrm>
            <a:off x="948559" y="799306"/>
            <a:ext cx="457200" cy="457200"/>
          </a:xfrm>
          <a:prstGeom prst="rect">
            <a:avLst/>
          </a:prstGeom>
          <a:noFill/>
          <a:ln w="9525">
            <a:noFill/>
            <a:miter lim="800000"/>
            <a:headEnd/>
            <a:tailEnd/>
          </a:ln>
        </p:spPr>
      </p:pic>
    </p:spTree>
    <p:extLst>
      <p:ext uri="{BB962C8B-B14F-4D97-AF65-F5344CB8AC3E}">
        <p14:creationId xmlns:p14="http://schemas.microsoft.com/office/powerpoint/2010/main" val="1321520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FF0000"/>
                </a:solidFill>
              </a:rPr>
              <a:t>Social</a:t>
            </a:r>
            <a:br>
              <a:rPr lang="en-GB" b="1" dirty="0">
                <a:solidFill>
                  <a:srgbClr val="FF0000"/>
                </a:solidFill>
              </a:rPr>
            </a:br>
            <a:endParaRPr lang="en-GB" b="1" dirty="0">
              <a:solidFill>
                <a:srgbClr val="FF0000"/>
              </a:solidFill>
            </a:endParaRPr>
          </a:p>
        </p:txBody>
      </p:sp>
      <p:sp>
        <p:nvSpPr>
          <p:cNvPr id="3" name="Content Placeholder 2"/>
          <p:cNvSpPr>
            <a:spLocks noGrp="1"/>
          </p:cNvSpPr>
          <p:nvPr>
            <p:ph idx="1"/>
          </p:nvPr>
        </p:nvSpPr>
        <p:spPr>
          <a:xfrm>
            <a:off x="838200" y="1403131"/>
            <a:ext cx="10515600" cy="4773832"/>
          </a:xfrm>
        </p:spPr>
        <p:txBody>
          <a:bodyPr>
            <a:normAutofit fontScale="62500" lnSpcReduction="20000"/>
          </a:bodyPr>
          <a:lstStyle/>
          <a:p>
            <a:r>
              <a:rPr lang="en-GB" sz="4000" dirty="0">
                <a:effectLst/>
              </a:rPr>
              <a:t>This earthquake resulted in </a:t>
            </a:r>
            <a:r>
              <a:rPr lang="en-GB" sz="4000" dirty="0">
                <a:solidFill>
                  <a:srgbClr val="0070C0"/>
                </a:solidFill>
                <a:effectLst/>
              </a:rPr>
              <a:t>308 fatalities </a:t>
            </a:r>
            <a:r>
              <a:rPr lang="en-GB" sz="4000" dirty="0">
                <a:effectLst/>
              </a:rPr>
              <a:t>and </a:t>
            </a:r>
            <a:r>
              <a:rPr lang="en-GB" sz="4000" dirty="0"/>
              <a:t>1.600 injured</a:t>
            </a:r>
            <a:r>
              <a:rPr lang="en-GB" sz="4000" dirty="0">
                <a:effectLst/>
              </a:rPr>
              <a:t>, displaced more than </a:t>
            </a:r>
            <a:r>
              <a:rPr lang="en-GB" sz="4000" dirty="0"/>
              <a:t>65.000 inhabitants</a:t>
            </a:r>
            <a:r>
              <a:rPr lang="en-GB" sz="4000" dirty="0">
                <a:effectLst/>
              </a:rPr>
              <a:t>, and caused significant damage to more than 10,000 buildings in the L’Aquila area. </a:t>
            </a:r>
          </a:p>
          <a:p>
            <a:endParaRPr lang="en-GB" sz="4000" dirty="0"/>
          </a:p>
          <a:p>
            <a:r>
              <a:rPr lang="en-GB" sz="4000" dirty="0">
                <a:effectLst/>
              </a:rPr>
              <a:t>Most of the deaths occurred when people were buried under collapsed buildings. </a:t>
            </a:r>
          </a:p>
          <a:p>
            <a:endParaRPr lang="en-GB" sz="4000" dirty="0"/>
          </a:p>
          <a:p>
            <a:r>
              <a:rPr lang="en-GB" sz="4000" dirty="0">
                <a:effectLst/>
              </a:rPr>
              <a:t>After the earthquake, the Italian government set up shelters for people who were displaced. </a:t>
            </a:r>
          </a:p>
          <a:p>
            <a:endParaRPr lang="en-GB" sz="4000" dirty="0"/>
          </a:p>
          <a:p>
            <a:pPr lvl="0"/>
            <a:r>
              <a:rPr lang="en-GB" sz="4000" dirty="0">
                <a:solidFill>
                  <a:prstClr val="black"/>
                </a:solidFill>
              </a:rPr>
              <a:t>A particular feature of this earthquake was the significant damage to historic and vintage buildings, including churches. Many of these structures were built centuries ago, and therefore such damage is a great loss. </a:t>
            </a:r>
          </a:p>
          <a:p>
            <a:endParaRPr lang="en-GB" sz="3300" dirty="0">
              <a:effectLst/>
            </a:endParaRPr>
          </a:p>
          <a:p>
            <a:endParaRPr lang="en-GB" dirty="0"/>
          </a:p>
        </p:txBody>
      </p:sp>
    </p:spTree>
    <p:extLst>
      <p:ext uri="{BB962C8B-B14F-4D97-AF65-F5344CB8AC3E}">
        <p14:creationId xmlns:p14="http://schemas.microsoft.com/office/powerpoint/2010/main" val="3075989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763</Words>
  <Application>Microsoft Office PowerPoint</Application>
  <PresentationFormat>Widescreen</PresentationFormat>
  <Paragraphs>69</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Helvetica</vt:lpstr>
      <vt:lpstr>Times New Roman</vt:lpstr>
      <vt:lpstr>Office Theme</vt:lpstr>
      <vt:lpstr>Earthquake MEDC</vt:lpstr>
      <vt:lpstr>L’Aquila, Italy, 2009</vt:lpstr>
      <vt:lpstr>PowerPoint Presentation</vt:lpstr>
      <vt:lpstr>PowerPoint Presentation</vt:lpstr>
      <vt:lpstr>PowerPoint Presentation</vt:lpstr>
      <vt:lpstr>        Why did it happen?       </vt:lpstr>
      <vt:lpstr>PowerPoint Presentation</vt:lpstr>
      <vt:lpstr>     Who was affected by it happening? </vt:lpstr>
      <vt:lpstr>Social </vt:lpstr>
      <vt:lpstr>PowerPoint Presentation</vt:lpstr>
      <vt:lpstr>Economic</vt:lpstr>
      <vt:lpstr>Environmental</vt:lpstr>
      <vt:lpstr>Political</vt:lpstr>
      <vt:lpstr>Earthquake Scientists Jailed Over 'Inexact' Statements Preceding 2009 L'Aquila Quake </vt:lpstr>
      <vt:lpstr> </vt:lpstr>
      <vt:lpstr>         It’s maybe worth noting in passing that no action has yet been taken against the engineers who designed the buildings that collapsed and caused fatalities, or the government officials who were responsible for enforcing building code compliance.  Some commentators have suggested local government officials may be scapegoating the scientists to avoid attention being focused on their own failings.</vt:lpstr>
      <vt:lpstr>PowerPoint Presentation</vt:lpstr>
      <vt:lpstr>However there was and still is a widespread disregard of building standards and the ignorance by people and (in part corrupt) authorities of the seismic hazards. Many concrete elements of the collapsed buildings (like the hospital) “seemed to have been made poorly, possibly with sand“, a common tactic to build fast and cheap by building enterprises controlled by criminal organisations.</vt:lpstr>
      <vt:lpstr>         What happened?</vt:lpstr>
      <vt:lpstr>Video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Earthquake MEDC</dc:title>
  <dc:creator>ois</dc:creator>
  <cp:lastModifiedBy>Christine Evensen</cp:lastModifiedBy>
  <cp:revision>40</cp:revision>
  <dcterms:created xsi:type="dcterms:W3CDTF">2014-01-08T11:31:25Z</dcterms:created>
  <dcterms:modified xsi:type="dcterms:W3CDTF">2017-11-26T23:51:28Z</dcterms:modified>
</cp:coreProperties>
</file>