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1"/>
  </p:notesMasterIdLst>
  <p:sldIdLst>
    <p:sldId id="256" r:id="rId2"/>
    <p:sldId id="350" r:id="rId3"/>
    <p:sldId id="329" r:id="rId4"/>
    <p:sldId id="319" r:id="rId5"/>
    <p:sldId id="318" r:id="rId6"/>
    <p:sldId id="320" r:id="rId7"/>
    <p:sldId id="346" r:id="rId8"/>
    <p:sldId id="360" r:id="rId9"/>
    <p:sldId id="356" r:id="rId10"/>
    <p:sldId id="341" r:id="rId11"/>
    <p:sldId id="323" r:id="rId12"/>
    <p:sldId id="348" r:id="rId13"/>
    <p:sldId id="345" r:id="rId14"/>
    <p:sldId id="347" r:id="rId15"/>
    <p:sldId id="353" r:id="rId16"/>
    <p:sldId id="324" r:id="rId17"/>
    <p:sldId id="327" r:id="rId18"/>
    <p:sldId id="325" r:id="rId19"/>
    <p:sldId id="328" r:id="rId20"/>
    <p:sldId id="337" r:id="rId21"/>
    <p:sldId id="338" r:id="rId22"/>
    <p:sldId id="331" r:id="rId23"/>
    <p:sldId id="335" r:id="rId24"/>
    <p:sldId id="332" r:id="rId25"/>
    <p:sldId id="334" r:id="rId26"/>
    <p:sldId id="352" r:id="rId27"/>
    <p:sldId id="336" r:id="rId28"/>
    <p:sldId id="349" r:id="rId29"/>
    <p:sldId id="342" r:id="rId30"/>
    <p:sldId id="343" r:id="rId31"/>
    <p:sldId id="344" r:id="rId32"/>
    <p:sldId id="310" r:id="rId33"/>
    <p:sldId id="316" r:id="rId34"/>
    <p:sldId id="315" r:id="rId35"/>
    <p:sldId id="311" r:id="rId36"/>
    <p:sldId id="359" r:id="rId37"/>
    <p:sldId id="321" r:id="rId38"/>
    <p:sldId id="358" r:id="rId39"/>
    <p:sldId id="322"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Karla" pitchFamily="2" charset="0"/>
      <p:regular r:id="rId46"/>
      <p:bold r:id="rId47"/>
    </p:embeddedFont>
    <p:embeddedFont>
      <p:font typeface="montserrat" panose="00000500000000000000" pitchFamily="2" charset="0"/>
      <p:regular r:id="rId48"/>
      <p:bold r:id="rId49"/>
      <p:italic r:id="rId50"/>
      <p:boldItalic r:id="rId51"/>
    </p:embeddedFont>
    <p:embeddedFont>
      <p:font typeface="montserrat" panose="00000500000000000000" pitchFamily="2"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Overpass Black" panose="020B0604020202020204" charset="0"/>
      <p:bold r:id="rId56"/>
      <p:boldItalic r:id="rId57"/>
    </p:embeddedFont>
    <p:embeddedFont>
      <p:font typeface="raleway"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F33002-4354-408A-A8AE-1DEF34C75BE7}">
  <a:tblStyle styleId="{E2F33002-4354-408A-A8AE-1DEF34C75B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89000" autoAdjust="0"/>
  </p:normalViewPr>
  <p:slideViewPr>
    <p:cSldViewPr snapToGrid="0">
      <p:cViewPr varScale="1">
        <p:scale>
          <a:sx n="91" d="100"/>
          <a:sy n="91" d="100"/>
        </p:scale>
        <p:origin x="4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8T20:52:47.329"/>
    </inkml:context>
    <inkml:brush xml:id="br0">
      <inkml:brushProperty name="width" value="0.05" units="cm"/>
      <inkml:brushProperty name="height" value="0.0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6689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rot="1326164" flipH="1">
            <a:off x="2960862" y="1361553"/>
            <a:ext cx="3222304" cy="2224797"/>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0" name="Google Shape;300;p6"/>
          <p:cNvGrpSpPr/>
          <p:nvPr/>
        </p:nvGrpSpPr>
        <p:grpSpPr>
          <a:xfrm rot="-987768">
            <a:off x="-733895" y="3875634"/>
            <a:ext cx="1344359" cy="1995308"/>
            <a:chOff x="272875" y="1527563"/>
            <a:chExt cx="255950" cy="455000"/>
          </a:xfrm>
        </p:grpSpPr>
        <p:sp>
          <p:nvSpPr>
            <p:cNvPr id="301" name="Google Shape;301;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6" name="Google Shape;336;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rot="9368145" flipH="1">
            <a:off x="-1509155" y="-1246007"/>
            <a:ext cx="2894870" cy="2593321"/>
          </a:xfrm>
          <a:prstGeom prst="rect">
            <a:avLst/>
          </a:prstGeom>
          <a:noFill/>
          <a:ln>
            <a:noFill/>
          </a:ln>
        </p:spPr>
      </p:pic>
      <p:grpSp>
        <p:nvGrpSpPr>
          <p:cNvPr id="338" name="Google Shape;338;p6"/>
          <p:cNvGrpSpPr/>
          <p:nvPr/>
        </p:nvGrpSpPr>
        <p:grpSpPr>
          <a:xfrm rot="5400065">
            <a:off x="8667137" y="-1129839"/>
            <a:ext cx="1344377" cy="1995312"/>
            <a:chOff x="272875" y="1527563"/>
            <a:chExt cx="255950" cy="455000"/>
          </a:xfrm>
        </p:grpSpPr>
        <p:sp>
          <p:nvSpPr>
            <p:cNvPr id="339" name="Google Shape;339;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3566522" y="1727900"/>
            <a:ext cx="2028900" cy="1714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5" name="Google Shape;375;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76" name="Google Shape;376;p6"/>
          <p:cNvSpPr/>
          <p:nvPr/>
        </p:nvSpPr>
        <p:spPr>
          <a:xfrm rot="-7373435">
            <a:off x="3439495" y="5025020"/>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2"/>
        <p:cNvGrpSpPr/>
        <p:nvPr/>
      </p:nvGrpSpPr>
      <p:grpSpPr>
        <a:xfrm>
          <a:off x="0" y="0"/>
          <a:ext cx="0" cy="0"/>
          <a:chOff x="0" y="0"/>
          <a:chExt cx="0" cy="0"/>
        </a:xfrm>
      </p:grpSpPr>
      <p:sp>
        <p:nvSpPr>
          <p:cNvPr id="583" name="Google Shape;583;p10"/>
          <p:cNvSpPr txBox="1">
            <a:spLocks noGrp="1"/>
          </p:cNvSpPr>
          <p:nvPr>
            <p:ph type="title"/>
          </p:nvPr>
        </p:nvSpPr>
        <p:spPr>
          <a:xfrm>
            <a:off x="720000" y="3314050"/>
            <a:ext cx="7704000" cy="12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 id="2147483663" r:id="rId12"/>
    <p:sldLayoutId id="2147483664" r:id="rId13"/>
    <p:sldLayoutId id="2147483671" r:id="rId14"/>
    <p:sldLayoutId id="2147483675" r:id="rId15"/>
    <p:sldLayoutId id="2147483677" r:id="rId16"/>
    <p:sldLayoutId id="2147483678" r:id="rId17"/>
    <p:sldLayoutId id="2147483679" r:id="rId18"/>
    <p:sldLayoutId id="2147483680" r:id="rId19"/>
    <p:sldLayoutId id="214748368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britannica.com/place/Norway" TargetMode="External"/><Relationship Id="rId2" Type="http://schemas.openxmlformats.org/officeDocument/2006/relationships/hyperlink" Target="https://www.britannica.com/place/Norwegian-Sea"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merriam-webster.com/dictionary/comprises" TargetMode="External"/><Relationship Id="rId4" Type="http://schemas.openxmlformats.org/officeDocument/2006/relationships/hyperlink" Target="https://www.britannica.com/place/Arctic-Circl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2" Type="http://schemas.openxmlformats.org/officeDocument/2006/relationships/hyperlink" Target="https://www.britannica.com/place/Kabelva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nl.no/Vestv%C3%A5g%C3%B8ya"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nrk.no/nordland/lofoten-og-festkultur-i-henningsvaer_-politiet-matte-kalle-inn-forsterkninger-for-a-avslutte-fest-1.16057279?utm_source=pocket_mylist"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1.jp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330.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499" y="1130675"/>
            <a:ext cx="6624167"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The </a:t>
            </a:r>
            <a:br>
              <a:rPr lang="en" dirty="0"/>
            </a:br>
            <a:r>
              <a:rPr lang="en" dirty="0"/>
              <a:t>Lofoten Islands</a:t>
            </a:r>
            <a:endParaRPr dirty="0"/>
          </a:p>
        </p:txBody>
      </p:sp>
      <p:sp>
        <p:nvSpPr>
          <p:cNvPr id="2129" name="Google Shape;2129;p38"/>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Unstad Arctic Surf</a:t>
            </a:r>
            <a:endParaRPr sz="2400" b="1"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E3B3B09-8FB9-4E4B-B9EF-ED72167FD19D}"/>
              </a:ext>
            </a:extLst>
          </p:cNvPr>
          <p:cNvPicPr>
            <a:picLocks noChangeAspect="1"/>
          </p:cNvPicPr>
          <p:nvPr/>
        </p:nvPicPr>
        <p:blipFill>
          <a:blip r:embed="rId6"/>
          <a:stretch>
            <a:fillRect/>
          </a:stretch>
        </p:blipFill>
        <p:spPr>
          <a:xfrm>
            <a:off x="617824" y="3309184"/>
            <a:ext cx="2381250" cy="1428750"/>
          </a:xfrm>
          <a:prstGeom prst="rect">
            <a:avLst/>
          </a:prstGeom>
        </p:spPr>
      </p:pic>
      <p:pic>
        <p:nvPicPr>
          <p:cNvPr id="7" name="Picture 6">
            <a:extLst>
              <a:ext uri="{FF2B5EF4-FFF2-40B4-BE49-F238E27FC236}">
                <a16:creationId xmlns:a16="http://schemas.microsoft.com/office/drawing/2014/main" id="{CB5AA627-45A5-8069-A511-DE4FF584E436}"/>
              </a:ext>
            </a:extLst>
          </p:cNvPr>
          <p:cNvPicPr>
            <a:picLocks noChangeAspect="1"/>
          </p:cNvPicPr>
          <p:nvPr/>
        </p:nvPicPr>
        <p:blipFill>
          <a:blip r:embed="rId6"/>
          <a:stretch>
            <a:fillRect/>
          </a:stretch>
        </p:blipFill>
        <p:spPr>
          <a:xfrm flipH="1">
            <a:off x="6010864" y="3220225"/>
            <a:ext cx="2618306" cy="14024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8CAA-631E-0BE7-8FC1-AEF668427B02}"/>
              </a:ext>
            </a:extLst>
          </p:cNvPr>
          <p:cNvSpPr>
            <a:spLocks noGrp="1"/>
          </p:cNvSpPr>
          <p:nvPr>
            <p:ph type="ctrTitle"/>
          </p:nvPr>
        </p:nvSpPr>
        <p:spPr/>
        <p:txBody>
          <a:bodyPr/>
          <a:lstStyle/>
          <a:p>
            <a:endParaRPr lang="en-GB"/>
          </a:p>
        </p:txBody>
      </p:sp>
      <p:sp>
        <p:nvSpPr>
          <p:cNvPr id="4" name="TextBox 3">
            <a:extLst>
              <a:ext uri="{FF2B5EF4-FFF2-40B4-BE49-F238E27FC236}">
                <a16:creationId xmlns:a16="http://schemas.microsoft.com/office/drawing/2014/main" id="{CF3EE423-EB22-0C3F-6E97-70831906A1AF}"/>
              </a:ext>
            </a:extLst>
          </p:cNvPr>
          <p:cNvSpPr txBox="1"/>
          <p:nvPr/>
        </p:nvSpPr>
        <p:spPr>
          <a:xfrm>
            <a:off x="991181" y="661925"/>
            <a:ext cx="7929454" cy="4001095"/>
          </a:xfrm>
          <a:prstGeom prst="rect">
            <a:avLst/>
          </a:prstGeom>
          <a:noFill/>
        </p:spPr>
        <p:txBody>
          <a:bodyPr wrap="square">
            <a:spAutoFit/>
          </a:bodyPr>
          <a:lstStyle/>
          <a:p>
            <a:r>
              <a:rPr lang="en-GB"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Business life</a:t>
            </a:r>
          </a:p>
          <a:p>
            <a:endParaRPr lang="en-GB"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A relatively large proportion of the jobs in </a:t>
            </a:r>
            <a:r>
              <a:rPr lang="en-GB" dirty="0" err="1">
                <a:latin typeface="Open Sans" panose="020B0606030504020204" pitchFamily="34" charset="0"/>
                <a:ea typeface="Open Sans" panose="020B0606030504020204" pitchFamily="34" charset="0"/>
                <a:cs typeface="Open Sans" panose="020B0606030504020204" pitchFamily="34" charset="0"/>
              </a:rPr>
              <a:t>Lofoten</a:t>
            </a:r>
            <a:r>
              <a:rPr lang="en-GB" dirty="0">
                <a:latin typeface="Open Sans" panose="020B0606030504020204" pitchFamily="34" charset="0"/>
                <a:ea typeface="Open Sans" panose="020B0606030504020204" pitchFamily="34" charset="0"/>
                <a:cs typeface="Open Sans" panose="020B0606030504020204" pitchFamily="34" charset="0"/>
              </a:rPr>
              <a:t> are in the primary industries . This applies to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eight percent </a:t>
            </a:r>
            <a:r>
              <a:rPr lang="en-GB" dirty="0">
                <a:latin typeface="Open Sans" panose="020B0606030504020204" pitchFamily="34" charset="0"/>
                <a:ea typeface="Open Sans" panose="020B0606030504020204" pitchFamily="34" charset="0"/>
                <a:cs typeface="Open Sans" panose="020B0606030504020204" pitchFamily="34" charset="0"/>
              </a:rPr>
              <a:t>versus five percent in the county as a whole (2019). The high proportion applies particularly in the four municipalities at the far end of the archipelago, where fishing dominates.</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Fishing creates the basis for several trades and industries. The food industry, where </a:t>
            </a:r>
            <a:r>
              <a:rPr 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fish processing </a:t>
            </a:r>
            <a:r>
              <a:rPr lang="en-GB" dirty="0">
                <a:latin typeface="Open Sans" panose="020B0606030504020204" pitchFamily="34" charset="0"/>
                <a:ea typeface="Open Sans" panose="020B0606030504020204" pitchFamily="34" charset="0"/>
                <a:cs typeface="Open Sans" panose="020B0606030504020204" pitchFamily="34" charset="0"/>
              </a:rPr>
              <a:t>is the dominant activity, accounts for approximately half of all jobs in the industry (2019). </a:t>
            </a:r>
            <a:r>
              <a:rPr lang="en-GB" dirty="0" err="1">
                <a:latin typeface="Open Sans" panose="020B0606030504020204" pitchFamily="34" charset="0"/>
                <a:ea typeface="Open Sans" panose="020B0606030504020204" pitchFamily="34" charset="0"/>
                <a:cs typeface="Open Sans" panose="020B0606030504020204" pitchFamily="34" charset="0"/>
              </a:rPr>
              <a:t>Lofoten</a:t>
            </a:r>
            <a:r>
              <a:rPr lang="en-GB" dirty="0">
                <a:latin typeface="Open Sans" panose="020B0606030504020204" pitchFamily="34" charset="0"/>
                <a:ea typeface="Open Sans" panose="020B0606030504020204" pitchFamily="34" charset="0"/>
                <a:cs typeface="Open Sans" panose="020B0606030504020204" pitchFamily="34" charset="0"/>
              </a:rPr>
              <a:t> fishing from January to April has always been the dominant fishery.</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Agriculture is still important in some areas, although the number of uses has been reduced over several decades. It is characterized by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cattle</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sheep</a:t>
            </a:r>
            <a:r>
              <a:rPr lang="en-GB" dirty="0">
                <a:latin typeface="Open Sans" panose="020B0606030504020204" pitchFamily="34" charset="0"/>
                <a:ea typeface="Open Sans" panose="020B0606030504020204" pitchFamily="34" charset="0"/>
                <a:cs typeface="Open Sans" panose="020B0606030504020204" pitchFamily="34" charset="0"/>
              </a:rPr>
              <a:t> farming with the production of dairy products and meat . Milk production is particularly important in </a:t>
            </a:r>
            <a:r>
              <a:rPr lang="en-GB" dirty="0" err="1">
                <a:latin typeface="Open Sans" panose="020B0606030504020204" pitchFamily="34" charset="0"/>
                <a:ea typeface="Open Sans" panose="020B0606030504020204" pitchFamily="34" charset="0"/>
                <a:cs typeface="Open Sans" panose="020B0606030504020204" pitchFamily="34" charset="0"/>
              </a:rPr>
              <a:t>Vestvågøy</a:t>
            </a:r>
            <a:r>
              <a:rPr lang="en-GB" dirty="0">
                <a:latin typeface="Open Sans" panose="020B0606030504020204" pitchFamily="34" charset="0"/>
                <a:ea typeface="Open Sans" panose="020B0606030504020204" pitchFamily="34" charset="0"/>
                <a:cs typeface="Open Sans" panose="020B0606030504020204" pitchFamily="34" charset="0"/>
              </a:rPr>
              <a:t>, and a number of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chickens</a:t>
            </a:r>
            <a:r>
              <a:rPr lang="en-GB" dirty="0">
                <a:latin typeface="Open Sans" panose="020B0606030504020204" pitchFamily="34" charset="0"/>
                <a:ea typeface="Open Sans" panose="020B0606030504020204" pitchFamily="34" charset="0"/>
                <a:cs typeface="Open Sans" panose="020B0606030504020204" pitchFamily="34" charset="0"/>
              </a:rPr>
              <a:t> and</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 pigs </a:t>
            </a:r>
            <a:r>
              <a:rPr lang="en-GB" dirty="0">
                <a:latin typeface="Open Sans" panose="020B0606030504020204" pitchFamily="34" charset="0"/>
                <a:ea typeface="Open Sans" panose="020B0606030504020204" pitchFamily="34" charset="0"/>
                <a:cs typeface="Open Sans" panose="020B0606030504020204" pitchFamily="34" charset="0"/>
              </a:rPr>
              <a:t>are also kept here . Sheep farming can be found throughout </a:t>
            </a:r>
            <a:r>
              <a:rPr lang="en-GB" dirty="0" err="1">
                <a:latin typeface="Open Sans" panose="020B0606030504020204" pitchFamily="34" charset="0"/>
                <a:ea typeface="Open Sans" panose="020B0606030504020204" pitchFamily="34" charset="0"/>
                <a:cs typeface="Open Sans" panose="020B0606030504020204" pitchFamily="34" charset="0"/>
              </a:rPr>
              <a:t>Lofoten</a:t>
            </a:r>
            <a:r>
              <a:rPr lang="en-GB" dirty="0">
                <a:latin typeface="Open Sans" panose="020B0606030504020204" pitchFamily="34" charset="0"/>
                <a:ea typeface="Open Sans" panose="020B0606030504020204" pitchFamily="34" charset="0"/>
                <a:cs typeface="Open Sans" panose="020B0606030504020204" pitchFamily="34" charset="0"/>
              </a:rPr>
              <a:t>, and in </a:t>
            </a:r>
            <a:r>
              <a:rPr lang="en-GB" dirty="0" err="1">
                <a:latin typeface="Open Sans" panose="020B0606030504020204" pitchFamily="34" charset="0"/>
                <a:ea typeface="Open Sans" panose="020B0606030504020204" pitchFamily="34" charset="0"/>
                <a:cs typeface="Open Sans" panose="020B0606030504020204" pitchFamily="34" charset="0"/>
              </a:rPr>
              <a:t>Vestvågøy</a:t>
            </a:r>
            <a:r>
              <a:rPr lang="en-GB" dirty="0">
                <a:latin typeface="Open Sans" panose="020B0606030504020204" pitchFamily="34" charset="0"/>
                <a:ea typeface="Open Sans" panose="020B0606030504020204" pitchFamily="34" charset="0"/>
                <a:cs typeface="Open Sans" panose="020B0606030504020204" pitchFamily="34" charset="0"/>
              </a:rPr>
              <a:t> there is also some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goat</a:t>
            </a:r>
            <a:r>
              <a:rPr lang="en-GB" dirty="0">
                <a:latin typeface="Open Sans" panose="020B0606030504020204" pitchFamily="34" charset="0"/>
                <a:ea typeface="Open Sans" panose="020B0606030504020204" pitchFamily="34" charset="0"/>
                <a:cs typeface="Open Sans" panose="020B0606030504020204" pitchFamily="34" charset="0"/>
              </a:rPr>
              <a:t> farming .</a:t>
            </a:r>
          </a:p>
          <a:p>
            <a:endParaRPr lang="en-GB" dirty="0"/>
          </a:p>
        </p:txBody>
      </p:sp>
    </p:spTree>
    <p:extLst>
      <p:ext uri="{BB962C8B-B14F-4D97-AF65-F5344CB8AC3E}">
        <p14:creationId xmlns:p14="http://schemas.microsoft.com/office/powerpoint/2010/main" val="387782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ED31EC9-B783-6F1B-4F7A-0820D616784A}"/>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E4B3B923-033D-1D46-DEDE-FDE3FE90B4B0}"/>
              </a:ext>
            </a:extLst>
          </p:cNvPr>
          <p:cNvSpPr>
            <a:spLocks noGrp="1"/>
          </p:cNvSpPr>
          <p:nvPr>
            <p:ph type="ctrTitle"/>
          </p:nvPr>
        </p:nvSpPr>
        <p:spPr>
          <a:xfrm flipH="1">
            <a:off x="539430" y="1697799"/>
            <a:ext cx="7892870" cy="934200"/>
          </a:xfrm>
        </p:spPr>
        <p:txBody>
          <a:bodyPr/>
          <a:lstStyle/>
          <a:p>
            <a:r>
              <a:rPr lang="en-GB" b="0" i="0" dirty="0">
                <a:solidFill>
                  <a:srgbClr val="222222"/>
                </a:solidFill>
                <a:effectLst/>
                <a:latin typeface="montserrat" panose="00000500000000000000" pitchFamily="2" charset="0"/>
              </a:rPr>
              <a:t>The </a:t>
            </a:r>
            <a:r>
              <a:rPr lang="en-GB" b="0" i="0" dirty="0">
                <a:solidFill>
                  <a:schemeClr val="tx2">
                    <a:lumMod val="75000"/>
                  </a:schemeClr>
                </a:solidFill>
                <a:effectLst/>
                <a:latin typeface="montserrat" panose="00000500000000000000" pitchFamily="2" charset="0"/>
              </a:rPr>
              <a:t>world’s richest cod-fishing </a:t>
            </a:r>
            <a:r>
              <a:rPr lang="en-GB" b="0" i="0" dirty="0">
                <a:solidFill>
                  <a:srgbClr val="222222"/>
                </a:solidFill>
                <a:effectLst/>
                <a:latin typeface="montserrat" panose="00000500000000000000" pitchFamily="2" charset="0"/>
              </a:rPr>
              <a:t>takes place every winter in </a:t>
            </a:r>
            <a:r>
              <a:rPr lang="en-GB" b="0" i="0" dirty="0" err="1">
                <a:solidFill>
                  <a:srgbClr val="222222"/>
                </a:solidFill>
                <a:effectLst/>
                <a:latin typeface="montserrat" panose="00000500000000000000" pitchFamily="2" charset="0"/>
              </a:rPr>
              <a:t>Lofoten</a:t>
            </a:r>
            <a:r>
              <a:rPr lang="en-GB" b="0" i="0" dirty="0">
                <a:solidFill>
                  <a:srgbClr val="222222"/>
                </a:solidFill>
                <a:effectLst/>
                <a:latin typeface="montserrat" panose="00000500000000000000" pitchFamily="2" charset="0"/>
              </a:rPr>
              <a:t>. For nearly </a:t>
            </a:r>
            <a:r>
              <a:rPr lang="en-GB" i="0" dirty="0">
                <a:solidFill>
                  <a:srgbClr val="222222"/>
                </a:solidFill>
                <a:effectLst/>
                <a:latin typeface="montserrat" panose="00000500000000000000" pitchFamily="2" charset="0"/>
              </a:rPr>
              <a:t>1000 years</a:t>
            </a:r>
            <a:r>
              <a:rPr lang="en-GB" b="0" i="0" dirty="0">
                <a:solidFill>
                  <a:srgbClr val="222222"/>
                </a:solidFill>
                <a:effectLst/>
                <a:latin typeface="montserrat" panose="00000500000000000000" pitchFamily="2" charset="0"/>
              </a:rPr>
              <a:t>, dried fish has been exported to Europe from here. Traditionally, it was the most important event in the calendar along the entire coast of Norway.</a:t>
            </a:r>
            <a:endParaRPr lang="en-GB" dirty="0"/>
          </a:p>
        </p:txBody>
      </p:sp>
    </p:spTree>
    <p:extLst>
      <p:ext uri="{BB962C8B-B14F-4D97-AF65-F5344CB8AC3E}">
        <p14:creationId xmlns:p14="http://schemas.microsoft.com/office/powerpoint/2010/main" val="220054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88D3-1BF5-8351-F9B5-0F06F7F584AD}"/>
              </a:ext>
            </a:extLst>
          </p:cNvPr>
          <p:cNvSpPr>
            <a:spLocks noGrp="1"/>
          </p:cNvSpPr>
          <p:nvPr>
            <p:ph type="ctrTitle"/>
          </p:nvPr>
        </p:nvSpPr>
        <p:spPr>
          <a:xfrm>
            <a:off x="1426500" y="2100917"/>
            <a:ext cx="6291000" cy="2052600"/>
          </a:xfrm>
        </p:spPr>
        <p:txBody>
          <a:bodyPr/>
          <a:lstStyle/>
          <a:p>
            <a:r>
              <a:rPr lang="en-GB" sz="2000" b="0" i="0" dirty="0">
                <a:solidFill>
                  <a:srgbClr val="222222"/>
                </a:solidFill>
                <a:effectLst/>
                <a:latin typeface="montserrat" panose="00000500000000000000" pitchFamily="2" charset="0"/>
              </a:rPr>
              <a:t>When the temperate waters of the </a:t>
            </a:r>
            <a:r>
              <a:rPr lang="en-GB" sz="2000" b="0" i="0" dirty="0">
                <a:solidFill>
                  <a:srgbClr val="0070C0"/>
                </a:solidFill>
                <a:effectLst/>
                <a:latin typeface="montserrat" panose="00000500000000000000" pitchFamily="2" charset="0"/>
              </a:rPr>
              <a:t>Gulf Stream </a:t>
            </a:r>
            <a:r>
              <a:rPr lang="en-GB" sz="2000" b="0" i="0" dirty="0">
                <a:solidFill>
                  <a:srgbClr val="222222"/>
                </a:solidFill>
                <a:effectLst/>
                <a:latin typeface="montserrat" panose="00000500000000000000" pitchFamily="2" charset="0"/>
              </a:rPr>
              <a:t>enter the grounds around the </a:t>
            </a:r>
            <a:r>
              <a:rPr lang="en-GB" sz="2000" b="0" i="0" dirty="0" err="1">
                <a:solidFill>
                  <a:srgbClr val="222222"/>
                </a:solidFill>
                <a:effectLst/>
                <a:latin typeface="montserrat" panose="00000500000000000000" pitchFamily="2" charset="0"/>
              </a:rPr>
              <a:t>Lofoten</a:t>
            </a:r>
            <a:r>
              <a:rPr lang="en-GB" sz="2000" b="0" i="0" dirty="0">
                <a:solidFill>
                  <a:srgbClr val="222222"/>
                </a:solidFill>
                <a:effectLst/>
                <a:latin typeface="montserrat" panose="00000500000000000000" pitchFamily="2" charset="0"/>
              </a:rPr>
              <a:t> archipelago, the temperature is exactly right for the Norwegian Arctic cod to </a:t>
            </a:r>
            <a:r>
              <a:rPr lang="en-GB" sz="2000" b="0" i="0" dirty="0">
                <a:solidFill>
                  <a:srgbClr val="0070C0"/>
                </a:solidFill>
                <a:effectLst/>
                <a:latin typeface="montserrat" panose="00000500000000000000" pitchFamily="2" charset="0"/>
              </a:rPr>
              <a:t>spawn</a:t>
            </a:r>
            <a:r>
              <a:rPr lang="en-GB" sz="2000" b="0" i="0" dirty="0">
                <a:solidFill>
                  <a:srgbClr val="222222"/>
                </a:solidFill>
                <a:effectLst/>
                <a:latin typeface="montserrat" panose="00000500000000000000" pitchFamily="2" charset="0"/>
              </a:rPr>
              <a:t>.</a:t>
            </a:r>
            <a:br>
              <a:rPr lang="en-GB" sz="2000" b="0" i="0" dirty="0">
                <a:solidFill>
                  <a:srgbClr val="222222"/>
                </a:solidFill>
                <a:effectLst/>
                <a:latin typeface="montserrat" panose="00000500000000000000" pitchFamily="2" charset="0"/>
              </a:rPr>
            </a:br>
            <a:br>
              <a:rPr lang="en-GB" sz="2000" b="0" i="0" dirty="0">
                <a:solidFill>
                  <a:srgbClr val="222222"/>
                </a:solidFill>
                <a:effectLst/>
                <a:latin typeface="montserrat" panose="00000500000000000000" pitchFamily="2" charset="0"/>
              </a:rPr>
            </a:br>
            <a:r>
              <a:rPr lang="en-GB" sz="2000" b="0" i="0" dirty="0">
                <a:solidFill>
                  <a:srgbClr val="222222"/>
                </a:solidFill>
                <a:effectLst/>
                <a:latin typeface="montserrat" panose="00000500000000000000" pitchFamily="2" charset="0"/>
              </a:rPr>
              <a:t> Large cod swim down from the Barents Sea in the middle of the darkest winter, and become known as </a:t>
            </a:r>
            <a:r>
              <a:rPr lang="en-GB" sz="2000" b="0" i="1" dirty="0" err="1">
                <a:solidFill>
                  <a:srgbClr val="222222"/>
                </a:solidFill>
                <a:effectLst/>
                <a:latin typeface="montserrat" panose="00000500000000000000" pitchFamily="2" charset="0"/>
              </a:rPr>
              <a:t>skrei</a:t>
            </a:r>
            <a:r>
              <a:rPr lang="en-GB" sz="2000" b="0" i="0" dirty="0">
                <a:solidFill>
                  <a:srgbClr val="222222"/>
                </a:solidFill>
                <a:effectLst/>
                <a:latin typeface="montserrat" panose="00000500000000000000" pitchFamily="2" charset="0"/>
              </a:rPr>
              <a:t> on the way. They reach the western coast of </a:t>
            </a:r>
            <a:r>
              <a:rPr lang="en-GB" sz="2000" b="0" i="0" dirty="0" err="1">
                <a:solidFill>
                  <a:srgbClr val="222222"/>
                </a:solidFill>
                <a:effectLst/>
                <a:latin typeface="montserrat" panose="00000500000000000000" pitchFamily="2" charset="0"/>
              </a:rPr>
              <a:t>Finnmark</a:t>
            </a:r>
            <a:r>
              <a:rPr lang="en-GB" sz="2000" b="0" i="0" dirty="0">
                <a:solidFill>
                  <a:srgbClr val="222222"/>
                </a:solidFill>
                <a:effectLst/>
                <a:latin typeface="montserrat" panose="00000500000000000000" pitchFamily="2" charset="0"/>
              </a:rPr>
              <a:t> and Troms before Christmas and get to </a:t>
            </a:r>
            <a:r>
              <a:rPr lang="en-GB" sz="2000" b="0" i="0" dirty="0" err="1">
                <a:solidFill>
                  <a:srgbClr val="222222"/>
                </a:solidFill>
                <a:effectLst/>
                <a:latin typeface="montserrat" panose="00000500000000000000" pitchFamily="2" charset="0"/>
              </a:rPr>
              <a:t>Lofoten</a:t>
            </a:r>
            <a:r>
              <a:rPr lang="en-GB" sz="2000" b="0" i="0" dirty="0">
                <a:solidFill>
                  <a:srgbClr val="222222"/>
                </a:solidFill>
                <a:effectLst/>
                <a:latin typeface="montserrat" panose="00000500000000000000" pitchFamily="2" charset="0"/>
              </a:rPr>
              <a:t> in January. </a:t>
            </a:r>
            <a:endParaRPr lang="en-GB" sz="2000" dirty="0"/>
          </a:p>
        </p:txBody>
      </p:sp>
      <p:sp>
        <p:nvSpPr>
          <p:cNvPr id="3" name="Subtitle 2">
            <a:extLst>
              <a:ext uri="{FF2B5EF4-FFF2-40B4-BE49-F238E27FC236}">
                <a16:creationId xmlns:a16="http://schemas.microsoft.com/office/drawing/2014/main" id="{AB230B87-D77C-B514-E665-BDE24E59CC5B}"/>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82941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9ACD4-10CF-0C35-50EC-6F42F884DECF}"/>
              </a:ext>
            </a:extLst>
          </p:cNvPr>
          <p:cNvSpPr>
            <a:spLocks noGrp="1"/>
          </p:cNvSpPr>
          <p:nvPr>
            <p:ph type="body" idx="1"/>
          </p:nvPr>
        </p:nvSpPr>
        <p:spPr>
          <a:xfrm>
            <a:off x="703354" y="285750"/>
            <a:ext cx="7704000" cy="3513000"/>
          </a:xfrm>
        </p:spPr>
        <p:txBody>
          <a:bodyPr/>
          <a:lstStyle/>
          <a:p>
            <a:pPr marL="139700" indent="0" algn="l">
              <a:buNone/>
            </a:pPr>
            <a:r>
              <a:rPr lang="en-GB" sz="1600" b="1" i="0" dirty="0">
                <a:solidFill>
                  <a:srgbClr val="0070C0"/>
                </a:solidFill>
                <a:effectLst/>
                <a:latin typeface="montserrat" panose="00000500000000000000" pitchFamily="2" charset="0"/>
              </a:rPr>
              <a:t>Fish trading</a:t>
            </a:r>
          </a:p>
          <a:p>
            <a:pPr algn="l"/>
            <a:endParaRPr lang="en-GB" sz="1600" b="1" i="0" dirty="0">
              <a:solidFill>
                <a:srgbClr val="222222"/>
              </a:solidFill>
              <a:effectLst/>
              <a:latin typeface="var(--teft-typography-heading-font-family)"/>
            </a:endParaRPr>
          </a:p>
          <a:p>
            <a:pPr algn="l"/>
            <a:r>
              <a:rPr lang="en-GB" sz="1600" b="0" i="0" dirty="0">
                <a:solidFill>
                  <a:srgbClr val="222222"/>
                </a:solidFill>
                <a:effectLst/>
                <a:latin typeface="montserrat" panose="00000500000000000000" pitchFamily="2" charset="0"/>
              </a:rPr>
              <a:t>The trade in </a:t>
            </a:r>
            <a:r>
              <a:rPr lang="en-GB" sz="1600" b="1" i="0" dirty="0">
                <a:solidFill>
                  <a:srgbClr val="222222"/>
                </a:solidFill>
                <a:effectLst/>
                <a:latin typeface="montserrat" panose="00000500000000000000" pitchFamily="2" charset="0"/>
              </a:rPr>
              <a:t>stockfish</a:t>
            </a:r>
            <a:r>
              <a:rPr lang="en-GB" sz="1600" b="0" i="0" dirty="0">
                <a:solidFill>
                  <a:srgbClr val="222222"/>
                </a:solidFill>
                <a:effectLst/>
                <a:latin typeface="montserrat" panose="00000500000000000000" pitchFamily="2" charset="0"/>
              </a:rPr>
              <a:t> between </a:t>
            </a:r>
            <a:r>
              <a:rPr lang="en-GB" sz="1600" b="0" i="0" dirty="0" err="1">
                <a:solidFill>
                  <a:srgbClr val="222222"/>
                </a:solidFill>
                <a:effectLst/>
                <a:latin typeface="montserrat" panose="00000500000000000000" pitchFamily="2" charset="0"/>
              </a:rPr>
              <a:t>Lofoten</a:t>
            </a:r>
            <a:r>
              <a:rPr lang="en-GB" sz="1600" b="0" i="0" dirty="0">
                <a:solidFill>
                  <a:srgbClr val="222222"/>
                </a:solidFill>
                <a:effectLst/>
                <a:latin typeface="montserrat" panose="00000500000000000000" pitchFamily="2" charset="0"/>
              </a:rPr>
              <a:t> and Europe began in the </a:t>
            </a:r>
            <a:r>
              <a:rPr lang="en-GB" sz="1600" b="1" i="0" dirty="0">
                <a:solidFill>
                  <a:srgbClr val="222222"/>
                </a:solidFill>
                <a:effectLst/>
                <a:latin typeface="montserrat" panose="00000500000000000000" pitchFamily="2" charset="0"/>
              </a:rPr>
              <a:t>early 12th century</a:t>
            </a:r>
            <a:r>
              <a:rPr lang="en-GB" sz="1600" b="0" i="0" dirty="0">
                <a:solidFill>
                  <a:srgbClr val="222222"/>
                </a:solidFill>
                <a:effectLst/>
                <a:latin typeface="montserrat" panose="00000500000000000000" pitchFamily="2" charset="0"/>
              </a:rPr>
              <a:t>. In the summer, large cargo vessels transported the dried fish to Bergen. </a:t>
            </a:r>
          </a:p>
          <a:p>
            <a:pPr algn="l"/>
            <a:endParaRPr lang="en-GB" sz="1600" dirty="0">
              <a:solidFill>
                <a:srgbClr val="222222"/>
              </a:solidFill>
              <a:latin typeface="montserrat" panose="00000500000000000000" pitchFamily="2" charset="0"/>
            </a:endParaRPr>
          </a:p>
          <a:p>
            <a:pPr algn="l"/>
            <a:r>
              <a:rPr lang="en-GB" sz="1600" b="0" i="0" dirty="0">
                <a:solidFill>
                  <a:srgbClr val="222222"/>
                </a:solidFill>
                <a:effectLst/>
                <a:latin typeface="montserrat" panose="00000500000000000000" pitchFamily="2" charset="0"/>
              </a:rPr>
              <a:t>The German Hanseatic merchants were waiting, and sold the fish on to the citizens of the thriving cities of northern Europe. Good Catholics eat fish on Fridays, and cod are rich in hearty proteins.</a:t>
            </a:r>
          </a:p>
          <a:p>
            <a:endParaRPr lang="en-GB" dirty="0"/>
          </a:p>
        </p:txBody>
      </p:sp>
      <p:sp>
        <p:nvSpPr>
          <p:cNvPr id="3" name="Title 2">
            <a:extLst>
              <a:ext uri="{FF2B5EF4-FFF2-40B4-BE49-F238E27FC236}">
                <a16:creationId xmlns:a16="http://schemas.microsoft.com/office/drawing/2014/main" id="{E0253B2A-C621-422B-181C-59278106D288}"/>
              </a:ext>
            </a:extLst>
          </p:cNvPr>
          <p:cNvSpPr>
            <a:spLocks noGrp="1"/>
          </p:cNvSpPr>
          <p:nvPr>
            <p:ph type="ctrTitle"/>
          </p:nvPr>
        </p:nvSpPr>
        <p:spPr/>
        <p:txBody>
          <a:bodyPr/>
          <a:lstStyle/>
          <a:p>
            <a:endParaRPr lang="en-GB" dirty="0"/>
          </a:p>
        </p:txBody>
      </p:sp>
      <p:pic>
        <p:nvPicPr>
          <p:cNvPr id="4" name="Picture 3">
            <a:extLst>
              <a:ext uri="{FF2B5EF4-FFF2-40B4-BE49-F238E27FC236}">
                <a16:creationId xmlns:a16="http://schemas.microsoft.com/office/drawing/2014/main" id="{ACD14B37-67C5-29F1-B171-AA3D0003E124}"/>
              </a:ext>
            </a:extLst>
          </p:cNvPr>
          <p:cNvPicPr>
            <a:picLocks noChangeAspect="1"/>
          </p:cNvPicPr>
          <p:nvPr/>
        </p:nvPicPr>
        <p:blipFill>
          <a:blip r:embed="rId2"/>
          <a:stretch>
            <a:fillRect/>
          </a:stretch>
        </p:blipFill>
        <p:spPr>
          <a:xfrm>
            <a:off x="3005612" y="2898310"/>
            <a:ext cx="3601759" cy="1800880"/>
          </a:xfrm>
          <a:prstGeom prst="rect">
            <a:avLst/>
          </a:prstGeom>
        </p:spPr>
      </p:pic>
    </p:spTree>
    <p:extLst>
      <p:ext uri="{BB962C8B-B14F-4D97-AF65-F5344CB8AC3E}">
        <p14:creationId xmlns:p14="http://schemas.microsoft.com/office/powerpoint/2010/main" val="109847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E2D7D7-CE24-CAB2-2F8D-4710B6C00E1F}"/>
              </a:ext>
            </a:extLst>
          </p:cNvPr>
          <p:cNvSpPr>
            <a:spLocks noGrp="1"/>
          </p:cNvSpPr>
          <p:nvPr>
            <p:ph type="subTitle" idx="1"/>
          </p:nvPr>
        </p:nvSpPr>
        <p:spPr/>
        <p:txBody>
          <a:bodyPr/>
          <a:lstStyle/>
          <a:p>
            <a:endParaRPr lang="en-GB" dirty="0"/>
          </a:p>
        </p:txBody>
      </p:sp>
      <p:sp>
        <p:nvSpPr>
          <p:cNvPr id="3" name="Title 2">
            <a:extLst>
              <a:ext uri="{FF2B5EF4-FFF2-40B4-BE49-F238E27FC236}">
                <a16:creationId xmlns:a16="http://schemas.microsoft.com/office/drawing/2014/main" id="{6A450E0B-7362-72BE-4155-504A0AACA2E8}"/>
              </a:ext>
            </a:extLst>
          </p:cNvPr>
          <p:cNvSpPr>
            <a:spLocks noGrp="1"/>
          </p:cNvSpPr>
          <p:nvPr>
            <p:ph type="ctrTitle"/>
          </p:nvPr>
        </p:nvSpPr>
        <p:spPr>
          <a:xfrm flipH="1">
            <a:off x="4662642" y="1997946"/>
            <a:ext cx="3860400" cy="934200"/>
          </a:xfrm>
        </p:spPr>
        <p:txBody>
          <a:bodyPr/>
          <a:lstStyle/>
          <a:p>
            <a:br>
              <a:rPr lang="en-GB" sz="2000" b="1" i="0" dirty="0">
                <a:solidFill>
                  <a:srgbClr val="222222"/>
                </a:solidFill>
                <a:effectLst/>
                <a:latin typeface="var(--teft-typography-heading-font-family)"/>
              </a:rPr>
            </a:br>
            <a:r>
              <a:rPr lang="en-GB" sz="2000" b="0" i="0" dirty="0">
                <a:solidFill>
                  <a:srgbClr val="222222"/>
                </a:solidFill>
                <a:effectLst/>
                <a:latin typeface="montserrat" panose="00000500000000000000" pitchFamily="2" charset="0"/>
              </a:rPr>
              <a:t>In order to preserve the fish, it is dried on large </a:t>
            </a:r>
            <a:r>
              <a:rPr lang="en-GB" sz="2000" b="0" i="0" dirty="0">
                <a:solidFill>
                  <a:schemeClr val="accent4">
                    <a:lumMod val="50000"/>
                  </a:schemeClr>
                </a:solidFill>
                <a:effectLst/>
                <a:latin typeface="montserrat" panose="00000500000000000000" pitchFamily="2" charset="0"/>
              </a:rPr>
              <a:t>drying racks</a:t>
            </a:r>
            <a:r>
              <a:rPr lang="en-GB" sz="2000" b="0" i="0" dirty="0">
                <a:solidFill>
                  <a:srgbClr val="222222"/>
                </a:solidFill>
                <a:effectLst/>
                <a:latin typeface="montserrat" panose="00000500000000000000" pitchFamily="2" charset="0"/>
              </a:rPr>
              <a:t>. It doesn’t need to be salted or smoked, as the temperature in </a:t>
            </a:r>
            <a:r>
              <a:rPr lang="en-GB" sz="2000" b="0" i="0" dirty="0" err="1">
                <a:solidFill>
                  <a:srgbClr val="222222"/>
                </a:solidFill>
                <a:effectLst/>
                <a:latin typeface="montserrat" panose="00000500000000000000" pitchFamily="2" charset="0"/>
              </a:rPr>
              <a:t>Lofoten</a:t>
            </a:r>
            <a:r>
              <a:rPr lang="en-GB" sz="2000" b="0" i="0" dirty="0">
                <a:solidFill>
                  <a:srgbClr val="222222"/>
                </a:solidFill>
                <a:effectLst/>
                <a:latin typeface="montserrat" panose="00000500000000000000" pitchFamily="2" charset="0"/>
              </a:rPr>
              <a:t> in the winter is just below freezing. The fish does not freeze into pieces, but it doesn’t rot either. The fish simply dries in the sun and wind from late winter until spring. Then, it is bone dry and easy to transport but still retains its key nutrients.</a:t>
            </a:r>
            <a:br>
              <a:rPr lang="en-GB" sz="2000" b="0" i="0" dirty="0">
                <a:solidFill>
                  <a:srgbClr val="222222"/>
                </a:solidFill>
                <a:effectLst/>
                <a:latin typeface="montserrat" panose="00000500000000000000" pitchFamily="2" charset="0"/>
              </a:rPr>
            </a:br>
            <a:endParaRPr lang="en-GB" sz="2000" dirty="0"/>
          </a:p>
        </p:txBody>
      </p:sp>
    </p:spTree>
    <p:extLst>
      <p:ext uri="{BB962C8B-B14F-4D97-AF65-F5344CB8AC3E}">
        <p14:creationId xmlns:p14="http://schemas.microsoft.com/office/powerpoint/2010/main" val="35106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EA52-A76E-F2A9-683E-4A0B7CE6351C}"/>
              </a:ext>
            </a:extLst>
          </p:cNvPr>
          <p:cNvSpPr>
            <a:spLocks noGrp="1"/>
          </p:cNvSpPr>
          <p:nvPr>
            <p:ph type="title"/>
          </p:nvPr>
        </p:nvSpPr>
        <p:spPr>
          <a:xfrm>
            <a:off x="670095" y="1727900"/>
            <a:ext cx="8138857" cy="1714500"/>
          </a:xfrm>
        </p:spPr>
        <p:txBody>
          <a:bodyPr/>
          <a:lstStyle/>
          <a:p>
            <a:r>
              <a:rPr lang="en-GB" sz="2400" b="0" i="0" dirty="0">
                <a:solidFill>
                  <a:srgbClr val="0070C0"/>
                </a:solidFill>
                <a:effectLst/>
                <a:latin typeface="Blanco OSF"/>
              </a:rPr>
              <a:t>Stockfish</a:t>
            </a:r>
            <a:r>
              <a:rPr lang="en-GB" sz="2400" b="0" i="0" dirty="0">
                <a:solidFill>
                  <a:srgbClr val="1A1A1A"/>
                </a:solidFill>
                <a:effectLst/>
                <a:latin typeface="Blanco OSF"/>
              </a:rPr>
              <a:t> from </a:t>
            </a:r>
            <a:r>
              <a:rPr lang="en-GB" sz="2400" b="0" i="0" dirty="0" err="1">
                <a:solidFill>
                  <a:srgbClr val="1A1A1A"/>
                </a:solidFill>
                <a:effectLst/>
                <a:latin typeface="Blanco OSF"/>
              </a:rPr>
              <a:t>Lofoten</a:t>
            </a:r>
            <a:r>
              <a:rPr lang="en-GB" sz="2400" dirty="0">
                <a:solidFill>
                  <a:srgbClr val="1A1A1A"/>
                </a:solidFill>
                <a:latin typeface="Blanco OSF"/>
              </a:rPr>
              <a:t> </a:t>
            </a:r>
            <a:r>
              <a:rPr lang="en-GB" sz="2400" b="0" i="0" dirty="0">
                <a:solidFill>
                  <a:srgbClr val="1A1A1A"/>
                </a:solidFill>
                <a:effectLst/>
                <a:latin typeface="Blanco OSF"/>
              </a:rPr>
              <a:t>have been exported for centuries. Local industries are related to fishing (cod-liver-oil processing and fertilizer manufacture from fish parts). Some potatoes and berries are grown, but the scanty soils will not support even the hardiest grains.</a:t>
            </a:r>
            <a:endParaRPr lang="en-GB" sz="2400" dirty="0"/>
          </a:p>
        </p:txBody>
      </p:sp>
    </p:spTree>
    <p:extLst>
      <p:ext uri="{BB962C8B-B14F-4D97-AF65-F5344CB8AC3E}">
        <p14:creationId xmlns:p14="http://schemas.microsoft.com/office/powerpoint/2010/main" val="3158690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68C71C-6D9C-C00E-845B-CDA256EE0FF1}"/>
              </a:ext>
            </a:extLst>
          </p:cNvPr>
          <p:cNvSpPr>
            <a:spLocks noGrp="1"/>
          </p:cNvSpPr>
          <p:nvPr>
            <p:ph type="body" idx="1"/>
          </p:nvPr>
        </p:nvSpPr>
        <p:spPr/>
        <p:txBody>
          <a:bodyPr/>
          <a:lstStyle/>
          <a:p>
            <a:endParaRPr lang="en-GB" dirty="0"/>
          </a:p>
        </p:txBody>
      </p:sp>
      <p:sp>
        <p:nvSpPr>
          <p:cNvPr id="3" name="Title 2">
            <a:extLst>
              <a:ext uri="{FF2B5EF4-FFF2-40B4-BE49-F238E27FC236}">
                <a16:creationId xmlns:a16="http://schemas.microsoft.com/office/drawing/2014/main" id="{9FBE3189-8D0B-B18E-F7CD-95740FE38897}"/>
              </a:ext>
            </a:extLst>
          </p:cNvPr>
          <p:cNvSpPr>
            <a:spLocks noGrp="1"/>
          </p:cNvSpPr>
          <p:nvPr>
            <p:ph type="ctrTitle"/>
          </p:nvPr>
        </p:nvSpPr>
        <p:spPr/>
        <p:txBody>
          <a:bodyPr/>
          <a:lstStyle/>
          <a:p>
            <a:endParaRPr lang="en-GB"/>
          </a:p>
        </p:txBody>
      </p:sp>
      <p:pic>
        <p:nvPicPr>
          <p:cNvPr id="5" name="Picture 4">
            <a:extLst>
              <a:ext uri="{FF2B5EF4-FFF2-40B4-BE49-F238E27FC236}">
                <a16:creationId xmlns:a16="http://schemas.microsoft.com/office/drawing/2014/main" id="{CC5CBFDA-34E8-BF98-9887-02032D597886}"/>
              </a:ext>
            </a:extLst>
          </p:cNvPr>
          <p:cNvPicPr>
            <a:picLocks noChangeAspect="1"/>
          </p:cNvPicPr>
          <p:nvPr/>
        </p:nvPicPr>
        <p:blipFill>
          <a:blip r:embed="rId2"/>
          <a:stretch>
            <a:fillRect/>
          </a:stretch>
        </p:blipFill>
        <p:spPr>
          <a:xfrm>
            <a:off x="581881" y="0"/>
            <a:ext cx="2770132" cy="5143500"/>
          </a:xfrm>
          <a:prstGeom prst="rect">
            <a:avLst/>
          </a:prstGeom>
        </p:spPr>
      </p:pic>
    </p:spTree>
    <p:extLst>
      <p:ext uri="{BB962C8B-B14F-4D97-AF65-F5344CB8AC3E}">
        <p14:creationId xmlns:p14="http://schemas.microsoft.com/office/powerpoint/2010/main" val="305292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0BF4-D32C-BC47-4A05-757A4BB0FD55}"/>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CC6B3D43-F95A-E415-DEF6-1CB312CFAE32}"/>
              </a:ext>
            </a:extLst>
          </p:cNvPr>
          <p:cNvPicPr>
            <a:picLocks noChangeAspect="1"/>
          </p:cNvPicPr>
          <p:nvPr/>
        </p:nvPicPr>
        <p:blipFill>
          <a:blip r:embed="rId2"/>
          <a:stretch>
            <a:fillRect/>
          </a:stretch>
        </p:blipFill>
        <p:spPr>
          <a:xfrm>
            <a:off x="932731" y="107912"/>
            <a:ext cx="7125830" cy="5035587"/>
          </a:xfrm>
          <a:prstGeom prst="rect">
            <a:avLst/>
          </a:prstGeom>
        </p:spPr>
      </p:pic>
    </p:spTree>
    <p:extLst>
      <p:ext uri="{BB962C8B-B14F-4D97-AF65-F5344CB8AC3E}">
        <p14:creationId xmlns:p14="http://schemas.microsoft.com/office/powerpoint/2010/main" val="1691211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3D7D-5E4B-22DF-C6FF-602132B54789}"/>
              </a:ext>
            </a:extLst>
          </p:cNvPr>
          <p:cNvPicPr>
            <a:picLocks noChangeAspect="1"/>
          </p:cNvPicPr>
          <p:nvPr/>
        </p:nvPicPr>
        <p:blipFill>
          <a:blip r:embed="rId2"/>
          <a:stretch>
            <a:fillRect/>
          </a:stretch>
        </p:blipFill>
        <p:spPr>
          <a:xfrm>
            <a:off x="1633949" y="0"/>
            <a:ext cx="6608351" cy="5143500"/>
          </a:xfrm>
          <a:prstGeom prst="rect">
            <a:avLst/>
          </a:prstGeom>
        </p:spPr>
      </p:pic>
    </p:spTree>
    <p:extLst>
      <p:ext uri="{BB962C8B-B14F-4D97-AF65-F5344CB8AC3E}">
        <p14:creationId xmlns:p14="http://schemas.microsoft.com/office/powerpoint/2010/main" val="103440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DE3F74-FB46-6C59-9CC7-8616852D5224}"/>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16006414-304C-70A7-B3CB-A18D85437E82}"/>
              </a:ext>
            </a:extLst>
          </p:cNvPr>
          <p:cNvSpPr>
            <a:spLocks noGrp="1"/>
          </p:cNvSpPr>
          <p:nvPr>
            <p:ph type="ctrTitle"/>
          </p:nvPr>
        </p:nvSpPr>
        <p:spPr/>
        <p:txBody>
          <a:bodyPr/>
          <a:lstStyle/>
          <a:p>
            <a:endParaRPr lang="en-GB"/>
          </a:p>
        </p:txBody>
      </p:sp>
      <p:pic>
        <p:nvPicPr>
          <p:cNvPr id="5" name="Picture 4">
            <a:extLst>
              <a:ext uri="{FF2B5EF4-FFF2-40B4-BE49-F238E27FC236}">
                <a16:creationId xmlns:a16="http://schemas.microsoft.com/office/drawing/2014/main" id="{B16822BB-D1BC-853D-AEFB-E92D2400B36F}"/>
              </a:ext>
            </a:extLst>
          </p:cNvPr>
          <p:cNvPicPr>
            <a:picLocks noChangeAspect="1"/>
          </p:cNvPicPr>
          <p:nvPr/>
        </p:nvPicPr>
        <p:blipFill>
          <a:blip r:embed="rId2"/>
          <a:stretch>
            <a:fillRect/>
          </a:stretch>
        </p:blipFill>
        <p:spPr>
          <a:xfrm>
            <a:off x="708338" y="0"/>
            <a:ext cx="7727324" cy="5143500"/>
          </a:xfrm>
          <a:prstGeom prst="rect">
            <a:avLst/>
          </a:prstGeom>
        </p:spPr>
      </p:pic>
    </p:spTree>
    <p:extLst>
      <p:ext uri="{BB962C8B-B14F-4D97-AF65-F5344CB8AC3E}">
        <p14:creationId xmlns:p14="http://schemas.microsoft.com/office/powerpoint/2010/main" val="373247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4E3450-7104-67E9-6409-E99320742059}"/>
              </a:ext>
            </a:extLst>
          </p:cNvPr>
          <p:cNvSpPr>
            <a:spLocks noGrp="1"/>
          </p:cNvSpPr>
          <p:nvPr>
            <p:ph type="body" idx="1"/>
          </p:nvPr>
        </p:nvSpPr>
        <p:spPr>
          <a:xfrm>
            <a:off x="601337" y="373025"/>
            <a:ext cx="7704000" cy="3513000"/>
          </a:xfrm>
        </p:spPr>
        <p:txBody>
          <a:bodyPr/>
          <a:lstStyle/>
          <a:p>
            <a:pPr marL="139700" indent="0">
              <a:buNone/>
            </a:pPr>
            <a:endParaRPr lang="en-GB" dirty="0">
              <a:solidFill>
                <a:srgbClr val="425668"/>
              </a:solidFill>
              <a:latin typeface="raleway" pitchFamily="2" charset="0"/>
            </a:endParaRPr>
          </a:p>
          <a:p>
            <a:endParaRPr lang="en-GB" dirty="0">
              <a:latin typeface="Montserrat" panose="00000500000000000000" pitchFamily="2" charset="0"/>
            </a:endParaRPr>
          </a:p>
          <a:p>
            <a:r>
              <a:rPr lang="en-GB" b="1" i="0" dirty="0" err="1">
                <a:solidFill>
                  <a:srgbClr val="1A1A1A"/>
                </a:solidFill>
                <a:effectLst/>
                <a:latin typeface="Montserrat" panose="00000500000000000000" pitchFamily="2" charset="0"/>
              </a:rPr>
              <a:t>Lofoten</a:t>
            </a:r>
            <a:r>
              <a:rPr lang="en-GB" b="0" i="0" dirty="0">
                <a:solidFill>
                  <a:srgbClr val="1A1A1A"/>
                </a:solidFill>
                <a:effectLst/>
                <a:latin typeface="Montserrat" panose="00000500000000000000" pitchFamily="2" charset="0"/>
              </a:rPr>
              <a:t>, island group, in the </a:t>
            </a:r>
            <a:r>
              <a:rPr lang="en-GB" b="0" i="0" u="none" strike="noStrike" dirty="0">
                <a:solidFill>
                  <a:srgbClr val="0070C0"/>
                </a:solidFill>
                <a:effectLst/>
                <a:latin typeface="Montserrat" panose="00000500000000000000" pitchFamily="2" charset="0"/>
                <a:hlinkClick r:id="rId2">
                  <a:extLst>
                    <a:ext uri="{A12FA001-AC4F-418D-AE19-62706E023703}">
                      <ahyp:hlinkClr xmlns:ahyp="http://schemas.microsoft.com/office/drawing/2018/hyperlinkcolor" val="tx"/>
                    </a:ext>
                  </a:extLst>
                </a:hlinkClick>
              </a:rPr>
              <a:t>Norwegian Sea</a:t>
            </a:r>
            <a:r>
              <a:rPr lang="en-GB" b="0" i="0" dirty="0">
                <a:solidFill>
                  <a:srgbClr val="1A1A1A"/>
                </a:solidFill>
                <a:effectLst/>
                <a:latin typeface="Montserrat" panose="00000500000000000000" pitchFamily="2" charset="0"/>
              </a:rPr>
              <a:t>, northern </a:t>
            </a:r>
            <a:r>
              <a:rPr lang="en-GB" b="0" i="0" u="none" strike="noStrike" dirty="0">
                <a:solidFill>
                  <a:srgbClr val="14599D"/>
                </a:solidFill>
                <a:effectLst/>
                <a:latin typeface="Montserrat" panose="00000500000000000000" pitchFamily="2" charset="0"/>
                <a:hlinkClick r:id="rId3"/>
              </a:rPr>
              <a:t>Norway</a:t>
            </a:r>
            <a:r>
              <a:rPr lang="en-GB" b="0" i="0" dirty="0">
                <a:solidFill>
                  <a:srgbClr val="1A1A1A"/>
                </a:solidFill>
                <a:effectLst/>
                <a:latin typeface="Montserrat" panose="00000500000000000000" pitchFamily="2" charset="0"/>
              </a:rPr>
              <a:t>. Lying off the mainland entirely </a:t>
            </a:r>
            <a:r>
              <a:rPr lang="en-GB" b="0" i="0" dirty="0">
                <a:solidFill>
                  <a:srgbClr val="0070C0"/>
                </a:solidFill>
                <a:effectLst/>
                <a:latin typeface="Montserrat" panose="00000500000000000000" pitchFamily="2" charset="0"/>
              </a:rPr>
              <a:t>within the </a:t>
            </a:r>
            <a:r>
              <a:rPr lang="en-GB" b="0" i="0" u="none" strike="noStrike" dirty="0">
                <a:solidFill>
                  <a:srgbClr val="0070C0"/>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Arctic Circle</a:t>
            </a:r>
            <a:r>
              <a:rPr lang="en-GB" b="0" i="0" dirty="0">
                <a:solidFill>
                  <a:srgbClr val="1A1A1A"/>
                </a:solidFill>
                <a:effectLst/>
                <a:latin typeface="Montserrat" panose="00000500000000000000" pitchFamily="2" charset="0"/>
              </a:rPr>
              <a:t>, the group </a:t>
            </a:r>
            <a:r>
              <a:rPr lang="en-GB" b="0" i="0" u="none" strike="noStrike" dirty="0">
                <a:solidFill>
                  <a:srgbClr val="14599D"/>
                </a:solidFill>
                <a:effectLst/>
                <a:latin typeface="Montserrat" panose="00000500000000000000" pitchFamily="2" charset="0"/>
                <a:hlinkClick r:id="rId5"/>
              </a:rPr>
              <a:t>comprises</a:t>
            </a:r>
            <a:r>
              <a:rPr lang="en-GB" b="0" i="0" dirty="0">
                <a:solidFill>
                  <a:srgbClr val="1A1A1A"/>
                </a:solidFill>
                <a:effectLst/>
                <a:latin typeface="Montserrat" panose="00000500000000000000" pitchFamily="2" charset="0"/>
              </a:rPr>
              <a:t> the southern end of the </a:t>
            </a:r>
            <a:r>
              <a:rPr lang="en-GB" b="0" i="0" dirty="0" err="1">
                <a:solidFill>
                  <a:srgbClr val="1A1A1A"/>
                </a:solidFill>
                <a:effectLst/>
                <a:latin typeface="Montserrat" panose="00000500000000000000" pitchFamily="2" charset="0"/>
              </a:rPr>
              <a:t>Lofoten-Vesterålen</a:t>
            </a:r>
            <a:r>
              <a:rPr lang="en-GB" b="0" i="0" dirty="0">
                <a:solidFill>
                  <a:srgbClr val="1A1A1A"/>
                </a:solidFill>
                <a:effectLst/>
                <a:latin typeface="Montserrat" panose="00000500000000000000" pitchFamily="2" charset="0"/>
              </a:rPr>
              <a:t> archipelago and includes </a:t>
            </a:r>
            <a:r>
              <a:rPr lang="en-GB" b="0" i="0" dirty="0">
                <a:solidFill>
                  <a:srgbClr val="0070C0"/>
                </a:solidFill>
                <a:effectLst/>
                <a:latin typeface="Montserrat" panose="00000500000000000000" pitchFamily="2" charset="0"/>
              </a:rPr>
              <a:t>five main islands</a:t>
            </a:r>
            <a:r>
              <a:rPr lang="en-GB" dirty="0">
                <a:solidFill>
                  <a:srgbClr val="1A1A1A"/>
                </a:solidFill>
                <a:latin typeface="Montserrat" panose="00000500000000000000" pitchFamily="2" charset="0"/>
              </a:rPr>
              <a:t>. C</a:t>
            </a:r>
            <a:r>
              <a:rPr lang="en-GB" b="0" i="0" dirty="0">
                <a:solidFill>
                  <a:srgbClr val="425668"/>
                </a:solidFill>
                <a:effectLst/>
                <a:latin typeface="raleway" pitchFamily="2" charset="0"/>
              </a:rPr>
              <a:t>ontradictory to its high latitudinal position, the region experiences surprisingly high temperatures.</a:t>
            </a:r>
          </a:p>
          <a:p>
            <a:pPr marL="139700" indent="0">
              <a:buNone/>
            </a:pPr>
            <a:endParaRPr lang="en-GB" dirty="0">
              <a:latin typeface="Montserrat" panose="00000500000000000000" pitchFamily="2" charset="0"/>
            </a:endParaRPr>
          </a:p>
          <a:p>
            <a:endParaRPr lang="en-GB" dirty="0"/>
          </a:p>
          <a:p>
            <a:r>
              <a:rPr lang="en-GB" b="0" i="0" dirty="0">
                <a:solidFill>
                  <a:srgbClr val="425668"/>
                </a:solidFill>
                <a:effectLst/>
                <a:latin typeface="raleway" pitchFamily="2" charset="0"/>
              </a:rPr>
              <a:t>The </a:t>
            </a:r>
            <a:r>
              <a:rPr lang="en-GB" b="0" i="0" dirty="0" err="1">
                <a:solidFill>
                  <a:srgbClr val="425668"/>
                </a:solidFill>
                <a:effectLst/>
                <a:latin typeface="raleway" pitchFamily="2" charset="0"/>
              </a:rPr>
              <a:t>Lofoten</a:t>
            </a:r>
            <a:r>
              <a:rPr lang="en-GB" b="0" i="0" dirty="0">
                <a:solidFill>
                  <a:srgbClr val="425668"/>
                </a:solidFill>
                <a:effectLst/>
                <a:latin typeface="raleway" pitchFamily="2" charset="0"/>
              </a:rPr>
              <a:t> Islands are located in the </a:t>
            </a:r>
            <a:r>
              <a:rPr lang="en-GB" b="0" i="0" dirty="0" err="1">
                <a:solidFill>
                  <a:srgbClr val="0070C0"/>
                </a:solidFill>
                <a:effectLst/>
                <a:latin typeface="raleway" pitchFamily="2" charset="0"/>
              </a:rPr>
              <a:t>Nordland</a:t>
            </a:r>
            <a:r>
              <a:rPr lang="en-GB" b="0" i="0" dirty="0">
                <a:solidFill>
                  <a:srgbClr val="0070C0"/>
                </a:solidFill>
                <a:effectLst/>
                <a:latin typeface="raleway" pitchFamily="2" charset="0"/>
              </a:rPr>
              <a:t> County</a:t>
            </a:r>
            <a:r>
              <a:rPr lang="en-GB" b="0" i="0" dirty="0">
                <a:solidFill>
                  <a:srgbClr val="425668"/>
                </a:solidFill>
                <a:effectLst/>
                <a:latin typeface="raleway" pitchFamily="2" charset="0"/>
              </a:rPr>
              <a:t>. </a:t>
            </a:r>
            <a:endParaRPr lang="en-GB" dirty="0"/>
          </a:p>
        </p:txBody>
      </p:sp>
      <p:sp>
        <p:nvSpPr>
          <p:cNvPr id="3" name="Title 2">
            <a:extLst>
              <a:ext uri="{FF2B5EF4-FFF2-40B4-BE49-F238E27FC236}">
                <a16:creationId xmlns:a16="http://schemas.microsoft.com/office/drawing/2014/main" id="{F8A55331-8AED-4CD9-AC90-44891445B8DE}"/>
              </a:ext>
            </a:extLst>
          </p:cNvPr>
          <p:cNvSpPr>
            <a:spLocks noGrp="1"/>
          </p:cNvSpPr>
          <p:nvPr>
            <p:ph type="ctrTitle"/>
          </p:nvPr>
        </p:nvSpPr>
        <p:spPr/>
        <p:txBody>
          <a:bodyPr/>
          <a:lstStyle/>
          <a:p>
            <a:endParaRPr lang="en-GB" dirty="0"/>
          </a:p>
        </p:txBody>
      </p:sp>
      <p:pic>
        <p:nvPicPr>
          <p:cNvPr id="4" name="Picture 3">
            <a:extLst>
              <a:ext uri="{FF2B5EF4-FFF2-40B4-BE49-F238E27FC236}">
                <a16:creationId xmlns:a16="http://schemas.microsoft.com/office/drawing/2014/main" id="{226B890D-B3D7-59D8-3AFB-9E7C3F907326}"/>
              </a:ext>
            </a:extLst>
          </p:cNvPr>
          <p:cNvPicPr>
            <a:picLocks noChangeAspect="1"/>
          </p:cNvPicPr>
          <p:nvPr/>
        </p:nvPicPr>
        <p:blipFill>
          <a:blip r:embed="rId6"/>
          <a:stretch>
            <a:fillRect/>
          </a:stretch>
        </p:blipFill>
        <p:spPr>
          <a:xfrm>
            <a:off x="5948777" y="2055844"/>
            <a:ext cx="1464145" cy="1830181"/>
          </a:xfrm>
          <a:prstGeom prst="rect">
            <a:avLst/>
          </a:prstGeom>
        </p:spPr>
      </p:pic>
    </p:spTree>
    <p:extLst>
      <p:ext uri="{BB962C8B-B14F-4D97-AF65-F5344CB8AC3E}">
        <p14:creationId xmlns:p14="http://schemas.microsoft.com/office/powerpoint/2010/main" val="262215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16634-5610-2150-EC43-BE74735977A3}"/>
              </a:ext>
            </a:extLst>
          </p:cNvPr>
          <p:cNvSpPr>
            <a:spLocks noGrp="1"/>
          </p:cNvSpPr>
          <p:nvPr>
            <p:ph type="body" idx="1"/>
          </p:nvPr>
        </p:nvSpPr>
        <p:spPr>
          <a:xfrm>
            <a:off x="705146" y="762684"/>
            <a:ext cx="7704000" cy="3513000"/>
          </a:xfrm>
        </p:spPr>
        <p:txBody>
          <a:bodyPr/>
          <a:lstStyle/>
          <a:p>
            <a:pPr algn="l"/>
            <a:r>
              <a:rPr lang="en-GB" b="1"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The Big Booze Day was a respite from hard work</a:t>
            </a:r>
          </a:p>
          <a:p>
            <a:pPr marL="139700" indent="0" algn="l">
              <a:buNone/>
            </a:pPr>
            <a:endParaRPr lang="en-GB" b="1"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b="0" i="0" dirty="0">
                <a:solidFill>
                  <a:srgbClr val="222222"/>
                </a:solidFill>
                <a:effectLst/>
                <a:latin typeface="montserrat" panose="00000500000000000000" pitchFamily="2" charset="0"/>
              </a:rPr>
              <a:t>The 25th of March, the </a:t>
            </a:r>
            <a:r>
              <a:rPr lang="en-GB" b="0" i="0" dirty="0" err="1">
                <a:solidFill>
                  <a:srgbClr val="222222"/>
                </a:solidFill>
                <a:effectLst/>
                <a:latin typeface="montserrat" panose="00000500000000000000" pitchFamily="2" charset="0"/>
              </a:rPr>
              <a:t>Fiest</a:t>
            </a:r>
            <a:r>
              <a:rPr lang="en-GB" b="0" i="0" dirty="0">
                <a:solidFill>
                  <a:srgbClr val="222222"/>
                </a:solidFill>
                <a:effectLst/>
                <a:latin typeface="montserrat" panose="00000500000000000000" pitchFamily="2" charset="0"/>
              </a:rPr>
              <a:t> of the Annunciation in church, was an important day in the </a:t>
            </a:r>
            <a:r>
              <a:rPr lang="en-GB" b="0" i="0" dirty="0" err="1">
                <a:solidFill>
                  <a:srgbClr val="222222"/>
                </a:solidFill>
                <a:effectLst/>
                <a:latin typeface="montserrat" panose="00000500000000000000" pitchFamily="2" charset="0"/>
              </a:rPr>
              <a:t>Lofoten</a:t>
            </a:r>
            <a:r>
              <a:rPr lang="en-GB" b="0" i="0" dirty="0">
                <a:solidFill>
                  <a:srgbClr val="222222"/>
                </a:solidFill>
                <a:effectLst/>
                <a:latin typeface="montserrat" panose="00000500000000000000" pitchFamily="2" charset="0"/>
              </a:rPr>
              <a:t> Fishery calendar. The cod roe was now so developed and coarse, that it could no longer be salted. The </a:t>
            </a:r>
            <a:r>
              <a:rPr lang="en-GB" b="0" i="0" dirty="0" err="1">
                <a:solidFill>
                  <a:srgbClr val="222222"/>
                </a:solidFill>
                <a:effectLst/>
                <a:latin typeface="montserrat" panose="00000500000000000000" pitchFamily="2" charset="0"/>
              </a:rPr>
              <a:t>fishemen</a:t>
            </a:r>
            <a:r>
              <a:rPr lang="en-GB" b="0" i="0" dirty="0">
                <a:solidFill>
                  <a:srgbClr val="222222"/>
                </a:solidFill>
                <a:effectLst/>
                <a:latin typeface="montserrat" panose="00000500000000000000" pitchFamily="2" charset="0"/>
              </a:rPr>
              <a:t> had consequently got paid for their hard work earlier in winter. This meant one could celebrate a little bit. Back then, celebration meant hard liquor. The 25th of March was known as “den store </a:t>
            </a:r>
            <a:r>
              <a:rPr lang="en-GB" b="0" i="0" dirty="0" err="1">
                <a:solidFill>
                  <a:srgbClr val="222222"/>
                </a:solidFill>
                <a:effectLst/>
                <a:latin typeface="montserrat" panose="00000500000000000000" pitchFamily="2" charset="0"/>
              </a:rPr>
              <a:t>brennevinsdagen</a:t>
            </a:r>
            <a:r>
              <a:rPr lang="en-GB" b="0" i="0" dirty="0">
                <a:solidFill>
                  <a:srgbClr val="222222"/>
                </a:solidFill>
                <a:effectLst/>
                <a:latin typeface="montserrat" panose="00000500000000000000" pitchFamily="2" charset="0"/>
              </a:rPr>
              <a:t>” – </a:t>
            </a:r>
            <a:r>
              <a:rPr lang="en-GB" b="1" i="0" dirty="0">
                <a:solidFill>
                  <a:srgbClr val="222222"/>
                </a:solidFill>
                <a:effectLst/>
                <a:latin typeface="montserrat" panose="00000500000000000000" pitchFamily="2" charset="0"/>
              </a:rPr>
              <a:t>the Big Booze Day.</a:t>
            </a:r>
          </a:p>
          <a:p>
            <a:endParaRPr lang="en-GB" dirty="0"/>
          </a:p>
        </p:txBody>
      </p:sp>
      <p:sp>
        <p:nvSpPr>
          <p:cNvPr id="3" name="Title 2">
            <a:extLst>
              <a:ext uri="{FF2B5EF4-FFF2-40B4-BE49-F238E27FC236}">
                <a16:creationId xmlns:a16="http://schemas.microsoft.com/office/drawing/2014/main" id="{1D52FAFC-3F61-AA0D-1F2D-196DF30D89DA}"/>
              </a:ext>
            </a:extLst>
          </p:cNvPr>
          <p:cNvSpPr>
            <a:spLocks noGrp="1"/>
          </p:cNvSpPr>
          <p:nvPr>
            <p:ph type="ctrTitle"/>
          </p:nvPr>
        </p:nvSpPr>
        <p:spPr>
          <a:xfrm>
            <a:off x="653298" y="366045"/>
            <a:ext cx="7672500" cy="577800"/>
          </a:xfrm>
        </p:spPr>
        <p:txBody>
          <a:bodyPr/>
          <a:lstStyle/>
          <a:p>
            <a:endParaRPr lang="en-GB" dirty="0"/>
          </a:p>
        </p:txBody>
      </p:sp>
      <p:pic>
        <p:nvPicPr>
          <p:cNvPr id="4" name="Picture 3">
            <a:extLst>
              <a:ext uri="{FF2B5EF4-FFF2-40B4-BE49-F238E27FC236}">
                <a16:creationId xmlns:a16="http://schemas.microsoft.com/office/drawing/2014/main" id="{3E231D37-5638-9F05-608B-AD66889BC9D7}"/>
              </a:ext>
            </a:extLst>
          </p:cNvPr>
          <p:cNvPicPr>
            <a:picLocks noChangeAspect="1"/>
          </p:cNvPicPr>
          <p:nvPr/>
        </p:nvPicPr>
        <p:blipFill>
          <a:blip r:embed="rId2"/>
          <a:stretch>
            <a:fillRect/>
          </a:stretch>
        </p:blipFill>
        <p:spPr>
          <a:xfrm>
            <a:off x="3632297" y="2201802"/>
            <a:ext cx="1798261" cy="2697392"/>
          </a:xfrm>
          <a:prstGeom prst="rect">
            <a:avLst/>
          </a:prstGeom>
        </p:spPr>
      </p:pic>
    </p:spTree>
    <p:extLst>
      <p:ext uri="{BB962C8B-B14F-4D97-AF65-F5344CB8AC3E}">
        <p14:creationId xmlns:p14="http://schemas.microsoft.com/office/powerpoint/2010/main" val="112340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0306-6BC6-21C8-7A5D-76C6D0F2AA2C}"/>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F2156163-5612-4A97-1878-FE3B79174C79}"/>
              </a:ext>
            </a:extLst>
          </p:cNvPr>
          <p:cNvSpPr txBox="1"/>
          <p:nvPr/>
        </p:nvSpPr>
        <p:spPr>
          <a:xfrm>
            <a:off x="1134275" y="306605"/>
            <a:ext cx="6666044" cy="2739211"/>
          </a:xfrm>
          <a:prstGeom prst="rect">
            <a:avLst/>
          </a:prstGeom>
          <a:noFill/>
        </p:spPr>
        <p:txBody>
          <a:bodyPr wrap="square">
            <a:spAutoFit/>
          </a:bodyPr>
          <a:lstStyle/>
          <a:p>
            <a:pPr algn="ctr"/>
            <a:r>
              <a:rPr lang="en-GB" sz="1800" b="1" dirty="0">
                <a:solidFill>
                  <a:srgbClr val="0070C0"/>
                </a:solidFill>
                <a:latin typeface="montserrat" panose="00000500000000000000" pitchFamily="2" charset="0"/>
              </a:rPr>
              <a:t>Cod prices cycle</a:t>
            </a:r>
          </a:p>
          <a:p>
            <a:endParaRPr lang="en-GB" dirty="0">
              <a:latin typeface="montserrat" panose="00000500000000000000" pitchFamily="2" charset="0"/>
            </a:endParaRPr>
          </a:p>
          <a:p>
            <a:r>
              <a:rPr lang="en-GB" dirty="0">
                <a:latin typeface="montserrat" panose="00000500000000000000" pitchFamily="2" charset="0"/>
              </a:rPr>
              <a:t>In the </a:t>
            </a:r>
            <a:r>
              <a:rPr lang="en-GB" b="1" dirty="0">
                <a:latin typeface="montserrat" panose="00000500000000000000" pitchFamily="2" charset="0"/>
              </a:rPr>
              <a:t>14th</a:t>
            </a:r>
            <a:r>
              <a:rPr lang="en-GB" dirty="0">
                <a:latin typeface="montserrat" panose="00000500000000000000" pitchFamily="2" charset="0"/>
              </a:rPr>
              <a:t> and </a:t>
            </a:r>
            <a:r>
              <a:rPr lang="en-GB" b="1" dirty="0">
                <a:latin typeface="montserrat" panose="00000500000000000000" pitchFamily="2" charset="0"/>
              </a:rPr>
              <a:t>15th</a:t>
            </a:r>
            <a:r>
              <a:rPr lang="en-GB" dirty="0">
                <a:latin typeface="montserrat" panose="00000500000000000000" pitchFamily="2" charset="0"/>
              </a:rPr>
              <a:t> centuries, the </a:t>
            </a:r>
            <a:r>
              <a:rPr lang="en-GB" dirty="0" err="1">
                <a:latin typeface="montserrat" panose="00000500000000000000" pitchFamily="2" charset="0"/>
              </a:rPr>
              <a:t>Lofoten</a:t>
            </a:r>
            <a:r>
              <a:rPr lang="en-GB" dirty="0">
                <a:latin typeface="montserrat" panose="00000500000000000000" pitchFamily="2" charset="0"/>
              </a:rPr>
              <a:t> fishermen got very good prices </a:t>
            </a:r>
            <a:r>
              <a:rPr lang="en-GB" b="1" dirty="0">
                <a:solidFill>
                  <a:srgbClr val="0070C0"/>
                </a:solidFill>
                <a:latin typeface="montserrat" panose="00000500000000000000" pitchFamily="2" charset="0"/>
              </a:rPr>
              <a:t>↑ </a:t>
            </a:r>
            <a:r>
              <a:rPr lang="en-GB" dirty="0">
                <a:latin typeface="montserrat" panose="00000500000000000000" pitchFamily="2" charset="0"/>
              </a:rPr>
              <a:t>In the </a:t>
            </a:r>
            <a:r>
              <a:rPr lang="en-GB" b="1" dirty="0">
                <a:latin typeface="montserrat" panose="00000500000000000000" pitchFamily="2" charset="0"/>
              </a:rPr>
              <a:t>16th</a:t>
            </a:r>
            <a:r>
              <a:rPr lang="en-GB" dirty="0">
                <a:latin typeface="montserrat" panose="00000500000000000000" pitchFamily="2" charset="0"/>
              </a:rPr>
              <a:t> and </a:t>
            </a:r>
            <a:r>
              <a:rPr lang="en-GB" b="1" dirty="0">
                <a:latin typeface="montserrat" panose="00000500000000000000" pitchFamily="2" charset="0"/>
              </a:rPr>
              <a:t>17th </a:t>
            </a:r>
            <a:r>
              <a:rPr lang="en-GB" dirty="0">
                <a:latin typeface="montserrat" panose="00000500000000000000" pitchFamily="2" charset="0"/>
              </a:rPr>
              <a:t>centuries, competition increased and demand fell </a:t>
            </a:r>
            <a:r>
              <a:rPr lang="en-GB" dirty="0">
                <a:solidFill>
                  <a:srgbClr val="0070C0"/>
                </a:solidFill>
                <a:latin typeface="montserrat" panose="00000500000000000000" pitchFamily="2" charset="0"/>
              </a:rPr>
              <a:t>↓</a:t>
            </a:r>
            <a:r>
              <a:rPr lang="en-GB" dirty="0">
                <a:latin typeface="montserrat" panose="00000500000000000000" pitchFamily="2" charset="0"/>
              </a:rPr>
              <a:t>, and there were hard times along the coast. In the </a:t>
            </a:r>
            <a:r>
              <a:rPr lang="en-GB" b="1" dirty="0">
                <a:latin typeface="montserrat" panose="00000500000000000000" pitchFamily="2" charset="0"/>
              </a:rPr>
              <a:t>19th</a:t>
            </a:r>
            <a:r>
              <a:rPr lang="en-GB" dirty="0">
                <a:latin typeface="montserrat" panose="00000500000000000000" pitchFamily="2" charset="0"/>
              </a:rPr>
              <a:t> century, demand increased again </a:t>
            </a:r>
            <a:r>
              <a:rPr lang="en-GB" dirty="0">
                <a:solidFill>
                  <a:srgbClr val="0070C0"/>
                </a:solidFill>
                <a:latin typeface="montserrat" panose="00000500000000000000" pitchFamily="2" charset="0"/>
              </a:rPr>
              <a:t>↑</a:t>
            </a:r>
            <a:r>
              <a:rPr lang="en-GB" dirty="0">
                <a:latin typeface="montserrat" panose="00000500000000000000" pitchFamily="2" charset="0"/>
              </a:rPr>
              <a:t>, and the coast got a boost that has lasted, with a few interruptions, until today. </a:t>
            </a:r>
          </a:p>
          <a:p>
            <a:r>
              <a:rPr lang="en-GB" dirty="0">
                <a:latin typeface="montserrat" panose="00000500000000000000" pitchFamily="2" charset="0"/>
              </a:rPr>
              <a:t>                             </a:t>
            </a:r>
          </a:p>
          <a:p>
            <a:r>
              <a:rPr lang="en-GB" dirty="0">
                <a:latin typeface="montserrat" panose="00000500000000000000" pitchFamily="2" charset="0"/>
              </a:rPr>
              <a:t>                            Today, most of the dried fish is </a:t>
            </a:r>
          </a:p>
          <a:p>
            <a:r>
              <a:rPr lang="en-GB" dirty="0">
                <a:latin typeface="montserrat" panose="00000500000000000000" pitchFamily="2" charset="0"/>
              </a:rPr>
              <a:t>                             exported to Italy, </a:t>
            </a:r>
          </a:p>
          <a:p>
            <a:r>
              <a:rPr lang="en-GB" dirty="0">
                <a:latin typeface="montserrat" panose="00000500000000000000" pitchFamily="2" charset="0"/>
              </a:rPr>
              <a:t>                             while airborne fresh fish is sold to </a:t>
            </a:r>
          </a:p>
          <a:p>
            <a:r>
              <a:rPr lang="en-GB" dirty="0">
                <a:latin typeface="montserrat" panose="00000500000000000000" pitchFamily="2" charset="0"/>
              </a:rPr>
              <a:t>                             fine restaurants throughout Europe.</a:t>
            </a:r>
          </a:p>
        </p:txBody>
      </p:sp>
      <p:pic>
        <p:nvPicPr>
          <p:cNvPr id="6" name="Picture 5" descr="A picture containing person, close&#10;&#10;Description automatically generated">
            <a:extLst>
              <a:ext uri="{FF2B5EF4-FFF2-40B4-BE49-F238E27FC236}">
                <a16:creationId xmlns:a16="http://schemas.microsoft.com/office/drawing/2014/main" id="{96807009-51DF-F458-6C6F-D050C80FB137}"/>
              </a:ext>
            </a:extLst>
          </p:cNvPr>
          <p:cNvPicPr>
            <a:picLocks noChangeAspect="1"/>
          </p:cNvPicPr>
          <p:nvPr/>
        </p:nvPicPr>
        <p:blipFill>
          <a:blip r:embed="rId2"/>
          <a:stretch>
            <a:fillRect/>
          </a:stretch>
        </p:blipFill>
        <p:spPr>
          <a:xfrm>
            <a:off x="537468" y="2450033"/>
            <a:ext cx="1540785" cy="2311179"/>
          </a:xfrm>
          <a:prstGeom prst="rect">
            <a:avLst/>
          </a:prstGeom>
        </p:spPr>
      </p:pic>
      <p:pic>
        <p:nvPicPr>
          <p:cNvPr id="7" name="Picture 6">
            <a:extLst>
              <a:ext uri="{FF2B5EF4-FFF2-40B4-BE49-F238E27FC236}">
                <a16:creationId xmlns:a16="http://schemas.microsoft.com/office/drawing/2014/main" id="{EB3BF42D-1385-B18D-8106-5317FFB11495}"/>
              </a:ext>
            </a:extLst>
          </p:cNvPr>
          <p:cNvPicPr>
            <a:picLocks noChangeAspect="1"/>
          </p:cNvPicPr>
          <p:nvPr/>
        </p:nvPicPr>
        <p:blipFill>
          <a:blip r:embed="rId3"/>
          <a:stretch>
            <a:fillRect/>
          </a:stretch>
        </p:blipFill>
        <p:spPr>
          <a:xfrm>
            <a:off x="6165877" y="2277264"/>
            <a:ext cx="2231249" cy="1487499"/>
          </a:xfrm>
          <a:prstGeom prst="rect">
            <a:avLst/>
          </a:prstGeom>
        </p:spPr>
      </p:pic>
      <p:sp>
        <p:nvSpPr>
          <p:cNvPr id="9" name="TextBox 8">
            <a:extLst>
              <a:ext uri="{FF2B5EF4-FFF2-40B4-BE49-F238E27FC236}">
                <a16:creationId xmlns:a16="http://schemas.microsoft.com/office/drawing/2014/main" id="{35EC5CCE-7D50-F804-F126-0694D1172052}"/>
              </a:ext>
            </a:extLst>
          </p:cNvPr>
          <p:cNvSpPr txBox="1"/>
          <p:nvPr/>
        </p:nvSpPr>
        <p:spPr>
          <a:xfrm>
            <a:off x="6320530" y="3859699"/>
            <a:ext cx="6666044" cy="307777"/>
          </a:xfrm>
          <a:prstGeom prst="rect">
            <a:avLst/>
          </a:prstGeom>
          <a:noFill/>
        </p:spPr>
        <p:txBody>
          <a:bodyPr wrap="square">
            <a:spAutoFit/>
          </a:bodyPr>
          <a:lstStyle/>
          <a:p>
            <a:r>
              <a:rPr lang="en-GB" dirty="0" err="1"/>
              <a:t>Baccalà</a:t>
            </a:r>
            <a:r>
              <a:rPr lang="en-GB" dirty="0"/>
              <a:t> </a:t>
            </a:r>
            <a:r>
              <a:rPr lang="en-GB" dirty="0" err="1"/>
              <a:t>alla</a:t>
            </a:r>
            <a:r>
              <a:rPr lang="en-GB" dirty="0"/>
              <a:t> Napoletana</a:t>
            </a:r>
          </a:p>
        </p:txBody>
      </p:sp>
    </p:spTree>
    <p:extLst>
      <p:ext uri="{BB962C8B-B14F-4D97-AF65-F5344CB8AC3E}">
        <p14:creationId xmlns:p14="http://schemas.microsoft.com/office/powerpoint/2010/main" val="278973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811B-DD7D-8765-C5D4-D235D646B40B}"/>
              </a:ext>
            </a:extLst>
          </p:cNvPr>
          <p:cNvSpPr>
            <a:spLocks noGrp="1"/>
          </p:cNvSpPr>
          <p:nvPr>
            <p:ph type="ctrTitle"/>
          </p:nvPr>
        </p:nvSpPr>
        <p:spPr/>
        <p:txBody>
          <a:bodyPr/>
          <a:lstStyle/>
          <a:p>
            <a:endParaRPr lang="en-GB"/>
          </a:p>
        </p:txBody>
      </p:sp>
      <p:pic>
        <p:nvPicPr>
          <p:cNvPr id="3" name="Picture 2">
            <a:extLst>
              <a:ext uri="{FF2B5EF4-FFF2-40B4-BE49-F238E27FC236}">
                <a16:creationId xmlns:a16="http://schemas.microsoft.com/office/drawing/2014/main" id="{8319DAE4-1574-2A60-AC54-D6728CD15BFD}"/>
              </a:ext>
            </a:extLst>
          </p:cNvPr>
          <p:cNvPicPr>
            <a:picLocks noChangeAspect="1"/>
          </p:cNvPicPr>
          <p:nvPr/>
        </p:nvPicPr>
        <p:blipFill>
          <a:blip r:embed="rId2"/>
          <a:stretch>
            <a:fillRect/>
          </a:stretch>
        </p:blipFill>
        <p:spPr>
          <a:xfrm>
            <a:off x="421020" y="394960"/>
            <a:ext cx="4683833" cy="3122555"/>
          </a:xfrm>
          <a:prstGeom prst="rect">
            <a:avLst/>
          </a:prstGeom>
        </p:spPr>
      </p:pic>
      <p:sp>
        <p:nvSpPr>
          <p:cNvPr id="5" name="TextBox 4">
            <a:extLst>
              <a:ext uri="{FF2B5EF4-FFF2-40B4-BE49-F238E27FC236}">
                <a16:creationId xmlns:a16="http://schemas.microsoft.com/office/drawing/2014/main" id="{6FF7D7E0-2870-326C-9A87-94B2433A3AE5}"/>
              </a:ext>
            </a:extLst>
          </p:cNvPr>
          <p:cNvSpPr txBox="1"/>
          <p:nvPr/>
        </p:nvSpPr>
        <p:spPr>
          <a:xfrm>
            <a:off x="319019" y="3816368"/>
            <a:ext cx="5900840" cy="523220"/>
          </a:xfrm>
          <a:prstGeom prst="rect">
            <a:avLst/>
          </a:prstGeom>
          <a:noFill/>
        </p:spPr>
        <p:txBody>
          <a:bodyPr wrap="square">
            <a:spAutoFit/>
          </a:bodyPr>
          <a:lstStyle/>
          <a:p>
            <a:r>
              <a:rPr lang="en-GB" b="0" i="0" dirty="0" err="1">
                <a:solidFill>
                  <a:srgbClr val="7F7F7F"/>
                </a:solidFill>
                <a:effectLst/>
                <a:latin typeface="montserrat" panose="00000500000000000000" pitchFamily="2" charset="0"/>
              </a:rPr>
              <a:t>Mølje</a:t>
            </a:r>
            <a:r>
              <a:rPr lang="en-GB" b="0" i="0" dirty="0">
                <a:solidFill>
                  <a:srgbClr val="7F7F7F"/>
                </a:solidFill>
                <a:effectLst/>
                <a:latin typeface="montserrat" panose="00000500000000000000" pitchFamily="2" charset="0"/>
              </a:rPr>
              <a:t> is a mix of cod, cod liver and cod hard roe, the little thing in the front is a cod's tongue. Protein and vitamin galore! </a:t>
            </a:r>
            <a:endParaRPr lang="en-GB" dirty="0"/>
          </a:p>
        </p:txBody>
      </p:sp>
      <p:pic>
        <p:nvPicPr>
          <p:cNvPr id="6" name="Picture 5">
            <a:extLst>
              <a:ext uri="{FF2B5EF4-FFF2-40B4-BE49-F238E27FC236}">
                <a16:creationId xmlns:a16="http://schemas.microsoft.com/office/drawing/2014/main" id="{6C19547A-B400-881D-0AB6-78A663D163CC}"/>
              </a:ext>
            </a:extLst>
          </p:cNvPr>
          <p:cNvPicPr>
            <a:picLocks noChangeAspect="1"/>
          </p:cNvPicPr>
          <p:nvPr/>
        </p:nvPicPr>
        <p:blipFill>
          <a:blip r:embed="rId3"/>
          <a:stretch>
            <a:fillRect/>
          </a:stretch>
        </p:blipFill>
        <p:spPr>
          <a:xfrm>
            <a:off x="6072851" y="1773804"/>
            <a:ext cx="1900189" cy="1423308"/>
          </a:xfrm>
          <a:prstGeom prst="rect">
            <a:avLst/>
          </a:prstGeom>
        </p:spPr>
      </p:pic>
    </p:spTree>
    <p:extLst>
      <p:ext uri="{BB962C8B-B14F-4D97-AF65-F5344CB8AC3E}">
        <p14:creationId xmlns:p14="http://schemas.microsoft.com/office/powerpoint/2010/main" val="910015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C12D-8638-FBED-5C51-3707E8A3AE19}"/>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EC1B7E3-2526-039E-3612-C9E74ECCC340}"/>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7BA4C642-E62C-22B1-1730-78174CD88B3C}"/>
              </a:ext>
            </a:extLst>
          </p:cNvPr>
          <p:cNvPicPr>
            <a:picLocks noChangeAspect="1"/>
          </p:cNvPicPr>
          <p:nvPr/>
        </p:nvPicPr>
        <p:blipFill>
          <a:blip r:embed="rId2"/>
          <a:stretch>
            <a:fillRect/>
          </a:stretch>
        </p:blipFill>
        <p:spPr>
          <a:xfrm>
            <a:off x="253822" y="165785"/>
            <a:ext cx="3426249" cy="2286198"/>
          </a:xfrm>
          <a:prstGeom prst="rect">
            <a:avLst/>
          </a:prstGeom>
        </p:spPr>
      </p:pic>
      <p:pic>
        <p:nvPicPr>
          <p:cNvPr id="5" name="Picture 4">
            <a:extLst>
              <a:ext uri="{FF2B5EF4-FFF2-40B4-BE49-F238E27FC236}">
                <a16:creationId xmlns:a16="http://schemas.microsoft.com/office/drawing/2014/main" id="{1758CB3A-1CF5-0F3B-59B5-0329DCE896DA}"/>
              </a:ext>
            </a:extLst>
          </p:cNvPr>
          <p:cNvPicPr>
            <a:picLocks noChangeAspect="1"/>
          </p:cNvPicPr>
          <p:nvPr/>
        </p:nvPicPr>
        <p:blipFill>
          <a:blip r:embed="rId3"/>
          <a:stretch>
            <a:fillRect/>
          </a:stretch>
        </p:blipFill>
        <p:spPr>
          <a:xfrm>
            <a:off x="253822" y="1798947"/>
            <a:ext cx="4774817" cy="3187495"/>
          </a:xfrm>
          <a:prstGeom prst="rect">
            <a:avLst/>
          </a:prstGeom>
        </p:spPr>
      </p:pic>
      <p:pic>
        <p:nvPicPr>
          <p:cNvPr id="6" name="Picture 5">
            <a:extLst>
              <a:ext uri="{FF2B5EF4-FFF2-40B4-BE49-F238E27FC236}">
                <a16:creationId xmlns:a16="http://schemas.microsoft.com/office/drawing/2014/main" id="{D068BFA7-BAB6-9C1C-C1FB-197B005FCE76}"/>
              </a:ext>
            </a:extLst>
          </p:cNvPr>
          <p:cNvPicPr>
            <a:picLocks noChangeAspect="1"/>
          </p:cNvPicPr>
          <p:nvPr/>
        </p:nvPicPr>
        <p:blipFill>
          <a:blip r:embed="rId4"/>
          <a:stretch>
            <a:fillRect/>
          </a:stretch>
        </p:blipFill>
        <p:spPr>
          <a:xfrm>
            <a:off x="3303525" y="852361"/>
            <a:ext cx="6208865" cy="4134923"/>
          </a:xfrm>
          <a:prstGeom prst="rect">
            <a:avLst/>
          </a:prstGeom>
        </p:spPr>
      </p:pic>
    </p:spTree>
    <p:extLst>
      <p:ext uri="{BB962C8B-B14F-4D97-AF65-F5344CB8AC3E}">
        <p14:creationId xmlns:p14="http://schemas.microsoft.com/office/powerpoint/2010/main" val="298912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FC0F-DE71-2AD9-70CC-5366B2641DF8}"/>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3907F810-9AB9-EFA9-E733-9EA65FB55FDD}"/>
              </a:ext>
            </a:extLst>
          </p:cNvPr>
          <p:cNvSpPr>
            <a:spLocks noGrp="1"/>
          </p:cNvSpPr>
          <p:nvPr>
            <p:ph type="subTitle" idx="1"/>
          </p:nvPr>
        </p:nvSpPr>
        <p:spPr/>
        <p:txBody>
          <a:bodyPr/>
          <a:lstStyle/>
          <a:p>
            <a:endParaRPr lang="en-GB"/>
          </a:p>
        </p:txBody>
      </p:sp>
      <p:pic>
        <p:nvPicPr>
          <p:cNvPr id="5" name="Picture 4" descr="A field of plants with mountains in the background&#10;&#10;Description automatically generated with low confidence">
            <a:extLst>
              <a:ext uri="{FF2B5EF4-FFF2-40B4-BE49-F238E27FC236}">
                <a16:creationId xmlns:a16="http://schemas.microsoft.com/office/drawing/2014/main" id="{63DAB0D6-09EB-EF61-87F0-A4BE4A990D5D}"/>
              </a:ext>
            </a:extLst>
          </p:cNvPr>
          <p:cNvPicPr>
            <a:picLocks noChangeAspect="1"/>
          </p:cNvPicPr>
          <p:nvPr/>
        </p:nvPicPr>
        <p:blipFill>
          <a:blip r:embed="rId2"/>
          <a:stretch>
            <a:fillRect/>
          </a:stretch>
        </p:blipFill>
        <p:spPr>
          <a:xfrm>
            <a:off x="713433" y="0"/>
            <a:ext cx="7717134" cy="5143500"/>
          </a:xfrm>
          <a:prstGeom prst="rect">
            <a:avLst/>
          </a:prstGeom>
        </p:spPr>
      </p:pic>
    </p:spTree>
    <p:extLst>
      <p:ext uri="{BB962C8B-B14F-4D97-AF65-F5344CB8AC3E}">
        <p14:creationId xmlns:p14="http://schemas.microsoft.com/office/powerpoint/2010/main" val="1185213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11F11-9EE4-B53B-DA0E-2BCBA6B22C54}"/>
              </a:ext>
            </a:extLst>
          </p:cNvPr>
          <p:cNvPicPr>
            <a:picLocks noChangeAspect="1"/>
          </p:cNvPicPr>
          <p:nvPr/>
        </p:nvPicPr>
        <p:blipFill>
          <a:blip r:embed="rId2"/>
          <a:stretch>
            <a:fillRect/>
          </a:stretch>
        </p:blipFill>
        <p:spPr>
          <a:xfrm>
            <a:off x="1807642" y="183742"/>
            <a:ext cx="2764358" cy="1763470"/>
          </a:xfrm>
          <a:prstGeom prst="rect">
            <a:avLst/>
          </a:prstGeom>
        </p:spPr>
      </p:pic>
      <p:sp>
        <p:nvSpPr>
          <p:cNvPr id="2" name="Title 1">
            <a:extLst>
              <a:ext uri="{FF2B5EF4-FFF2-40B4-BE49-F238E27FC236}">
                <a16:creationId xmlns:a16="http://schemas.microsoft.com/office/drawing/2014/main" id="{9E3D7EDA-EC94-9234-0B9D-7E1F585530B8}"/>
              </a:ext>
            </a:extLst>
          </p:cNvPr>
          <p:cNvSpPr>
            <a:spLocks noGrp="1"/>
          </p:cNvSpPr>
          <p:nvPr>
            <p:ph type="ctrTitle"/>
          </p:nvPr>
        </p:nvSpPr>
        <p:spPr/>
        <p:txBody>
          <a:bodyPr/>
          <a:lstStyle/>
          <a:p>
            <a:endParaRPr lang="en-GB" dirty="0"/>
          </a:p>
        </p:txBody>
      </p:sp>
      <p:pic>
        <p:nvPicPr>
          <p:cNvPr id="4" name="Picture 3" descr="A picture containing outdoor, shore, distance&#10;&#10;Description automatically generated">
            <a:extLst>
              <a:ext uri="{FF2B5EF4-FFF2-40B4-BE49-F238E27FC236}">
                <a16:creationId xmlns:a16="http://schemas.microsoft.com/office/drawing/2014/main" id="{EE746E78-41A4-103F-96BE-7A9629255B96}"/>
              </a:ext>
            </a:extLst>
          </p:cNvPr>
          <p:cNvPicPr>
            <a:picLocks noChangeAspect="1"/>
          </p:cNvPicPr>
          <p:nvPr/>
        </p:nvPicPr>
        <p:blipFill>
          <a:blip r:embed="rId3"/>
          <a:stretch>
            <a:fillRect/>
          </a:stretch>
        </p:blipFill>
        <p:spPr>
          <a:xfrm>
            <a:off x="336458" y="2093792"/>
            <a:ext cx="3606918" cy="2406878"/>
          </a:xfrm>
          <a:prstGeom prst="rect">
            <a:avLst/>
          </a:prstGeom>
        </p:spPr>
      </p:pic>
      <p:pic>
        <p:nvPicPr>
          <p:cNvPr id="6" name="Picture 5" descr="A person and person sitting at a table with food and drinks&#10;&#10;Description automatically generated with low confidence">
            <a:extLst>
              <a:ext uri="{FF2B5EF4-FFF2-40B4-BE49-F238E27FC236}">
                <a16:creationId xmlns:a16="http://schemas.microsoft.com/office/drawing/2014/main" id="{DDAE1C2C-EFAD-FB60-4D6C-9F7B2E315037}"/>
              </a:ext>
            </a:extLst>
          </p:cNvPr>
          <p:cNvPicPr>
            <a:picLocks noChangeAspect="1"/>
          </p:cNvPicPr>
          <p:nvPr/>
        </p:nvPicPr>
        <p:blipFill>
          <a:blip r:embed="rId4"/>
          <a:stretch>
            <a:fillRect/>
          </a:stretch>
        </p:blipFill>
        <p:spPr>
          <a:xfrm>
            <a:off x="4650152" y="1721326"/>
            <a:ext cx="4099144" cy="2734097"/>
          </a:xfrm>
          <a:prstGeom prst="rect">
            <a:avLst/>
          </a:prstGeom>
        </p:spPr>
      </p:pic>
    </p:spTree>
    <p:extLst>
      <p:ext uri="{BB962C8B-B14F-4D97-AF65-F5344CB8AC3E}">
        <p14:creationId xmlns:p14="http://schemas.microsoft.com/office/powerpoint/2010/main" val="1504995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19D6F1-67E4-C1AA-5A7C-1F596CC779EC}"/>
              </a:ext>
            </a:extLst>
          </p:cNvPr>
          <p:cNvSpPr>
            <a:spLocks noGrp="1"/>
          </p:cNvSpPr>
          <p:nvPr>
            <p:ph type="body" idx="1"/>
          </p:nvPr>
        </p:nvSpPr>
        <p:spPr/>
        <p:txBody>
          <a:bodyPr/>
          <a:lstStyle/>
          <a:p>
            <a:pPr algn="l"/>
            <a:r>
              <a:rPr lang="en-GB" b="1" i="0" dirty="0">
                <a:solidFill>
                  <a:srgbClr val="0070C0"/>
                </a:solidFill>
                <a:effectLst/>
                <a:latin typeface="Montserrat" panose="00000500000000000000" pitchFamily="2" charset="0"/>
              </a:rPr>
              <a:t>Development Of The </a:t>
            </a:r>
            <a:r>
              <a:rPr lang="en-GB" b="1" i="0" dirty="0" err="1">
                <a:solidFill>
                  <a:srgbClr val="0070C0"/>
                </a:solidFill>
                <a:effectLst/>
                <a:latin typeface="Montserrat" panose="00000500000000000000" pitchFamily="2" charset="0"/>
              </a:rPr>
              <a:t>Rorbu</a:t>
            </a:r>
            <a:r>
              <a:rPr lang="en-GB" b="1" i="0" dirty="0">
                <a:solidFill>
                  <a:srgbClr val="0070C0"/>
                </a:solidFill>
                <a:effectLst/>
                <a:latin typeface="Montserrat" panose="00000500000000000000" pitchFamily="2" charset="0"/>
              </a:rPr>
              <a:t> Cabin Culture</a:t>
            </a:r>
          </a:p>
          <a:p>
            <a:pPr algn="l"/>
            <a:endParaRPr lang="en-GB" b="1" dirty="0">
              <a:solidFill>
                <a:srgbClr val="0070C0"/>
              </a:solidFill>
              <a:latin typeface="Montserrat" panose="00000500000000000000" pitchFamily="2" charset="0"/>
            </a:endParaRPr>
          </a:p>
          <a:p>
            <a:pPr marL="139700" indent="0" algn="l">
              <a:buNone/>
            </a:pPr>
            <a:endParaRPr lang="en-GB" b="1" i="0" dirty="0">
              <a:solidFill>
                <a:srgbClr val="0070C0"/>
              </a:solidFill>
              <a:effectLst/>
              <a:latin typeface="Montserrat" panose="00000500000000000000" pitchFamily="2" charset="0"/>
            </a:endParaRPr>
          </a:p>
          <a:p>
            <a:pPr algn="l"/>
            <a:r>
              <a:rPr lang="en-GB" b="0" i="0" dirty="0">
                <a:solidFill>
                  <a:srgbClr val="1A1A1A"/>
                </a:solidFill>
                <a:effectLst/>
                <a:latin typeface="Montserrat" panose="00000500000000000000" pitchFamily="2" charset="0"/>
              </a:rPr>
              <a:t>The </a:t>
            </a:r>
            <a:r>
              <a:rPr lang="en-GB" b="0" i="0" dirty="0" err="1">
                <a:solidFill>
                  <a:srgbClr val="1A1A1A"/>
                </a:solidFill>
                <a:effectLst/>
                <a:latin typeface="Montserrat" panose="00000500000000000000" pitchFamily="2" charset="0"/>
              </a:rPr>
              <a:t>Lofoten</a:t>
            </a:r>
            <a:r>
              <a:rPr lang="en-GB" b="0" i="0" dirty="0">
                <a:solidFill>
                  <a:srgbClr val="1A1A1A"/>
                </a:solidFill>
                <a:effectLst/>
                <a:latin typeface="Montserrat" panose="00000500000000000000" pitchFamily="2" charset="0"/>
              </a:rPr>
              <a:t> have been continuously inhabited since at least </a:t>
            </a:r>
            <a:r>
              <a:rPr lang="en-GB" b="0" i="0" dirty="0">
                <a:solidFill>
                  <a:srgbClr val="0070C0"/>
                </a:solidFill>
                <a:effectLst/>
                <a:latin typeface="Montserrat" panose="00000500000000000000" pitchFamily="2" charset="0"/>
              </a:rPr>
              <a:t>1120</a:t>
            </a:r>
            <a:r>
              <a:rPr lang="en-GB" b="0" i="0" dirty="0">
                <a:solidFill>
                  <a:srgbClr val="1A1A1A"/>
                </a:solidFill>
                <a:effectLst/>
                <a:latin typeface="Montserrat" panose="00000500000000000000" pitchFamily="2" charset="0"/>
              </a:rPr>
              <a:t>, when </a:t>
            </a:r>
            <a:r>
              <a:rPr lang="en-GB" b="0" i="0" dirty="0">
                <a:solidFill>
                  <a:srgbClr val="0070C0"/>
                </a:solidFill>
                <a:effectLst/>
                <a:latin typeface="Montserrat" panose="00000500000000000000" pitchFamily="2" charset="0"/>
              </a:rPr>
              <a:t>King </a:t>
            </a:r>
            <a:r>
              <a:rPr lang="en-GB" b="0" i="0" dirty="0" err="1">
                <a:solidFill>
                  <a:srgbClr val="0070C0"/>
                </a:solidFill>
                <a:effectLst/>
                <a:latin typeface="Montserrat" panose="00000500000000000000" pitchFamily="2" charset="0"/>
              </a:rPr>
              <a:t>Øystein</a:t>
            </a:r>
            <a:r>
              <a:rPr lang="en-GB" b="0" i="0" dirty="0">
                <a:solidFill>
                  <a:srgbClr val="0070C0"/>
                </a:solidFill>
                <a:effectLst/>
                <a:latin typeface="Montserrat" panose="00000500000000000000" pitchFamily="2" charset="0"/>
              </a:rPr>
              <a:t> </a:t>
            </a:r>
            <a:r>
              <a:rPr lang="en-GB" b="0" i="0" dirty="0">
                <a:solidFill>
                  <a:srgbClr val="1A1A1A"/>
                </a:solidFill>
                <a:effectLst/>
                <a:latin typeface="Montserrat" panose="00000500000000000000" pitchFamily="2" charset="0"/>
              </a:rPr>
              <a:t>built a church and lodgings (“</a:t>
            </a:r>
            <a:r>
              <a:rPr lang="en-GB" b="0" i="0" dirty="0" err="1">
                <a:solidFill>
                  <a:srgbClr val="1A1A1A"/>
                </a:solidFill>
                <a:effectLst/>
                <a:latin typeface="Montserrat" panose="00000500000000000000" pitchFamily="2" charset="0"/>
              </a:rPr>
              <a:t>rorbu</a:t>
            </a:r>
            <a:r>
              <a:rPr lang="en-GB" b="0" i="0" dirty="0">
                <a:solidFill>
                  <a:srgbClr val="1A1A1A"/>
                </a:solidFill>
                <a:effectLst/>
                <a:latin typeface="Montserrat" panose="00000500000000000000" pitchFamily="2" charset="0"/>
              </a:rPr>
              <a:t>” cabins) for fishermen near </a:t>
            </a:r>
            <a:r>
              <a:rPr lang="en-GB" b="0" i="0" u="none" strike="noStrike" dirty="0" err="1">
                <a:solidFill>
                  <a:srgbClr val="14599D"/>
                </a:solidFill>
                <a:effectLst/>
                <a:latin typeface="Montserrat" panose="00000500000000000000" pitchFamily="2" charset="0"/>
                <a:hlinkClick r:id="rId2"/>
              </a:rPr>
              <a:t>Kabelvåg</a:t>
            </a:r>
            <a:r>
              <a:rPr lang="en-GB" u="none" strike="noStrike" dirty="0">
                <a:solidFill>
                  <a:srgbClr val="1A1A1A"/>
                </a:solidFill>
                <a:latin typeface="Montserrat" panose="00000500000000000000" pitchFamily="2" charset="0"/>
              </a:rPr>
              <a:t>.</a:t>
            </a:r>
          </a:p>
          <a:p>
            <a:pPr algn="l"/>
            <a:endParaRPr lang="en-GB" b="0" i="0" dirty="0">
              <a:solidFill>
                <a:srgbClr val="1A1A1A"/>
              </a:solidFill>
              <a:effectLst/>
              <a:latin typeface="Montserrat" panose="00000500000000000000" pitchFamily="2" charset="0"/>
            </a:endParaRPr>
          </a:p>
          <a:p>
            <a:pPr algn="l"/>
            <a:r>
              <a:rPr lang="en-GB" b="0" i="0" dirty="0">
                <a:solidFill>
                  <a:srgbClr val="1A1A1A"/>
                </a:solidFill>
                <a:effectLst/>
                <a:latin typeface="Montserrat" panose="00000500000000000000" pitchFamily="2" charset="0"/>
              </a:rPr>
              <a:t>Even back then, the islands were an important centre for the fishing industry and the cold winter season was known as the cod season.</a:t>
            </a:r>
          </a:p>
          <a:p>
            <a:endParaRPr lang="en-GB" dirty="0">
              <a:latin typeface="Montserrat" panose="00000500000000000000" pitchFamily="2" charset="0"/>
            </a:endParaRPr>
          </a:p>
          <a:p>
            <a:pPr marL="139700" indent="0">
              <a:buNone/>
            </a:pPr>
            <a:endParaRPr lang="en-GB" dirty="0">
              <a:latin typeface="Montserrat" panose="00000500000000000000" pitchFamily="2" charset="0"/>
            </a:endParaRPr>
          </a:p>
        </p:txBody>
      </p:sp>
      <p:sp>
        <p:nvSpPr>
          <p:cNvPr id="3" name="Title 2">
            <a:extLst>
              <a:ext uri="{FF2B5EF4-FFF2-40B4-BE49-F238E27FC236}">
                <a16:creationId xmlns:a16="http://schemas.microsoft.com/office/drawing/2014/main" id="{A3218528-01B5-296C-7343-20EB66587C9D}"/>
              </a:ext>
            </a:extLst>
          </p:cNvPr>
          <p:cNvSpPr>
            <a:spLocks noGrp="1"/>
          </p:cNvSpPr>
          <p:nvPr>
            <p:ph type="ctrTitle"/>
          </p:nvPr>
        </p:nvSpPr>
        <p:spPr/>
        <p:txBody>
          <a:bodyPr/>
          <a:lstStyle/>
          <a:p>
            <a:endParaRPr lang="en-GB" dirty="0"/>
          </a:p>
        </p:txBody>
      </p:sp>
    </p:spTree>
    <p:extLst>
      <p:ext uri="{BB962C8B-B14F-4D97-AF65-F5344CB8AC3E}">
        <p14:creationId xmlns:p14="http://schemas.microsoft.com/office/powerpoint/2010/main" val="2407284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7146D-1702-E065-8CBC-8D20D210C084}"/>
              </a:ext>
            </a:extLst>
          </p:cNvPr>
          <p:cNvSpPr>
            <a:spLocks noGrp="1"/>
          </p:cNvSpPr>
          <p:nvPr>
            <p:ph type="subTitle" idx="1"/>
          </p:nvPr>
        </p:nvSpPr>
        <p:spPr/>
        <p:txBody>
          <a:bodyPr/>
          <a:lstStyle/>
          <a:p>
            <a:endParaRPr lang="en-GB" dirty="0"/>
          </a:p>
        </p:txBody>
      </p:sp>
      <p:sp>
        <p:nvSpPr>
          <p:cNvPr id="5" name="TextBox 4">
            <a:extLst>
              <a:ext uri="{FF2B5EF4-FFF2-40B4-BE49-F238E27FC236}">
                <a16:creationId xmlns:a16="http://schemas.microsoft.com/office/drawing/2014/main" id="{1CCF9000-DE6E-FE75-13E3-3E36C6C77327}"/>
              </a:ext>
            </a:extLst>
          </p:cNvPr>
          <p:cNvSpPr txBox="1"/>
          <p:nvPr/>
        </p:nvSpPr>
        <p:spPr>
          <a:xfrm>
            <a:off x="848617" y="222734"/>
            <a:ext cx="6367908" cy="2277547"/>
          </a:xfrm>
          <a:prstGeom prst="rect">
            <a:avLst/>
          </a:prstGeom>
          <a:noFill/>
        </p:spPr>
        <p:txBody>
          <a:bodyPr wrap="square">
            <a:spAutoFit/>
          </a:bodyPr>
          <a:lstStyle/>
          <a:p>
            <a:pPr algn="l"/>
            <a:r>
              <a:rPr lang="en-GB" sz="1600" b="1" i="0" dirty="0">
                <a:solidFill>
                  <a:srgbClr val="0070C0"/>
                </a:solidFill>
                <a:effectLst/>
                <a:latin typeface="montserrat" panose="00000500000000000000" pitchFamily="2" charset="0"/>
              </a:rPr>
              <a:t>Fishermen`s shacks and markets</a:t>
            </a:r>
          </a:p>
          <a:p>
            <a:pPr algn="l"/>
            <a:endParaRPr lang="en-GB" b="1" i="0" dirty="0">
              <a:solidFill>
                <a:srgbClr val="222222"/>
              </a:solidFill>
              <a:effectLst/>
              <a:latin typeface="var(--teft-typography-heading-font-family)"/>
            </a:endParaRPr>
          </a:p>
          <a:p>
            <a:pPr algn="l"/>
            <a:r>
              <a:rPr lang="en-GB" b="0" i="0" dirty="0">
                <a:solidFill>
                  <a:srgbClr val="222222"/>
                </a:solidFill>
                <a:effectLst/>
                <a:latin typeface="montserrat" panose="00000500000000000000" pitchFamily="2" charset="0"/>
              </a:rPr>
              <a:t>While they were in </a:t>
            </a:r>
            <a:r>
              <a:rPr lang="en-GB" b="0" i="0" dirty="0" err="1">
                <a:solidFill>
                  <a:srgbClr val="222222"/>
                </a:solidFill>
                <a:effectLst/>
                <a:latin typeface="montserrat" panose="00000500000000000000" pitchFamily="2" charset="0"/>
              </a:rPr>
              <a:t>Lofoten</a:t>
            </a:r>
            <a:r>
              <a:rPr lang="en-GB" b="0" i="0" dirty="0">
                <a:solidFill>
                  <a:srgbClr val="222222"/>
                </a:solidFill>
                <a:effectLst/>
                <a:latin typeface="montserrat" panose="00000500000000000000" pitchFamily="2" charset="0"/>
              </a:rPr>
              <a:t> (January-April), they lived in shacks — simple houses (“</a:t>
            </a:r>
            <a:r>
              <a:rPr lang="en-GB" b="0" i="0" dirty="0" err="1">
                <a:solidFill>
                  <a:schemeClr val="accent4">
                    <a:lumMod val="50000"/>
                  </a:schemeClr>
                </a:solidFill>
                <a:effectLst/>
                <a:latin typeface="montserrat" panose="00000500000000000000" pitchFamily="2" charset="0"/>
              </a:rPr>
              <a:t>rorbuer</a:t>
            </a:r>
            <a:r>
              <a:rPr lang="en-GB" b="0" i="0" dirty="0">
                <a:solidFill>
                  <a:srgbClr val="222222"/>
                </a:solidFill>
                <a:effectLst/>
                <a:latin typeface="montserrat" panose="00000500000000000000" pitchFamily="2" charset="0"/>
              </a:rPr>
              <a:t>”), where an entire crew lived in the same room. The boys were 14 years old and newly confirmed the first time they went out.</a:t>
            </a:r>
          </a:p>
          <a:p>
            <a:pPr algn="l"/>
            <a:endParaRPr lang="en-GB" dirty="0">
              <a:solidFill>
                <a:srgbClr val="222222"/>
              </a:solidFill>
              <a:latin typeface="montserrat" panose="00000500000000000000" pitchFamily="2" charset="0"/>
            </a:endParaRPr>
          </a:p>
          <a:p>
            <a:pPr algn="l"/>
            <a:r>
              <a:rPr lang="en-GB" b="0" i="0" dirty="0">
                <a:solidFill>
                  <a:srgbClr val="222222"/>
                </a:solidFill>
                <a:effectLst/>
                <a:latin typeface="montserrat" panose="00000500000000000000" pitchFamily="2" charset="0"/>
              </a:rPr>
              <a:t>Pedlars, photographers, liquor dealers, carousel owners, magicians and “less reliable ladies” also visited </a:t>
            </a:r>
            <a:r>
              <a:rPr lang="en-GB" b="0" i="0" dirty="0" err="1">
                <a:solidFill>
                  <a:srgbClr val="222222"/>
                </a:solidFill>
                <a:effectLst/>
                <a:latin typeface="montserrat" panose="00000500000000000000" pitchFamily="2" charset="0"/>
              </a:rPr>
              <a:t>Lofoten</a:t>
            </a:r>
            <a:r>
              <a:rPr lang="en-GB" b="0" i="0" dirty="0">
                <a:solidFill>
                  <a:srgbClr val="222222"/>
                </a:solidFill>
                <a:effectLst/>
                <a:latin typeface="montserrat" panose="00000500000000000000" pitchFamily="2" charset="0"/>
              </a:rPr>
              <a:t> during this period, in case the fishermen had earned a little extra.</a:t>
            </a:r>
          </a:p>
        </p:txBody>
      </p:sp>
      <p:pic>
        <p:nvPicPr>
          <p:cNvPr id="4" name="Picture 3" descr="A picture containing text, outdoor, sky, boat&#10;&#10;Description automatically generated">
            <a:extLst>
              <a:ext uri="{FF2B5EF4-FFF2-40B4-BE49-F238E27FC236}">
                <a16:creationId xmlns:a16="http://schemas.microsoft.com/office/drawing/2014/main" id="{5909C1E0-8622-4BD4-6620-7AF376B42798}"/>
              </a:ext>
            </a:extLst>
          </p:cNvPr>
          <p:cNvPicPr>
            <a:picLocks noChangeAspect="1"/>
          </p:cNvPicPr>
          <p:nvPr/>
        </p:nvPicPr>
        <p:blipFill>
          <a:blip r:embed="rId2"/>
          <a:stretch>
            <a:fillRect/>
          </a:stretch>
        </p:blipFill>
        <p:spPr>
          <a:xfrm>
            <a:off x="1330240" y="2469503"/>
            <a:ext cx="3723383" cy="2482255"/>
          </a:xfrm>
          <a:prstGeom prst="rect">
            <a:avLst/>
          </a:prstGeom>
        </p:spPr>
      </p:pic>
      <p:pic>
        <p:nvPicPr>
          <p:cNvPr id="6" name="Picture 5">
            <a:extLst>
              <a:ext uri="{FF2B5EF4-FFF2-40B4-BE49-F238E27FC236}">
                <a16:creationId xmlns:a16="http://schemas.microsoft.com/office/drawing/2014/main" id="{AE2EB918-F166-5B65-F64D-6CB84ED8B895}"/>
              </a:ext>
            </a:extLst>
          </p:cNvPr>
          <p:cNvPicPr>
            <a:picLocks noChangeAspect="1"/>
          </p:cNvPicPr>
          <p:nvPr/>
        </p:nvPicPr>
        <p:blipFill>
          <a:blip r:embed="rId3"/>
          <a:stretch>
            <a:fillRect/>
          </a:stretch>
        </p:blipFill>
        <p:spPr>
          <a:xfrm rot="5400000">
            <a:off x="5710911" y="2726360"/>
            <a:ext cx="2670496" cy="1780330"/>
          </a:xfrm>
          <a:prstGeom prst="rect">
            <a:avLst/>
          </a:prstGeom>
        </p:spPr>
      </p:pic>
    </p:spTree>
    <p:extLst>
      <p:ext uri="{BB962C8B-B14F-4D97-AF65-F5344CB8AC3E}">
        <p14:creationId xmlns:p14="http://schemas.microsoft.com/office/powerpoint/2010/main" val="15928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C6C2-0399-5377-38B8-98B2F8D23B97}"/>
              </a:ext>
            </a:extLst>
          </p:cNvPr>
          <p:cNvSpPr>
            <a:spLocks noGrp="1"/>
          </p:cNvSpPr>
          <p:nvPr>
            <p:ph type="ctrTitle"/>
          </p:nvPr>
        </p:nvSpPr>
        <p:spPr/>
        <p:txBody>
          <a:bodyPr/>
          <a:lstStyle/>
          <a:p>
            <a:endParaRPr lang="en-GB" dirty="0"/>
          </a:p>
        </p:txBody>
      </p:sp>
      <p:pic>
        <p:nvPicPr>
          <p:cNvPr id="3" name="Picture 2">
            <a:extLst>
              <a:ext uri="{FF2B5EF4-FFF2-40B4-BE49-F238E27FC236}">
                <a16:creationId xmlns:a16="http://schemas.microsoft.com/office/drawing/2014/main" id="{83204A13-6C49-2FE0-B2CA-1BF379477B31}"/>
              </a:ext>
            </a:extLst>
          </p:cNvPr>
          <p:cNvPicPr>
            <a:picLocks noChangeAspect="1"/>
          </p:cNvPicPr>
          <p:nvPr/>
        </p:nvPicPr>
        <p:blipFill>
          <a:blip r:embed="rId2"/>
          <a:stretch>
            <a:fillRect/>
          </a:stretch>
        </p:blipFill>
        <p:spPr>
          <a:xfrm>
            <a:off x="5200209" y="156625"/>
            <a:ext cx="3941800" cy="4149263"/>
          </a:xfrm>
          <a:prstGeom prst="rect">
            <a:avLst/>
          </a:prstGeom>
        </p:spPr>
      </p:pic>
      <p:pic>
        <p:nvPicPr>
          <p:cNvPr id="4" name="Picture 3">
            <a:extLst>
              <a:ext uri="{FF2B5EF4-FFF2-40B4-BE49-F238E27FC236}">
                <a16:creationId xmlns:a16="http://schemas.microsoft.com/office/drawing/2014/main" id="{AF502E6E-1261-6B82-C5C1-5B6D9DB33DFD}"/>
              </a:ext>
            </a:extLst>
          </p:cNvPr>
          <p:cNvPicPr>
            <a:picLocks noChangeAspect="1"/>
          </p:cNvPicPr>
          <p:nvPr/>
        </p:nvPicPr>
        <p:blipFill>
          <a:blip r:embed="rId3"/>
          <a:stretch>
            <a:fillRect/>
          </a:stretch>
        </p:blipFill>
        <p:spPr>
          <a:xfrm>
            <a:off x="0" y="716481"/>
            <a:ext cx="5200209" cy="3366932"/>
          </a:xfrm>
          <a:prstGeom prst="rect">
            <a:avLst/>
          </a:prstGeom>
        </p:spPr>
      </p:pic>
    </p:spTree>
    <p:extLst>
      <p:ext uri="{BB962C8B-B14F-4D97-AF65-F5344CB8AC3E}">
        <p14:creationId xmlns:p14="http://schemas.microsoft.com/office/powerpoint/2010/main" val="8678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47E5-8642-117B-F36B-085CE4374EF2}"/>
              </a:ext>
            </a:extLst>
          </p:cNvPr>
          <p:cNvSpPr>
            <a:spLocks noGrp="1"/>
          </p:cNvSpPr>
          <p:nvPr>
            <p:ph type="ctrTitle"/>
          </p:nvPr>
        </p:nvSpPr>
        <p:spPr/>
        <p:txBody>
          <a:bodyPr/>
          <a:lstStyle/>
          <a:p>
            <a:endParaRPr lang="en-GB"/>
          </a:p>
        </p:txBody>
      </p:sp>
      <p:pic>
        <p:nvPicPr>
          <p:cNvPr id="4" name="Picture 3" descr="A picture containing grass, outdoor, frog&#10;&#10;Description automatically generated">
            <a:extLst>
              <a:ext uri="{FF2B5EF4-FFF2-40B4-BE49-F238E27FC236}">
                <a16:creationId xmlns:a16="http://schemas.microsoft.com/office/drawing/2014/main" id="{099D3BA0-089D-B7E9-A940-35C3FB00E0EC}"/>
              </a:ext>
            </a:extLst>
          </p:cNvPr>
          <p:cNvPicPr>
            <a:picLocks noChangeAspect="1"/>
          </p:cNvPicPr>
          <p:nvPr/>
        </p:nvPicPr>
        <p:blipFill>
          <a:blip r:embed="rId2"/>
          <a:stretch>
            <a:fillRect/>
          </a:stretch>
        </p:blipFill>
        <p:spPr>
          <a:xfrm>
            <a:off x="4927988" y="193844"/>
            <a:ext cx="3958839" cy="2639226"/>
          </a:xfrm>
          <a:prstGeom prst="rect">
            <a:avLst/>
          </a:prstGeom>
        </p:spPr>
      </p:pic>
      <p:pic>
        <p:nvPicPr>
          <p:cNvPr id="6" name="Picture 5" descr="A picture containing outdoor&#10;&#10;Description automatically generated">
            <a:extLst>
              <a:ext uri="{FF2B5EF4-FFF2-40B4-BE49-F238E27FC236}">
                <a16:creationId xmlns:a16="http://schemas.microsoft.com/office/drawing/2014/main" id="{5C3301B9-23F7-09A1-9EE4-29FE8553ECA2}"/>
              </a:ext>
            </a:extLst>
          </p:cNvPr>
          <p:cNvPicPr>
            <a:picLocks noChangeAspect="1"/>
          </p:cNvPicPr>
          <p:nvPr/>
        </p:nvPicPr>
        <p:blipFill>
          <a:blip r:embed="rId3"/>
          <a:stretch>
            <a:fillRect/>
          </a:stretch>
        </p:blipFill>
        <p:spPr>
          <a:xfrm>
            <a:off x="257173" y="272225"/>
            <a:ext cx="3857625" cy="2571750"/>
          </a:xfrm>
          <a:prstGeom prst="rect">
            <a:avLst/>
          </a:prstGeom>
        </p:spPr>
      </p:pic>
      <p:pic>
        <p:nvPicPr>
          <p:cNvPr id="7" name="Picture 6">
            <a:extLst>
              <a:ext uri="{FF2B5EF4-FFF2-40B4-BE49-F238E27FC236}">
                <a16:creationId xmlns:a16="http://schemas.microsoft.com/office/drawing/2014/main" id="{5BA6CECA-F783-6F08-44A8-6C8C928424A8}"/>
              </a:ext>
            </a:extLst>
          </p:cNvPr>
          <p:cNvPicPr>
            <a:picLocks noChangeAspect="1"/>
          </p:cNvPicPr>
          <p:nvPr/>
        </p:nvPicPr>
        <p:blipFill>
          <a:blip r:embed="rId4"/>
          <a:stretch>
            <a:fillRect/>
          </a:stretch>
        </p:blipFill>
        <p:spPr>
          <a:xfrm>
            <a:off x="5734766" y="3179775"/>
            <a:ext cx="2585577" cy="1455680"/>
          </a:xfrm>
          <a:prstGeom prst="rect">
            <a:avLst/>
          </a:prstGeom>
        </p:spPr>
      </p:pic>
      <p:pic>
        <p:nvPicPr>
          <p:cNvPr id="8" name="Picture 7">
            <a:extLst>
              <a:ext uri="{FF2B5EF4-FFF2-40B4-BE49-F238E27FC236}">
                <a16:creationId xmlns:a16="http://schemas.microsoft.com/office/drawing/2014/main" id="{80C43893-1FB7-13C3-E62C-81C67807DE37}"/>
              </a:ext>
            </a:extLst>
          </p:cNvPr>
          <p:cNvPicPr>
            <a:picLocks noChangeAspect="1"/>
          </p:cNvPicPr>
          <p:nvPr/>
        </p:nvPicPr>
        <p:blipFill>
          <a:blip r:embed="rId5"/>
          <a:stretch>
            <a:fillRect/>
          </a:stretch>
        </p:blipFill>
        <p:spPr>
          <a:xfrm>
            <a:off x="314107" y="3070394"/>
            <a:ext cx="4114798" cy="1740217"/>
          </a:xfrm>
          <a:prstGeom prst="rect">
            <a:avLst/>
          </a:prstGeom>
        </p:spPr>
      </p:pic>
    </p:spTree>
    <p:extLst>
      <p:ext uri="{BB962C8B-B14F-4D97-AF65-F5344CB8AC3E}">
        <p14:creationId xmlns:p14="http://schemas.microsoft.com/office/powerpoint/2010/main" val="3809734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DE402-A061-80C3-0165-43287F9D6FDC}"/>
              </a:ext>
            </a:extLst>
          </p:cNvPr>
          <p:cNvSpPr>
            <a:spLocks noGrp="1"/>
          </p:cNvSpPr>
          <p:nvPr>
            <p:ph type="body" idx="1"/>
          </p:nvPr>
        </p:nvSpPr>
        <p:spPr/>
        <p:txBody>
          <a:bodyPr/>
          <a:lstStyle/>
          <a:p>
            <a:pPr marL="139700" indent="0" algn="l">
              <a:buNone/>
            </a:pPr>
            <a:endParaRPr lang="nb-NO" b="1" dirty="0">
              <a:solidFill>
                <a:srgbClr val="203E51"/>
              </a:solidFill>
              <a:effectLst/>
              <a:latin typeface="Publico text"/>
            </a:endParaRPr>
          </a:p>
          <a:p>
            <a:pPr algn="l"/>
            <a:r>
              <a:rPr lang="nb-NO" b="0" i="0" dirty="0">
                <a:solidFill>
                  <a:srgbClr val="203E51"/>
                </a:solidFill>
                <a:effectLst/>
                <a:latin typeface="Publico text"/>
              </a:rPr>
              <a:t>Navnet </a:t>
            </a:r>
            <a:r>
              <a:rPr lang="nb-NO" b="0" i="1" dirty="0">
                <a:solidFill>
                  <a:srgbClr val="203E51"/>
                </a:solidFill>
                <a:effectLst/>
                <a:latin typeface="Publico text"/>
              </a:rPr>
              <a:t>Lofoten</a:t>
            </a:r>
            <a:r>
              <a:rPr lang="nb-NO" b="0" i="0" dirty="0">
                <a:solidFill>
                  <a:srgbClr val="203E51"/>
                </a:solidFill>
                <a:effectLst/>
                <a:latin typeface="Publico text"/>
              </a:rPr>
              <a:t> kommer av gammelsvensk </a:t>
            </a:r>
            <a:r>
              <a:rPr lang="nb-NO" b="0" i="1" dirty="0" err="1">
                <a:solidFill>
                  <a:srgbClr val="203E51"/>
                </a:solidFill>
                <a:effectLst/>
                <a:latin typeface="Publico text"/>
              </a:rPr>
              <a:t>ló</a:t>
            </a:r>
            <a:r>
              <a:rPr lang="nb-NO" b="0" i="0" dirty="0">
                <a:solidFill>
                  <a:srgbClr val="203E51"/>
                </a:solidFill>
                <a:effectLst/>
                <a:latin typeface="Publico text"/>
              </a:rPr>
              <a:t>, 'gaupe', og norrønt </a:t>
            </a:r>
            <a:r>
              <a:rPr lang="nb-NO" b="0" i="1" dirty="0" err="1">
                <a:solidFill>
                  <a:srgbClr val="203E51"/>
                </a:solidFill>
                <a:effectLst/>
                <a:latin typeface="Publico text"/>
              </a:rPr>
              <a:t>fotr</a:t>
            </a:r>
            <a:r>
              <a:rPr lang="nb-NO" b="0" i="0" dirty="0">
                <a:solidFill>
                  <a:srgbClr val="203E51"/>
                </a:solidFill>
                <a:effectLst/>
                <a:latin typeface="Publico text"/>
              </a:rPr>
              <a:t>, 'fot'; opprinnelig brukt om </a:t>
            </a:r>
            <a:r>
              <a:rPr lang="nb-NO" b="0" i="0" u="none" strike="noStrike" dirty="0">
                <a:solidFill>
                  <a:srgbClr val="203E51"/>
                </a:solidFill>
                <a:effectLst/>
                <a:latin typeface="Publico text"/>
                <a:hlinkClick r:id="rId2"/>
              </a:rPr>
              <a:t>Vestvågøya</a:t>
            </a:r>
            <a:r>
              <a:rPr lang="nb-NO" b="0" i="0" dirty="0">
                <a:solidFill>
                  <a:srgbClr val="203E51"/>
                </a:solidFill>
                <a:effectLst/>
                <a:latin typeface="Publico text"/>
              </a:rPr>
              <a:t>. Det er et sammenligningsnavn, antagelig brukt med utgangspunkt i de sterkt oppskårede kystlinjene.</a:t>
            </a:r>
          </a:p>
          <a:p>
            <a:endParaRPr lang="en-GB" dirty="0"/>
          </a:p>
        </p:txBody>
      </p:sp>
      <p:sp>
        <p:nvSpPr>
          <p:cNvPr id="3" name="Title 2">
            <a:extLst>
              <a:ext uri="{FF2B5EF4-FFF2-40B4-BE49-F238E27FC236}">
                <a16:creationId xmlns:a16="http://schemas.microsoft.com/office/drawing/2014/main" id="{094996E0-10C2-3363-5320-C1B469C36D61}"/>
              </a:ext>
            </a:extLst>
          </p:cNvPr>
          <p:cNvSpPr>
            <a:spLocks noGrp="1"/>
          </p:cNvSpPr>
          <p:nvPr>
            <p:ph type="ctrTitle"/>
          </p:nvPr>
        </p:nvSpPr>
        <p:spPr/>
        <p:txBody>
          <a:bodyPr/>
          <a:lstStyle/>
          <a:p>
            <a:r>
              <a:rPr lang="en-GB" dirty="0"/>
              <a:t>The name </a:t>
            </a:r>
            <a:r>
              <a:rPr lang="en-GB" dirty="0" err="1"/>
              <a:t>Lofoten</a:t>
            </a:r>
            <a:endParaRPr lang="en-GB" dirty="0"/>
          </a:p>
        </p:txBody>
      </p:sp>
      <p:pic>
        <p:nvPicPr>
          <p:cNvPr id="5" name="Picture 4">
            <a:extLst>
              <a:ext uri="{FF2B5EF4-FFF2-40B4-BE49-F238E27FC236}">
                <a16:creationId xmlns:a16="http://schemas.microsoft.com/office/drawing/2014/main" id="{82B6F714-E8F7-7641-2CC2-03D90778B33B}"/>
              </a:ext>
            </a:extLst>
          </p:cNvPr>
          <p:cNvPicPr>
            <a:picLocks noChangeAspect="1"/>
          </p:cNvPicPr>
          <p:nvPr/>
        </p:nvPicPr>
        <p:blipFill>
          <a:blip r:embed="rId3"/>
          <a:stretch>
            <a:fillRect/>
          </a:stretch>
        </p:blipFill>
        <p:spPr>
          <a:xfrm>
            <a:off x="1099463" y="2012040"/>
            <a:ext cx="3587801" cy="2408952"/>
          </a:xfrm>
          <a:prstGeom prst="rect">
            <a:avLst/>
          </a:prstGeom>
        </p:spPr>
      </p:pic>
      <p:pic>
        <p:nvPicPr>
          <p:cNvPr id="6" name="Picture 5">
            <a:extLst>
              <a:ext uri="{FF2B5EF4-FFF2-40B4-BE49-F238E27FC236}">
                <a16:creationId xmlns:a16="http://schemas.microsoft.com/office/drawing/2014/main" id="{66CF476D-701A-0F31-8C11-572565A4F6A2}"/>
              </a:ext>
            </a:extLst>
          </p:cNvPr>
          <p:cNvPicPr>
            <a:picLocks noChangeAspect="1"/>
          </p:cNvPicPr>
          <p:nvPr/>
        </p:nvPicPr>
        <p:blipFill>
          <a:blip r:embed="rId4"/>
          <a:stretch>
            <a:fillRect/>
          </a:stretch>
        </p:blipFill>
        <p:spPr>
          <a:xfrm>
            <a:off x="5007350" y="2224695"/>
            <a:ext cx="2922103" cy="1944527"/>
          </a:xfrm>
          <a:prstGeom prst="rect">
            <a:avLst/>
          </a:prstGeom>
        </p:spPr>
      </p:pic>
    </p:spTree>
    <p:extLst>
      <p:ext uri="{BB962C8B-B14F-4D97-AF65-F5344CB8AC3E}">
        <p14:creationId xmlns:p14="http://schemas.microsoft.com/office/powerpoint/2010/main" val="3746452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B0CD-7AC1-5F4C-ACD4-86F01504C8D3}"/>
              </a:ext>
            </a:extLst>
          </p:cNvPr>
          <p:cNvSpPr>
            <a:spLocks noGrp="1"/>
          </p:cNvSpPr>
          <p:nvPr>
            <p:ph type="ctrTitle"/>
          </p:nvPr>
        </p:nvSpPr>
        <p:spPr/>
        <p:txBody>
          <a:bodyPr/>
          <a:lstStyle/>
          <a:p>
            <a:endParaRPr lang="en-GB"/>
          </a:p>
        </p:txBody>
      </p:sp>
      <p:pic>
        <p:nvPicPr>
          <p:cNvPr id="3" name="Picture 2">
            <a:extLst>
              <a:ext uri="{FF2B5EF4-FFF2-40B4-BE49-F238E27FC236}">
                <a16:creationId xmlns:a16="http://schemas.microsoft.com/office/drawing/2014/main" id="{6E2F5B6A-2C5B-00BA-090B-82E43B8F190A}"/>
              </a:ext>
            </a:extLst>
          </p:cNvPr>
          <p:cNvPicPr>
            <a:picLocks noChangeAspect="1"/>
          </p:cNvPicPr>
          <p:nvPr/>
        </p:nvPicPr>
        <p:blipFill>
          <a:blip r:embed="rId2"/>
          <a:stretch>
            <a:fillRect/>
          </a:stretch>
        </p:blipFill>
        <p:spPr>
          <a:xfrm>
            <a:off x="734854" y="185132"/>
            <a:ext cx="7672500" cy="4315781"/>
          </a:xfrm>
          <a:prstGeom prst="rect">
            <a:avLst/>
          </a:prstGeom>
        </p:spPr>
      </p:pic>
    </p:spTree>
    <p:extLst>
      <p:ext uri="{BB962C8B-B14F-4D97-AF65-F5344CB8AC3E}">
        <p14:creationId xmlns:p14="http://schemas.microsoft.com/office/powerpoint/2010/main" val="1760928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BAF5-4759-DD8D-CA61-811ABE7CAF24}"/>
              </a:ext>
            </a:extLst>
          </p:cNvPr>
          <p:cNvSpPr>
            <a:spLocks noGrp="1"/>
          </p:cNvSpPr>
          <p:nvPr>
            <p:ph type="ctrTitle"/>
          </p:nvPr>
        </p:nvSpPr>
        <p:spPr>
          <a:xfrm>
            <a:off x="735750" y="1"/>
            <a:ext cx="7672500" cy="577800"/>
          </a:xfrm>
        </p:spPr>
        <p:txBody>
          <a:bodyPr/>
          <a:lstStyle/>
          <a:p>
            <a:br>
              <a:rPr lang="nb-NO" b="1" i="0" dirty="0">
                <a:solidFill>
                  <a:srgbClr val="26292A"/>
                </a:solidFill>
                <a:effectLst/>
                <a:latin typeface="NRK Etica Slab"/>
              </a:rPr>
            </a:br>
            <a:br>
              <a:rPr lang="nb-NO" b="1" i="0" dirty="0">
                <a:solidFill>
                  <a:srgbClr val="26292A"/>
                </a:solidFill>
                <a:effectLst/>
                <a:latin typeface="NRK Etica Slab"/>
              </a:rPr>
            </a:br>
            <a:br>
              <a:rPr lang="nb-NO" b="1" i="0" dirty="0">
                <a:solidFill>
                  <a:srgbClr val="26292A"/>
                </a:solidFill>
                <a:effectLst/>
                <a:latin typeface="NRK Etica Slab"/>
              </a:rPr>
            </a:br>
            <a:br>
              <a:rPr lang="nb-NO" b="1" i="0" dirty="0">
                <a:solidFill>
                  <a:srgbClr val="26292A"/>
                </a:solidFill>
                <a:effectLst/>
                <a:latin typeface="NRK Etica Slab"/>
              </a:rPr>
            </a:br>
            <a:r>
              <a:rPr lang="nb-NO" sz="1600" b="1" i="0" dirty="0">
                <a:solidFill>
                  <a:srgbClr val="26292A"/>
                </a:solidFill>
                <a:effectLst/>
                <a:latin typeface="NRK Etica Slab"/>
                <a:hlinkClick r:id="rId2"/>
              </a:rPr>
              <a:t>Politiet klarte ikke å stoppe fest i Lofoten: – Driter i de fastboende</a:t>
            </a:r>
            <a:br>
              <a:rPr lang="nb-NO" sz="1600" b="1" i="0" dirty="0">
                <a:solidFill>
                  <a:srgbClr val="26292A"/>
                </a:solidFill>
                <a:effectLst/>
                <a:latin typeface="NRK Etica Slab"/>
                <a:hlinkClick r:id="rId2"/>
              </a:rPr>
            </a:br>
            <a:r>
              <a:rPr lang="nb-NO" sz="1600" b="0" i="0" dirty="0">
                <a:solidFill>
                  <a:srgbClr val="26292A"/>
                </a:solidFill>
                <a:effectLst/>
                <a:latin typeface="LFT Etica"/>
                <a:hlinkClick r:id="rId2"/>
              </a:rPr>
              <a:t>De siste årene har både politiet og kommunen gjort grep i forbindelse med festkultur i Henningsvær. I natt gikk det imidlertid over styr nok en gang.</a:t>
            </a:r>
            <a:br>
              <a:rPr lang="nb-NO" sz="1600" b="0" i="0" dirty="0">
                <a:solidFill>
                  <a:srgbClr val="26292A"/>
                </a:solidFill>
                <a:effectLst/>
                <a:latin typeface="LFT Etica"/>
                <a:hlinkClick r:id="rId2"/>
              </a:rPr>
            </a:br>
            <a:br>
              <a:rPr lang="nb-NO" sz="1600" b="1" i="0" dirty="0">
                <a:solidFill>
                  <a:srgbClr val="26292A"/>
                </a:solidFill>
                <a:effectLst/>
                <a:latin typeface="NRK Etica Slab"/>
              </a:rPr>
            </a:br>
            <a:endParaRPr lang="en-GB" sz="1600" dirty="0"/>
          </a:p>
        </p:txBody>
      </p:sp>
      <p:pic>
        <p:nvPicPr>
          <p:cNvPr id="3" name="Picture 2">
            <a:extLst>
              <a:ext uri="{FF2B5EF4-FFF2-40B4-BE49-F238E27FC236}">
                <a16:creationId xmlns:a16="http://schemas.microsoft.com/office/drawing/2014/main" id="{1424C530-AE0F-80D1-E547-46989CC069DF}"/>
              </a:ext>
            </a:extLst>
          </p:cNvPr>
          <p:cNvPicPr>
            <a:picLocks noChangeAspect="1"/>
          </p:cNvPicPr>
          <p:nvPr/>
        </p:nvPicPr>
        <p:blipFill>
          <a:blip r:embed="rId3"/>
          <a:stretch>
            <a:fillRect/>
          </a:stretch>
        </p:blipFill>
        <p:spPr>
          <a:xfrm>
            <a:off x="2121967" y="1542422"/>
            <a:ext cx="4927988" cy="2771993"/>
          </a:xfrm>
          <a:prstGeom prst="rect">
            <a:avLst/>
          </a:prstGeom>
        </p:spPr>
      </p:pic>
    </p:spTree>
    <p:extLst>
      <p:ext uri="{BB962C8B-B14F-4D97-AF65-F5344CB8AC3E}">
        <p14:creationId xmlns:p14="http://schemas.microsoft.com/office/powerpoint/2010/main" val="2458190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4F01E05-F127-0FE0-03A7-80D3FE5C5592}"/>
              </a:ext>
            </a:extLst>
          </p:cNvPr>
          <p:cNvSpPr>
            <a:spLocks noGrp="1"/>
          </p:cNvSpPr>
          <p:nvPr>
            <p:ph type="subTitle" idx="1"/>
          </p:nvPr>
        </p:nvSpPr>
        <p:spPr>
          <a:xfrm>
            <a:off x="-212849" y="707064"/>
            <a:ext cx="2671740" cy="1239600"/>
          </a:xfrm>
        </p:spPr>
        <p:txBody>
          <a:bodyPr/>
          <a:lstStyle/>
          <a:p>
            <a:r>
              <a:rPr lang="en-GB" b="0" i="0" dirty="0" err="1">
                <a:solidFill>
                  <a:srgbClr val="000000"/>
                </a:solidFill>
                <a:effectLst/>
                <a:latin typeface="FarnhamDisplay"/>
              </a:rPr>
              <a:t>Henningsvær</a:t>
            </a:r>
            <a:r>
              <a:rPr lang="en-GB" b="0" i="0" dirty="0">
                <a:solidFill>
                  <a:srgbClr val="000000"/>
                </a:solidFill>
                <a:effectLst/>
                <a:latin typeface="FarnhamDisplay"/>
              </a:rPr>
              <a:t> may only have a population of around 500, but it has gained recent Insta-fame thanks to its awesome, highly photographable football stadium. The term "stadium" is a loose one, seeing as it's only used for amateur football and there is absolutely no seating, but the field's remote, rocky location is certainly worthy of attention.</a:t>
            </a:r>
            <a:endParaRPr lang="en-GB" dirty="0"/>
          </a:p>
        </p:txBody>
      </p:sp>
      <p:sp>
        <p:nvSpPr>
          <p:cNvPr id="3" name="Title 2">
            <a:extLst>
              <a:ext uri="{FF2B5EF4-FFF2-40B4-BE49-F238E27FC236}">
                <a16:creationId xmlns:a16="http://schemas.microsoft.com/office/drawing/2014/main" id="{069DA0F7-6725-7B73-686F-7915EF1589DC}"/>
              </a:ext>
            </a:extLst>
          </p:cNvPr>
          <p:cNvSpPr>
            <a:spLocks noGrp="1"/>
          </p:cNvSpPr>
          <p:nvPr>
            <p:ph type="ctrTitle"/>
          </p:nvPr>
        </p:nvSpPr>
        <p:spPr>
          <a:xfrm>
            <a:off x="-212849" y="218452"/>
            <a:ext cx="3181800" cy="577800"/>
          </a:xfrm>
        </p:spPr>
        <p:txBody>
          <a:bodyPr/>
          <a:lstStyle/>
          <a:p>
            <a:r>
              <a:rPr lang="en-GB" dirty="0" err="1"/>
              <a:t>Henningsvær</a:t>
            </a:r>
            <a:endParaRPr lang="en-GB" dirty="0"/>
          </a:p>
        </p:txBody>
      </p:sp>
      <p:pic>
        <p:nvPicPr>
          <p:cNvPr id="4" name="Picture 3">
            <a:extLst>
              <a:ext uri="{FF2B5EF4-FFF2-40B4-BE49-F238E27FC236}">
                <a16:creationId xmlns:a16="http://schemas.microsoft.com/office/drawing/2014/main" id="{FCD15BFC-8559-D17F-DDD5-3F82BD925188}"/>
              </a:ext>
            </a:extLst>
          </p:cNvPr>
          <p:cNvPicPr>
            <a:picLocks noChangeAspect="1"/>
          </p:cNvPicPr>
          <p:nvPr/>
        </p:nvPicPr>
        <p:blipFill>
          <a:blip r:embed="rId2"/>
          <a:stretch>
            <a:fillRect/>
          </a:stretch>
        </p:blipFill>
        <p:spPr>
          <a:xfrm>
            <a:off x="2840269" y="0"/>
            <a:ext cx="7197901" cy="5143500"/>
          </a:xfrm>
          <a:prstGeom prst="rect">
            <a:avLst/>
          </a:prstGeom>
        </p:spPr>
      </p:pic>
    </p:spTree>
    <p:extLst>
      <p:ext uri="{BB962C8B-B14F-4D97-AF65-F5344CB8AC3E}">
        <p14:creationId xmlns:p14="http://schemas.microsoft.com/office/powerpoint/2010/main" val="1916191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8F14-1A57-3089-80CD-7FB498CD97A9}"/>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F2C13665-37A9-6E75-2A91-C05EFE639B15}"/>
              </a:ext>
            </a:extLst>
          </p:cNvPr>
          <p:cNvSpPr>
            <a:spLocks noGrp="1"/>
          </p:cNvSpPr>
          <p:nvPr>
            <p:ph type="subTitle" idx="1"/>
          </p:nvPr>
        </p:nvSpPr>
        <p:spPr/>
        <p:txBody>
          <a:bodyPr/>
          <a:lstStyle/>
          <a:p>
            <a:endParaRPr lang="en-GB" dirty="0"/>
          </a:p>
        </p:txBody>
      </p:sp>
      <p:pic>
        <p:nvPicPr>
          <p:cNvPr id="5" name="Picture 4" descr="A picture containing text, sky, outdoor, grass&#10;&#10;Description automatically generated">
            <a:extLst>
              <a:ext uri="{FF2B5EF4-FFF2-40B4-BE49-F238E27FC236}">
                <a16:creationId xmlns:a16="http://schemas.microsoft.com/office/drawing/2014/main" id="{D215C243-A223-EBE7-57B0-E7FBAC62C608}"/>
              </a:ext>
            </a:extLst>
          </p:cNvPr>
          <p:cNvPicPr>
            <a:picLocks noChangeAspect="1"/>
          </p:cNvPicPr>
          <p:nvPr/>
        </p:nvPicPr>
        <p:blipFill>
          <a:blip r:embed="rId2"/>
          <a:stretch>
            <a:fillRect/>
          </a:stretch>
        </p:blipFill>
        <p:spPr>
          <a:xfrm>
            <a:off x="288269" y="92097"/>
            <a:ext cx="3304928" cy="4965879"/>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44AB0FD1-5BAF-A7E7-90B7-FCBF93232766}"/>
                  </a:ext>
                </a:extLst>
              </p14:cNvPr>
              <p14:cNvContentPartPr/>
              <p14:nvPr/>
            </p14:nvContentPartPr>
            <p14:xfrm>
              <a:off x="2849940" y="2021467"/>
              <a:ext cx="360" cy="360"/>
            </p14:xfrm>
          </p:contentPart>
        </mc:Choice>
        <mc:Fallback xmlns="">
          <p:pic>
            <p:nvPicPr>
              <p:cNvPr id="13" name="Ink 12">
                <a:extLst>
                  <a:ext uri="{FF2B5EF4-FFF2-40B4-BE49-F238E27FC236}">
                    <a16:creationId xmlns:a16="http://schemas.microsoft.com/office/drawing/2014/main" id="{44AB0FD1-5BAF-A7E7-90B7-FCBF93232766}"/>
                  </a:ext>
                </a:extLst>
              </p:cNvPr>
              <p:cNvPicPr/>
              <p:nvPr/>
            </p:nvPicPr>
            <p:blipFill>
              <a:blip r:embed="rId5"/>
              <a:stretch>
                <a:fillRect/>
              </a:stretch>
            </p:blipFill>
            <p:spPr>
              <a:xfrm>
                <a:off x="2841300" y="2012467"/>
                <a:ext cx="18000" cy="18000"/>
              </a:xfrm>
              <a:prstGeom prst="rect">
                <a:avLst/>
              </a:prstGeom>
            </p:spPr>
          </p:pic>
        </mc:Fallback>
      </mc:AlternateContent>
      <p:pic>
        <p:nvPicPr>
          <p:cNvPr id="7" name="Picture 6">
            <a:extLst>
              <a:ext uri="{FF2B5EF4-FFF2-40B4-BE49-F238E27FC236}">
                <a16:creationId xmlns:a16="http://schemas.microsoft.com/office/drawing/2014/main" id="{212EF590-09B3-25E2-A49C-2BB15AFE1FB2}"/>
              </a:ext>
            </a:extLst>
          </p:cNvPr>
          <p:cNvPicPr>
            <a:picLocks noChangeAspect="1"/>
          </p:cNvPicPr>
          <p:nvPr/>
        </p:nvPicPr>
        <p:blipFill>
          <a:blip r:embed="rId6"/>
          <a:stretch>
            <a:fillRect/>
          </a:stretch>
        </p:blipFill>
        <p:spPr>
          <a:xfrm>
            <a:off x="4618363" y="92097"/>
            <a:ext cx="4237368" cy="4976830"/>
          </a:xfrm>
          <a:prstGeom prst="rect">
            <a:avLst/>
          </a:prstGeom>
        </p:spPr>
      </p:pic>
    </p:spTree>
    <p:extLst>
      <p:ext uri="{BB962C8B-B14F-4D97-AF65-F5344CB8AC3E}">
        <p14:creationId xmlns:p14="http://schemas.microsoft.com/office/powerpoint/2010/main" val="276759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CCAF-0E09-DB14-2936-1CAA6A5D251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1C79E36-E43E-3201-165C-38D7081432A3}"/>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4D8601B9-53FB-D90A-D6E9-F800C991435A}"/>
              </a:ext>
            </a:extLst>
          </p:cNvPr>
          <p:cNvPicPr>
            <a:picLocks noChangeAspect="1"/>
          </p:cNvPicPr>
          <p:nvPr/>
        </p:nvPicPr>
        <p:blipFill>
          <a:blip r:embed="rId2"/>
          <a:stretch>
            <a:fillRect/>
          </a:stretch>
        </p:blipFill>
        <p:spPr>
          <a:xfrm>
            <a:off x="0" y="690298"/>
            <a:ext cx="9144000" cy="3762903"/>
          </a:xfrm>
          <a:prstGeom prst="rect">
            <a:avLst/>
          </a:prstGeom>
        </p:spPr>
      </p:pic>
    </p:spTree>
    <p:extLst>
      <p:ext uri="{BB962C8B-B14F-4D97-AF65-F5344CB8AC3E}">
        <p14:creationId xmlns:p14="http://schemas.microsoft.com/office/powerpoint/2010/main" val="3435023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4C280-44D3-E07D-7599-F9F34B4776BF}"/>
              </a:ext>
            </a:extLst>
          </p:cNvPr>
          <p:cNvPicPr>
            <a:picLocks noChangeAspect="1"/>
          </p:cNvPicPr>
          <p:nvPr/>
        </p:nvPicPr>
        <p:blipFill>
          <a:blip r:embed="rId3"/>
          <a:stretch>
            <a:fillRect/>
          </a:stretch>
        </p:blipFill>
        <p:spPr>
          <a:xfrm>
            <a:off x="666750" y="-10085"/>
            <a:ext cx="7810500" cy="4400550"/>
          </a:xfrm>
          <a:prstGeom prst="rect">
            <a:avLst/>
          </a:prstGeom>
        </p:spPr>
      </p:pic>
      <p:pic>
        <p:nvPicPr>
          <p:cNvPr id="4" name="Picture 3">
            <a:extLst>
              <a:ext uri="{FF2B5EF4-FFF2-40B4-BE49-F238E27FC236}">
                <a16:creationId xmlns:a16="http://schemas.microsoft.com/office/drawing/2014/main" id="{6CDB0857-7BA2-73C4-C63B-371181E2C153}"/>
              </a:ext>
            </a:extLst>
          </p:cNvPr>
          <p:cNvPicPr>
            <a:picLocks noChangeAspect="1"/>
          </p:cNvPicPr>
          <p:nvPr/>
        </p:nvPicPr>
        <p:blipFill>
          <a:blip r:embed="rId4"/>
          <a:stretch>
            <a:fillRect/>
          </a:stretch>
        </p:blipFill>
        <p:spPr>
          <a:xfrm>
            <a:off x="653595" y="4045718"/>
            <a:ext cx="6043236" cy="1091201"/>
          </a:xfrm>
          <a:prstGeom prst="rect">
            <a:avLst/>
          </a:prstGeom>
        </p:spPr>
      </p:pic>
    </p:spTree>
    <p:extLst>
      <p:ext uri="{BB962C8B-B14F-4D97-AF65-F5344CB8AC3E}">
        <p14:creationId xmlns:p14="http://schemas.microsoft.com/office/powerpoint/2010/main" val="30780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93E1-B552-D8BC-5A5D-3B5749F7C6E7}"/>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C35833DE-B43E-E109-313B-CFA139AEC9EA}"/>
              </a:ext>
            </a:extLst>
          </p:cNvPr>
          <p:cNvSpPr>
            <a:spLocks noGrp="1"/>
          </p:cNvSpPr>
          <p:nvPr>
            <p:ph type="subTitle" idx="1"/>
          </p:nvPr>
        </p:nvSpPr>
        <p:spPr>
          <a:xfrm>
            <a:off x="1465547" y="1944902"/>
            <a:ext cx="5933700" cy="1809900"/>
          </a:xfrm>
        </p:spPr>
        <p:txBody>
          <a:bodyPr/>
          <a:lstStyle/>
          <a:p>
            <a:r>
              <a:rPr lang="en-GB" sz="2000" dirty="0">
                <a:solidFill>
                  <a:srgbClr val="333333"/>
                </a:solidFill>
                <a:effectLst/>
                <a:latin typeface="Karla" pitchFamily="2" charset="0"/>
                <a:ea typeface="Calibri" panose="020F0502020204030204" pitchFamily="34" charset="0"/>
                <a:cs typeface="Times New Roman" panose="02020603050405020304" pitchFamily="18" charset="0"/>
              </a:rPr>
              <a:t>Environment groups therefore believe the areas off </a:t>
            </a:r>
            <a:r>
              <a:rPr lang="en-GB" sz="2000" dirty="0" err="1">
                <a:solidFill>
                  <a:srgbClr val="333333"/>
                </a:solidFill>
                <a:effectLst/>
                <a:latin typeface="Karla" pitchFamily="2" charset="0"/>
                <a:ea typeface="Calibri" panose="020F0502020204030204" pitchFamily="34" charset="0"/>
                <a:cs typeface="Times New Roman" panose="02020603050405020304" pitchFamily="18" charset="0"/>
              </a:rPr>
              <a:t>Lofoten</a:t>
            </a:r>
            <a:r>
              <a:rPr lang="en-GB" sz="2000" dirty="0">
                <a:solidFill>
                  <a:srgbClr val="333333"/>
                </a:solidFill>
                <a:effectLst/>
                <a:latin typeface="Karla" pitchFamily="2" charset="0"/>
                <a:ea typeface="Calibri" panose="020F0502020204030204" pitchFamily="34" charset="0"/>
                <a:cs typeface="Times New Roman" panose="02020603050405020304" pitchFamily="18" charset="0"/>
              </a:rPr>
              <a:t> are too sensitive for oil and gas production. As a result there is a moratorium on exploration, including geophysics, at the moment and there are moves to make the islands and much of their surrounding waters a protected </a:t>
            </a:r>
            <a:r>
              <a:rPr lang="en-GB" sz="2000" b="1" dirty="0">
                <a:solidFill>
                  <a:schemeClr val="tx2">
                    <a:lumMod val="75000"/>
                  </a:schemeClr>
                </a:solidFill>
                <a:effectLst/>
                <a:latin typeface="Karla" pitchFamily="2" charset="0"/>
                <a:ea typeface="Calibri" panose="020F0502020204030204" pitchFamily="34" charset="0"/>
                <a:cs typeface="Times New Roman" panose="02020603050405020304" pitchFamily="18" charset="0"/>
              </a:rPr>
              <a:t>UNESCO World Heritage site</a:t>
            </a:r>
            <a:r>
              <a:rPr lang="en-GB" sz="2000" dirty="0">
                <a:solidFill>
                  <a:srgbClr val="333333"/>
                </a:solidFill>
                <a:effectLst/>
                <a:latin typeface="Karla" pitchFamily="2" charset="0"/>
                <a:ea typeface="Calibri" panose="020F0502020204030204" pitchFamily="34" charset="0"/>
                <a:cs typeface="Times New Roman" panose="02020603050405020304" pitchFamily="18" charset="0"/>
              </a:rPr>
              <a:t>. It is unlikely that this area will be open for exploration for many years to come.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4055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EE80-48CA-8CE1-E527-25C05722562A}"/>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9B3A73C-FF75-7817-9354-4BA45D6F6322}"/>
              </a:ext>
            </a:extLst>
          </p:cNvPr>
          <p:cNvPicPr>
            <a:picLocks noChangeAspect="1"/>
          </p:cNvPicPr>
          <p:nvPr/>
        </p:nvPicPr>
        <p:blipFill>
          <a:blip r:embed="rId2"/>
          <a:stretch>
            <a:fillRect/>
          </a:stretch>
        </p:blipFill>
        <p:spPr>
          <a:xfrm>
            <a:off x="-825" y="2644521"/>
            <a:ext cx="3771265" cy="2124005"/>
          </a:xfrm>
          <a:prstGeom prst="rect">
            <a:avLst/>
          </a:prstGeom>
        </p:spPr>
      </p:pic>
      <p:pic>
        <p:nvPicPr>
          <p:cNvPr id="4" name="Picture 3">
            <a:extLst>
              <a:ext uri="{FF2B5EF4-FFF2-40B4-BE49-F238E27FC236}">
                <a16:creationId xmlns:a16="http://schemas.microsoft.com/office/drawing/2014/main" id="{F72EFECC-ECF1-44C6-1A7B-F7DA6C53A8B3}"/>
              </a:ext>
            </a:extLst>
          </p:cNvPr>
          <p:cNvPicPr>
            <a:picLocks noChangeAspect="1"/>
          </p:cNvPicPr>
          <p:nvPr/>
        </p:nvPicPr>
        <p:blipFill>
          <a:blip r:embed="rId3"/>
          <a:stretch>
            <a:fillRect/>
          </a:stretch>
        </p:blipFill>
        <p:spPr>
          <a:xfrm>
            <a:off x="3492706" y="263548"/>
            <a:ext cx="5651293" cy="3178852"/>
          </a:xfrm>
          <a:prstGeom prst="rect">
            <a:avLst/>
          </a:prstGeom>
        </p:spPr>
      </p:pic>
      <p:pic>
        <p:nvPicPr>
          <p:cNvPr id="5" name="Picture 4">
            <a:extLst>
              <a:ext uri="{FF2B5EF4-FFF2-40B4-BE49-F238E27FC236}">
                <a16:creationId xmlns:a16="http://schemas.microsoft.com/office/drawing/2014/main" id="{DEBFCA20-D0F9-F599-ACD0-980AC62DB7FA}"/>
              </a:ext>
            </a:extLst>
          </p:cNvPr>
          <p:cNvPicPr>
            <a:picLocks noChangeAspect="1"/>
          </p:cNvPicPr>
          <p:nvPr/>
        </p:nvPicPr>
        <p:blipFill>
          <a:blip r:embed="rId4"/>
          <a:stretch>
            <a:fillRect/>
          </a:stretch>
        </p:blipFill>
        <p:spPr>
          <a:xfrm>
            <a:off x="221785" y="-388127"/>
            <a:ext cx="3428211" cy="3433934"/>
          </a:xfrm>
          <a:prstGeom prst="rect">
            <a:avLst/>
          </a:prstGeom>
        </p:spPr>
      </p:pic>
    </p:spTree>
    <p:extLst>
      <p:ext uri="{BB962C8B-B14F-4D97-AF65-F5344CB8AC3E}">
        <p14:creationId xmlns:p14="http://schemas.microsoft.com/office/powerpoint/2010/main" val="567050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F7F4B7-2AE1-BF8F-DE3C-BBC5574D6DE3}"/>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A353BACD-E85A-A282-ABFC-2C15F573DBC1}"/>
              </a:ext>
            </a:extLst>
          </p:cNvPr>
          <p:cNvSpPr>
            <a:spLocks noGrp="1"/>
          </p:cNvSpPr>
          <p:nvPr>
            <p:ph type="ctrTitle"/>
          </p:nvPr>
        </p:nvSpPr>
        <p:spPr/>
        <p:txBody>
          <a:bodyPr/>
          <a:lstStyle/>
          <a:p>
            <a:endParaRPr lang="en-GB"/>
          </a:p>
        </p:txBody>
      </p:sp>
      <p:pic>
        <p:nvPicPr>
          <p:cNvPr id="4" name="Picture 3">
            <a:extLst>
              <a:ext uri="{FF2B5EF4-FFF2-40B4-BE49-F238E27FC236}">
                <a16:creationId xmlns:a16="http://schemas.microsoft.com/office/drawing/2014/main" id="{B6223A33-165E-3A95-E768-62E083563043}"/>
              </a:ext>
            </a:extLst>
          </p:cNvPr>
          <p:cNvPicPr>
            <a:picLocks noChangeAspect="1"/>
          </p:cNvPicPr>
          <p:nvPr/>
        </p:nvPicPr>
        <p:blipFill>
          <a:blip r:embed="rId2"/>
          <a:stretch>
            <a:fillRect/>
          </a:stretch>
        </p:blipFill>
        <p:spPr>
          <a:xfrm>
            <a:off x="2777756" y="0"/>
            <a:ext cx="3588488" cy="5143500"/>
          </a:xfrm>
          <a:prstGeom prst="rect">
            <a:avLst/>
          </a:prstGeom>
        </p:spPr>
      </p:pic>
    </p:spTree>
    <p:extLst>
      <p:ext uri="{BB962C8B-B14F-4D97-AF65-F5344CB8AC3E}">
        <p14:creationId xmlns:p14="http://schemas.microsoft.com/office/powerpoint/2010/main" val="1059357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949D-3438-73AE-1785-3B927AEE8354}"/>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8398E09-2B4A-69EC-5AC9-F475C8C1E0F1}"/>
              </a:ext>
            </a:extLst>
          </p:cNvPr>
          <p:cNvSpPr>
            <a:spLocks noGrp="1"/>
          </p:cNvSpPr>
          <p:nvPr>
            <p:ph type="subTitle" idx="1"/>
          </p:nvPr>
        </p:nvSpPr>
        <p:spPr/>
        <p:txBody>
          <a:bodyPr/>
          <a:lstStyle/>
          <a:p>
            <a:endParaRPr lang="en-GB"/>
          </a:p>
        </p:txBody>
      </p:sp>
      <p:pic>
        <p:nvPicPr>
          <p:cNvPr id="5" name="Picture 4" descr="A person and a child surfing in the sea&#10;&#10;Description automatically generated with medium confidence">
            <a:extLst>
              <a:ext uri="{FF2B5EF4-FFF2-40B4-BE49-F238E27FC236}">
                <a16:creationId xmlns:a16="http://schemas.microsoft.com/office/drawing/2014/main" id="{033A5C13-5512-8153-E351-BCEEAEC24688}"/>
              </a:ext>
            </a:extLst>
          </p:cNvPr>
          <p:cNvPicPr>
            <a:picLocks noChangeAspect="1"/>
          </p:cNvPicPr>
          <p:nvPr/>
        </p:nvPicPr>
        <p:blipFill>
          <a:blip r:embed="rId2"/>
          <a:stretch>
            <a:fillRect/>
          </a:stretch>
        </p:blipFill>
        <p:spPr>
          <a:xfrm>
            <a:off x="1213410" y="0"/>
            <a:ext cx="6717179" cy="5143500"/>
          </a:xfrm>
          <a:prstGeom prst="rect">
            <a:avLst/>
          </a:prstGeom>
        </p:spPr>
      </p:pic>
    </p:spTree>
    <p:extLst>
      <p:ext uri="{BB962C8B-B14F-4D97-AF65-F5344CB8AC3E}">
        <p14:creationId xmlns:p14="http://schemas.microsoft.com/office/powerpoint/2010/main" val="359774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6DEA-D820-1935-1C04-3DFFC89FAE67}"/>
              </a:ext>
            </a:extLst>
          </p:cNvPr>
          <p:cNvSpPr>
            <a:spLocks noGrp="1"/>
          </p:cNvSpPr>
          <p:nvPr>
            <p:ph type="ctrTitle"/>
          </p:nvPr>
        </p:nvSpPr>
        <p:spPr/>
        <p:txBody>
          <a:bodyPr/>
          <a:lstStyle/>
          <a:p>
            <a:endParaRPr lang="en-GB"/>
          </a:p>
        </p:txBody>
      </p:sp>
      <p:pic>
        <p:nvPicPr>
          <p:cNvPr id="3" name="Picture 2">
            <a:extLst>
              <a:ext uri="{FF2B5EF4-FFF2-40B4-BE49-F238E27FC236}">
                <a16:creationId xmlns:a16="http://schemas.microsoft.com/office/drawing/2014/main" id="{A15F3776-2D5F-7641-2C64-A9B4A3197D2F}"/>
              </a:ext>
            </a:extLst>
          </p:cNvPr>
          <p:cNvPicPr>
            <a:picLocks noChangeAspect="1"/>
          </p:cNvPicPr>
          <p:nvPr/>
        </p:nvPicPr>
        <p:blipFill>
          <a:blip r:embed="rId2"/>
          <a:stretch>
            <a:fillRect/>
          </a:stretch>
        </p:blipFill>
        <p:spPr>
          <a:xfrm>
            <a:off x="2010295" y="-1"/>
            <a:ext cx="5972529" cy="5995951"/>
          </a:xfrm>
          <a:prstGeom prst="rect">
            <a:avLst/>
          </a:prstGeom>
        </p:spPr>
      </p:pic>
    </p:spTree>
    <p:extLst>
      <p:ext uri="{BB962C8B-B14F-4D97-AF65-F5344CB8AC3E}">
        <p14:creationId xmlns:p14="http://schemas.microsoft.com/office/powerpoint/2010/main" val="129150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686-F11D-0681-FA09-18296E599A5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69E68C18-B516-1A60-9DB3-74E1581BCD77}"/>
              </a:ext>
            </a:extLst>
          </p:cNvPr>
          <p:cNvPicPr>
            <a:picLocks noChangeAspect="1"/>
          </p:cNvPicPr>
          <p:nvPr/>
        </p:nvPicPr>
        <p:blipFill>
          <a:blip r:embed="rId2"/>
          <a:stretch>
            <a:fillRect/>
          </a:stretch>
        </p:blipFill>
        <p:spPr>
          <a:xfrm>
            <a:off x="721894" y="0"/>
            <a:ext cx="7700211" cy="5143500"/>
          </a:xfrm>
          <a:prstGeom prst="rect">
            <a:avLst/>
          </a:prstGeom>
        </p:spPr>
      </p:pic>
    </p:spTree>
    <p:extLst>
      <p:ext uri="{BB962C8B-B14F-4D97-AF65-F5344CB8AC3E}">
        <p14:creationId xmlns:p14="http://schemas.microsoft.com/office/powerpoint/2010/main" val="2546362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897F-BE4A-7EE4-A4F4-E20BB451859F}"/>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CC37DEAD-79B2-2FD6-C14A-51B133921584}"/>
              </a:ext>
            </a:extLst>
          </p:cNvPr>
          <p:cNvPicPr>
            <a:picLocks noChangeAspect="1"/>
          </p:cNvPicPr>
          <p:nvPr/>
        </p:nvPicPr>
        <p:blipFill>
          <a:blip r:embed="rId2"/>
          <a:stretch>
            <a:fillRect/>
          </a:stretch>
        </p:blipFill>
        <p:spPr>
          <a:xfrm>
            <a:off x="2081201" y="0"/>
            <a:ext cx="4981598" cy="5143500"/>
          </a:xfrm>
          <a:prstGeom prst="rect">
            <a:avLst/>
          </a:prstGeom>
        </p:spPr>
      </p:pic>
      <p:sp>
        <p:nvSpPr>
          <p:cNvPr id="5" name="TextBox 4">
            <a:extLst>
              <a:ext uri="{FF2B5EF4-FFF2-40B4-BE49-F238E27FC236}">
                <a16:creationId xmlns:a16="http://schemas.microsoft.com/office/drawing/2014/main" id="{FA2D452A-9C26-EC7F-7159-3A89BA4AF0EC}"/>
              </a:ext>
            </a:extLst>
          </p:cNvPr>
          <p:cNvSpPr txBox="1"/>
          <p:nvPr/>
        </p:nvSpPr>
        <p:spPr>
          <a:xfrm>
            <a:off x="101600" y="512862"/>
            <a:ext cx="4572000" cy="307777"/>
          </a:xfrm>
          <a:prstGeom prst="rect">
            <a:avLst/>
          </a:prstGeom>
          <a:noFill/>
        </p:spPr>
        <p:txBody>
          <a:bodyPr wrap="square">
            <a:spAutoFit/>
          </a:bodyPr>
          <a:lstStyle/>
          <a:p>
            <a:r>
              <a:rPr lang="en-GB" dirty="0"/>
              <a:t>Pangea: The World As One</a:t>
            </a:r>
          </a:p>
        </p:txBody>
      </p:sp>
      <p:sp>
        <p:nvSpPr>
          <p:cNvPr id="7" name="TextBox 6">
            <a:extLst>
              <a:ext uri="{FF2B5EF4-FFF2-40B4-BE49-F238E27FC236}">
                <a16:creationId xmlns:a16="http://schemas.microsoft.com/office/drawing/2014/main" id="{BAECB099-9019-BA18-286B-0FFE86C32A14}"/>
              </a:ext>
            </a:extLst>
          </p:cNvPr>
          <p:cNvSpPr txBox="1"/>
          <p:nvPr/>
        </p:nvSpPr>
        <p:spPr>
          <a:xfrm>
            <a:off x="6807200" y="4640362"/>
            <a:ext cx="4572000" cy="307777"/>
          </a:xfrm>
          <a:prstGeom prst="rect">
            <a:avLst/>
          </a:prstGeom>
          <a:noFill/>
        </p:spPr>
        <p:txBody>
          <a:bodyPr wrap="square">
            <a:spAutoFit/>
          </a:bodyPr>
          <a:lstStyle/>
          <a:p>
            <a:r>
              <a:rPr lang="en-GB" dirty="0"/>
              <a:t>Breaking Up is Hard to Do</a:t>
            </a:r>
          </a:p>
        </p:txBody>
      </p:sp>
    </p:spTree>
    <p:extLst>
      <p:ext uri="{BB962C8B-B14F-4D97-AF65-F5344CB8AC3E}">
        <p14:creationId xmlns:p14="http://schemas.microsoft.com/office/powerpoint/2010/main" val="304419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7E5D-87AD-1929-BF45-F9FCC2A144F4}"/>
              </a:ext>
            </a:extLst>
          </p:cNvPr>
          <p:cNvSpPr>
            <a:spLocks noGrp="1"/>
          </p:cNvSpPr>
          <p:nvPr>
            <p:ph type="title"/>
          </p:nvPr>
        </p:nvSpPr>
        <p:spPr>
          <a:xfrm>
            <a:off x="7115100" y="673897"/>
            <a:ext cx="2028900" cy="1714500"/>
          </a:xfrm>
        </p:spPr>
        <p:txBody>
          <a:bodyPr/>
          <a:lstStyle/>
          <a:p>
            <a:r>
              <a:rPr lang="en-GB" dirty="0"/>
              <a:t>            Nunatak</a:t>
            </a:r>
          </a:p>
        </p:txBody>
      </p:sp>
      <p:pic>
        <p:nvPicPr>
          <p:cNvPr id="3" name="Picture 2">
            <a:extLst>
              <a:ext uri="{FF2B5EF4-FFF2-40B4-BE49-F238E27FC236}">
                <a16:creationId xmlns:a16="http://schemas.microsoft.com/office/drawing/2014/main" id="{BC36E288-915A-E909-DD66-42DBA1D58A71}"/>
              </a:ext>
            </a:extLst>
          </p:cNvPr>
          <p:cNvPicPr>
            <a:picLocks noChangeAspect="1"/>
          </p:cNvPicPr>
          <p:nvPr/>
        </p:nvPicPr>
        <p:blipFill>
          <a:blip r:embed="rId2"/>
          <a:stretch>
            <a:fillRect/>
          </a:stretch>
        </p:blipFill>
        <p:spPr>
          <a:xfrm>
            <a:off x="174503" y="762800"/>
            <a:ext cx="6891238" cy="3617900"/>
          </a:xfrm>
          <a:prstGeom prst="rect">
            <a:avLst/>
          </a:prstGeom>
        </p:spPr>
      </p:pic>
    </p:spTree>
    <p:extLst>
      <p:ext uri="{BB962C8B-B14F-4D97-AF65-F5344CB8AC3E}">
        <p14:creationId xmlns:p14="http://schemas.microsoft.com/office/powerpoint/2010/main" val="4164580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3A11-E78F-F93E-5D23-6575A04642E1}"/>
              </a:ext>
            </a:extLst>
          </p:cNvPr>
          <p:cNvSpPr>
            <a:spLocks noGrp="1"/>
          </p:cNvSpPr>
          <p:nvPr>
            <p:ph type="title"/>
          </p:nvPr>
        </p:nvSpPr>
        <p:spPr>
          <a:xfrm>
            <a:off x="97722" y="951112"/>
            <a:ext cx="8878754" cy="2529300"/>
          </a:xfrm>
        </p:spPr>
        <p:txBody>
          <a:bodyPr/>
          <a:lstStyle/>
          <a:p>
            <a:pPr>
              <a:spcBef>
                <a:spcPts val="600"/>
              </a:spcBef>
              <a:spcAft>
                <a:spcPts val="600"/>
              </a:spcAft>
            </a:pP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a:t>
            </a:r>
            <a:r>
              <a:rPr lang="en-GB" sz="1400" b="1" dirty="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Caledonian orogeny </a:t>
            </a:r>
            <a: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was a </a:t>
            </a:r>
            <a:r>
              <a:rPr lang="en-GB" sz="1400" dirty="0">
                <a:solidFill>
                  <a:schemeClr val="tx2">
                    <a:lumMod val="75000"/>
                  </a:schemeClr>
                </a:solidFill>
                <a:latin typeface="Arial" panose="020B0604020202020204" pitchFamily="34" charset="0"/>
                <a:ea typeface="Calibri" panose="020F0502020204030204" pitchFamily="34" charset="0"/>
                <a:cs typeface="Times New Roman" panose="02020603050405020304" pitchFamily="18" charset="0"/>
              </a:rPr>
              <a:t>mountain building era</a:t>
            </a:r>
            <a:r>
              <a:rPr lang="en-GB"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It left its mark in the northern parts of the British Isles, the Scandinavian mountains, Svalbard, eastern Greenland, northern Europe and the eastern United States.</a:t>
            </a:r>
            <a:br>
              <a:rPr lang="en-GB" sz="1400" u="sng" baseline="30000" dirty="0">
                <a:solidFill>
                  <a:srgbClr val="0645AD"/>
                </a:solidFill>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400" dirty="0">
                <a:solidFill>
                  <a:srgbClr val="202122"/>
                </a:solidFill>
                <a:effectLst/>
                <a:latin typeface="Arial" panose="020B0604020202020204" pitchFamily="34" charset="0"/>
                <a:ea typeface="Times New Roman" panose="02020603050405020304" pitchFamily="18" charset="0"/>
              </a:rPr>
              <a:t>The events occurred roughly 490–390 million years ago. It was caused by the closure of the Iapetus Ocean when the continents and land of Laurentia, </a:t>
            </a:r>
            <a:r>
              <a:rPr lang="en-GB" sz="1400" dirty="0" err="1">
                <a:solidFill>
                  <a:srgbClr val="202122"/>
                </a:solidFill>
                <a:effectLst/>
                <a:latin typeface="Arial" panose="020B0604020202020204" pitchFamily="34" charset="0"/>
                <a:ea typeface="Times New Roman" panose="02020603050405020304" pitchFamily="18" charset="0"/>
              </a:rPr>
              <a:t>Baltica</a:t>
            </a:r>
            <a:r>
              <a:rPr lang="en-GB" sz="1400" dirty="0">
                <a:solidFill>
                  <a:srgbClr val="202122"/>
                </a:solidFill>
                <a:effectLst/>
                <a:latin typeface="Arial" panose="020B0604020202020204" pitchFamily="34" charset="0"/>
                <a:ea typeface="Times New Roman" panose="02020603050405020304" pitchFamily="18" charset="0"/>
              </a:rPr>
              <a:t> and Avalonia collided.</a:t>
            </a:r>
            <a:br>
              <a:rPr lang="en-GB" sz="1400" dirty="0">
                <a:solidFill>
                  <a:srgbClr val="202122"/>
                </a:solidFill>
                <a:effectLst/>
                <a:latin typeface="Arial" panose="020B0604020202020204" pitchFamily="34" charset="0"/>
                <a:ea typeface="Times New Roman" panose="02020603050405020304" pitchFamily="18" charset="0"/>
              </a:rPr>
            </a:br>
            <a:br>
              <a:rPr lang="en-GB" sz="1400" dirty="0">
                <a:effectLst/>
                <a:latin typeface="Times New Roman" panose="02020603050405020304" pitchFamily="18" charset="0"/>
                <a:ea typeface="Times New Roman" panose="02020603050405020304" pitchFamily="18" charset="0"/>
              </a:rPr>
            </a:br>
            <a:r>
              <a:rPr lang="en-GB" sz="1400" dirty="0">
                <a:solidFill>
                  <a:srgbClr val="000000"/>
                </a:solidFill>
                <a:effectLst/>
                <a:latin typeface="+mn-lt"/>
                <a:ea typeface="Times New Roman" panose="02020603050405020304" pitchFamily="18" charset="0"/>
              </a:rPr>
              <a:t>During Caledonian continent-continent collision, the rocks exposed at the surface today were situated at considerable </a:t>
            </a:r>
            <a:r>
              <a:rPr lang="en-GB" sz="1400" dirty="0">
                <a:solidFill>
                  <a:schemeClr val="tx2">
                    <a:lumMod val="75000"/>
                  </a:schemeClr>
                </a:solidFill>
                <a:effectLst/>
                <a:latin typeface="+mn-lt"/>
                <a:ea typeface="Times New Roman" panose="02020603050405020304" pitchFamily="18" charset="0"/>
              </a:rPr>
              <a:t>depth</a:t>
            </a:r>
            <a:r>
              <a:rPr lang="en-GB" sz="1400" dirty="0">
                <a:solidFill>
                  <a:srgbClr val="000000"/>
                </a:solidFill>
                <a:effectLst/>
                <a:latin typeface="+mn-lt"/>
                <a:ea typeface="Times New Roman" panose="02020603050405020304" pitchFamily="18" charset="0"/>
              </a:rPr>
              <a:t> in the crust (ca 45 km). Compared to the sedimentary rocks adjacent to it, the Precambrian rocks along </a:t>
            </a:r>
            <a:r>
              <a:rPr lang="en-GB" sz="1400" dirty="0" err="1">
                <a:solidFill>
                  <a:srgbClr val="000000"/>
                </a:solidFill>
                <a:effectLst/>
                <a:latin typeface="+mn-lt"/>
                <a:ea typeface="Times New Roman" panose="02020603050405020304" pitchFamily="18" charset="0"/>
              </a:rPr>
              <a:t>Lofoten</a:t>
            </a:r>
            <a:r>
              <a:rPr lang="en-GB" sz="1400" dirty="0">
                <a:solidFill>
                  <a:srgbClr val="000000"/>
                </a:solidFill>
                <a:effectLst/>
                <a:latin typeface="+mn-lt"/>
                <a:ea typeface="Times New Roman" panose="02020603050405020304" pitchFamily="18" charset="0"/>
              </a:rPr>
              <a:t> are </a:t>
            </a:r>
            <a:r>
              <a:rPr lang="en-GB" sz="1400" dirty="0">
                <a:solidFill>
                  <a:schemeClr val="tx2">
                    <a:lumMod val="75000"/>
                  </a:schemeClr>
                </a:solidFill>
                <a:effectLst/>
                <a:latin typeface="+mn-lt"/>
                <a:ea typeface="Times New Roman" panose="02020603050405020304" pitchFamily="18" charset="0"/>
              </a:rPr>
              <a:t>highly resistant to erosion</a:t>
            </a:r>
            <a:r>
              <a:rPr lang="en-GB" sz="1400" dirty="0">
                <a:solidFill>
                  <a:srgbClr val="000000"/>
                </a:solidFill>
                <a:effectLst/>
                <a:latin typeface="+mn-lt"/>
                <a:ea typeface="Times New Roman" panose="02020603050405020304" pitchFamily="18" charset="0"/>
              </a:rPr>
              <a:t>.</a:t>
            </a:r>
            <a:br>
              <a:rPr lang="en-GB" sz="1400" dirty="0">
                <a:effectLst/>
                <a:latin typeface="+mn-lt"/>
                <a:ea typeface="Times New Roman" panose="02020603050405020304" pitchFamily="18" charset="0"/>
              </a:rPr>
            </a:br>
            <a:r>
              <a:rPr lang="en-GB" sz="1400" dirty="0">
                <a:effectLst/>
                <a:latin typeface="+mn-lt"/>
                <a:ea typeface="Calibri" panose="020F0502020204030204" pitchFamily="34" charset="0"/>
                <a:cs typeface="Times New Roman" panose="02020603050405020304" pitchFamily="18" charset="0"/>
              </a:rPr>
              <a:t> </a:t>
            </a:r>
            <a:br>
              <a:rPr lang="en-GB" sz="1400" dirty="0">
                <a:effectLst/>
                <a:latin typeface="+mn-lt"/>
                <a:ea typeface="Times New Roman" panose="02020603050405020304" pitchFamily="18" charset="0"/>
              </a:rPr>
            </a:br>
            <a:r>
              <a:rPr lang="en-GB" sz="1400" dirty="0">
                <a:solidFill>
                  <a:srgbClr val="2E2E2E"/>
                </a:solidFill>
                <a:effectLst/>
                <a:latin typeface="+mn-lt"/>
                <a:ea typeface="Times New Roman" panose="02020603050405020304" pitchFamily="18" charset="0"/>
              </a:rPr>
              <a:t>The Norwegian continental shelf has been through several rift phases since the Caledonian orogeny. </a:t>
            </a:r>
            <a:br>
              <a:rPr lang="en-GB" sz="1400" dirty="0">
                <a:solidFill>
                  <a:srgbClr val="2E2E2E"/>
                </a:solidFill>
                <a:effectLst/>
                <a:latin typeface="+mn-lt"/>
                <a:ea typeface="Times New Roman" panose="02020603050405020304" pitchFamily="18" charset="0"/>
              </a:rPr>
            </a:br>
            <a:r>
              <a:rPr lang="en-GB" sz="1400" dirty="0">
                <a:effectLst/>
                <a:latin typeface="+mn-lt"/>
                <a:ea typeface="Calibri" panose="020F0502020204030204" pitchFamily="34" charset="0"/>
                <a:cs typeface="Times New Roman" panose="02020603050405020304" pitchFamily="18" charset="0"/>
              </a:rPr>
              <a:t>  </a:t>
            </a:r>
            <a:br>
              <a:rPr lang="en-GB" sz="1400" dirty="0">
                <a:effectLst/>
                <a:latin typeface="+mn-lt"/>
                <a:ea typeface="Calibri" panose="020F0502020204030204" pitchFamily="34" charset="0"/>
                <a:cs typeface="Times New Roman" panose="02020603050405020304" pitchFamily="18" charset="0"/>
              </a:rPr>
            </a:br>
            <a:r>
              <a:rPr lang="en-GB" sz="1400" dirty="0">
                <a:solidFill>
                  <a:schemeClr val="tx1"/>
                </a:solidFill>
                <a:effectLst/>
                <a:latin typeface="+mn-lt"/>
                <a:ea typeface="Calibri" panose="020F0502020204030204" pitchFamily="34" charset="0"/>
                <a:cs typeface="Times New Roman" panose="02020603050405020304" pitchFamily="18" charset="0"/>
              </a:rPr>
              <a:t>The </a:t>
            </a:r>
            <a:r>
              <a:rPr lang="en-GB" sz="1400" dirty="0" err="1">
                <a:solidFill>
                  <a:schemeClr val="tx1"/>
                </a:solidFill>
                <a:effectLst/>
                <a:latin typeface="+mn-lt"/>
                <a:ea typeface="Calibri" panose="020F0502020204030204" pitchFamily="34" charset="0"/>
                <a:cs typeface="Times New Roman" panose="02020603050405020304" pitchFamily="18" charset="0"/>
              </a:rPr>
              <a:t>Røst</a:t>
            </a:r>
            <a:r>
              <a:rPr lang="en-GB" sz="1400" dirty="0">
                <a:solidFill>
                  <a:schemeClr val="tx1"/>
                </a:solidFill>
                <a:effectLst/>
                <a:latin typeface="+mn-lt"/>
                <a:ea typeface="Calibri" panose="020F0502020204030204" pitchFamily="34" charset="0"/>
                <a:cs typeface="Times New Roman" panose="02020603050405020304" pitchFamily="18" charset="0"/>
              </a:rPr>
              <a:t> Reef – the world's largest deep-water coral reef.</a:t>
            </a:r>
            <a:br>
              <a:rPr lang="en-GB" sz="1400" dirty="0">
                <a:effectLst/>
                <a:latin typeface="+mn-lt"/>
                <a:ea typeface="Calibri" panose="020F0502020204030204" pitchFamily="34" charset="0"/>
                <a:cs typeface="Times New Roman" panose="02020603050405020304" pitchFamily="18" charset="0"/>
              </a:rPr>
            </a:br>
            <a:br>
              <a:rPr lang="en-GB" sz="1400" dirty="0">
                <a:solidFill>
                  <a:srgbClr val="2E2E2E"/>
                </a:solidFill>
                <a:effectLst/>
                <a:latin typeface="+mn-lt"/>
                <a:ea typeface="Times New Roman" panose="02020603050405020304" pitchFamily="18" charset="0"/>
              </a:rPr>
            </a:br>
            <a:r>
              <a:rPr lang="en-GB" sz="1400" dirty="0">
                <a:solidFill>
                  <a:schemeClr val="tx1"/>
                </a:solidFill>
                <a:effectLst/>
                <a:latin typeface="+mn-lt"/>
                <a:ea typeface="Calibri" panose="020F0502020204030204" pitchFamily="34" charset="0"/>
                <a:cs typeface="Times New Roman" panose="02020603050405020304" pitchFamily="18" charset="0"/>
              </a:rPr>
              <a:t>There has been a 1000 metres of </a:t>
            </a:r>
            <a:r>
              <a:rPr lang="en-GB" sz="1400" dirty="0">
                <a:solidFill>
                  <a:schemeClr val="tx2">
                    <a:lumMod val="75000"/>
                  </a:schemeClr>
                </a:solidFill>
                <a:effectLst/>
                <a:latin typeface="+mn-lt"/>
                <a:ea typeface="Calibri" panose="020F0502020204030204" pitchFamily="34" charset="0"/>
                <a:cs typeface="Times New Roman" panose="02020603050405020304" pitchFamily="18" charset="0"/>
              </a:rPr>
              <a:t>uplift</a:t>
            </a:r>
            <a:r>
              <a:rPr lang="en-GB" sz="1400" dirty="0">
                <a:solidFill>
                  <a:schemeClr val="tx1"/>
                </a:solidFill>
                <a:effectLst/>
                <a:latin typeface="+mn-lt"/>
                <a:ea typeface="Calibri" panose="020F0502020204030204" pitchFamily="34" charset="0"/>
                <a:cs typeface="Times New Roman" panose="02020603050405020304" pitchFamily="18" charset="0"/>
              </a:rPr>
              <a:t> occurred during the last 10 million years. The highest peak is 1147 m. </a:t>
            </a:r>
            <a:br>
              <a:rPr lang="en-GB" sz="1400" dirty="0">
                <a:effectLst/>
                <a:latin typeface="+mn-lt"/>
                <a:ea typeface="Calibri" panose="020F0502020204030204" pitchFamily="34" charset="0"/>
                <a:cs typeface="Times New Roman" panose="02020603050405020304" pitchFamily="18" charset="0"/>
              </a:rPr>
            </a:br>
            <a:br>
              <a:rPr lang="en-GB" sz="1400" dirty="0">
                <a:effectLst/>
                <a:latin typeface="+mn-lt"/>
                <a:ea typeface="Calibri" panose="020F0502020204030204" pitchFamily="34" charset="0"/>
                <a:cs typeface="Times New Roman" panose="02020603050405020304" pitchFamily="18" charset="0"/>
              </a:rPr>
            </a:br>
            <a:r>
              <a:rPr lang="en-GB" sz="1400" dirty="0">
                <a:solidFill>
                  <a:schemeClr val="tx2">
                    <a:lumMod val="75000"/>
                  </a:schemeClr>
                </a:solidFill>
                <a:effectLst/>
                <a:latin typeface="+mn-lt"/>
                <a:ea typeface="Calibri" panose="020F0502020204030204" pitchFamily="34" charset="0"/>
                <a:cs typeface="Times New Roman" panose="02020603050405020304" pitchFamily="18" charset="0"/>
              </a:rPr>
              <a:t>Thinner icecap, nunatak</a:t>
            </a:r>
            <a:r>
              <a:rPr lang="en-GB" sz="1400" dirty="0">
                <a:effectLst/>
                <a:latin typeface="+mn-lt"/>
                <a:ea typeface="Calibri" panose="020F0502020204030204" pitchFamily="34" charset="0"/>
                <a:cs typeface="Times New Roman" panose="02020603050405020304" pitchFamily="18" charset="0"/>
              </a:rPr>
              <a:t>. </a:t>
            </a:r>
            <a:br>
              <a:rPr lang="en-GB" sz="1400" dirty="0">
                <a:effectLst/>
                <a:latin typeface="+mn-lt"/>
                <a:ea typeface="Calibri" panose="020F0502020204030204" pitchFamily="34" charset="0"/>
                <a:cs typeface="Times New Roman" panose="02020603050405020304" pitchFamily="18" charset="0"/>
              </a:rPr>
            </a:br>
            <a:br>
              <a:rPr lang="en-GB" sz="1400" dirty="0">
                <a:effectLst/>
                <a:latin typeface="+mn-lt"/>
                <a:ea typeface="Calibri" panose="020F0502020204030204" pitchFamily="34" charset="0"/>
                <a:cs typeface="Times New Roman" panose="02020603050405020304" pitchFamily="18" charset="0"/>
              </a:rPr>
            </a:br>
            <a:r>
              <a:rPr lang="en-GB" sz="1400" dirty="0">
                <a:solidFill>
                  <a:srgbClr val="0B5F2D"/>
                </a:solidFill>
                <a:effectLst/>
                <a:latin typeface="+mn-lt"/>
                <a:ea typeface="Calibri" panose="020F0502020204030204" pitchFamily="34" charset="0"/>
                <a:cs typeface="Times New Roman" panose="02020603050405020304" pitchFamily="18" charset="0"/>
              </a:rPr>
              <a:t>It is the exceptional combination of tectonic events and subsequent glacial erosion and weathering that has produced the unique geological setting and the stunning landscape of the </a:t>
            </a:r>
            <a:r>
              <a:rPr lang="en-GB" sz="1400" dirty="0" err="1">
                <a:solidFill>
                  <a:srgbClr val="0B5F2D"/>
                </a:solidFill>
                <a:effectLst/>
                <a:latin typeface="+mn-lt"/>
                <a:ea typeface="Calibri" panose="020F0502020204030204" pitchFamily="34" charset="0"/>
                <a:cs typeface="Times New Roman" panose="02020603050405020304" pitchFamily="18" charset="0"/>
              </a:rPr>
              <a:t>Lofoten</a:t>
            </a:r>
            <a:r>
              <a:rPr lang="en-GB" sz="1400" dirty="0">
                <a:solidFill>
                  <a:srgbClr val="0B5F2D"/>
                </a:solidFill>
                <a:effectLst/>
                <a:latin typeface="+mn-lt"/>
                <a:ea typeface="Calibri" panose="020F0502020204030204" pitchFamily="34" charset="0"/>
                <a:cs typeface="Times New Roman" panose="02020603050405020304" pitchFamily="18" charset="0"/>
              </a:rPr>
              <a:t> archipelago.</a:t>
            </a:r>
            <a:br>
              <a:rPr lang="en-GB" sz="1400" dirty="0">
                <a:effectLst/>
                <a:latin typeface="+mn-lt"/>
                <a:ea typeface="Calibri" panose="020F0502020204030204" pitchFamily="34" charset="0"/>
                <a:cs typeface="Times New Roman" panose="02020603050405020304" pitchFamily="18" charset="0"/>
              </a:rPr>
            </a:br>
            <a:br>
              <a:rPr lang="en-GB" sz="1400" dirty="0">
                <a:effectLst/>
                <a:latin typeface="+mn-lt"/>
                <a:ea typeface="Calibri" panose="020F0502020204030204" pitchFamily="34" charset="0"/>
                <a:cs typeface="Times New Roman" panose="02020603050405020304" pitchFamily="18" charset="0"/>
              </a:rPr>
            </a:br>
            <a:br>
              <a:rPr lang="en-GB" sz="1800" dirty="0">
                <a:effectLst/>
                <a:latin typeface="+mn-lt"/>
                <a:ea typeface="Calibri" panose="020F0502020204030204" pitchFamily="34" charset="0"/>
                <a:cs typeface="Times New Roman" panose="02020603050405020304" pitchFamily="18" charset="0"/>
              </a:rPr>
            </a:br>
            <a:endParaRPr lang="en-GB" b="1" dirty="0">
              <a:latin typeface="+mn-lt"/>
            </a:endParaRPr>
          </a:p>
        </p:txBody>
      </p:sp>
    </p:spTree>
    <p:extLst>
      <p:ext uri="{BB962C8B-B14F-4D97-AF65-F5344CB8AC3E}">
        <p14:creationId xmlns:p14="http://schemas.microsoft.com/office/powerpoint/2010/main" val="332002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AF7B8BB-6CC9-C347-970C-921D5CDA8CE5}"/>
              </a:ext>
            </a:extLst>
          </p:cNvPr>
          <p:cNvSpPr>
            <a:spLocks noGrp="1"/>
          </p:cNvSpPr>
          <p:nvPr>
            <p:ph type="subTitle" idx="1"/>
          </p:nvPr>
        </p:nvSpPr>
        <p:spPr>
          <a:xfrm>
            <a:off x="750320" y="-85950"/>
            <a:ext cx="7704000" cy="2657700"/>
          </a:xfrm>
        </p:spPr>
        <p:txBody>
          <a:bodyPr/>
          <a:lstStyle/>
          <a:p>
            <a:r>
              <a:rPr lang="en-GB" sz="1400" b="0" i="0" dirty="0">
                <a:solidFill>
                  <a:srgbClr val="666666"/>
                </a:solidFill>
                <a:effectLst/>
                <a:latin typeface="Open Sans" panose="020B0606030504020204" pitchFamily="34" charset="0"/>
              </a:rPr>
              <a:t>There is evidence of several such Viking chieftaincies, mostly situated in the Eastern part of the archipelago. The main one, in terms of architectural remains, is </a:t>
            </a:r>
            <a:r>
              <a:rPr lang="en-GB" sz="1400" b="0" i="1" dirty="0">
                <a:solidFill>
                  <a:srgbClr val="666666"/>
                </a:solidFill>
                <a:effectLst/>
                <a:latin typeface="Open Sans" panose="020B0606030504020204" pitchFamily="34" charset="0"/>
              </a:rPr>
              <a:t>Borg</a:t>
            </a:r>
            <a:r>
              <a:rPr lang="en-GB" sz="1400" b="0" i="0" dirty="0">
                <a:solidFill>
                  <a:srgbClr val="666666"/>
                </a:solidFill>
                <a:effectLst/>
                <a:latin typeface="Open Sans" panose="020B0606030504020204" pitchFamily="34" charset="0"/>
              </a:rPr>
              <a:t> in the middle of the island of </a:t>
            </a:r>
            <a:r>
              <a:rPr lang="en-GB" sz="1400" b="0" i="0" dirty="0" err="1">
                <a:solidFill>
                  <a:srgbClr val="666666"/>
                </a:solidFill>
                <a:effectLst/>
                <a:latin typeface="Open Sans" panose="020B0606030504020204" pitchFamily="34" charset="0"/>
              </a:rPr>
              <a:t>Vestvågøy</a:t>
            </a:r>
            <a:r>
              <a:rPr lang="en-GB" sz="1400" b="0" i="0" dirty="0">
                <a:solidFill>
                  <a:srgbClr val="666666"/>
                </a:solidFill>
                <a:effectLst/>
                <a:latin typeface="Open Sans" panose="020B0606030504020204" pitchFamily="34" charset="0"/>
              </a:rPr>
              <a:t>. </a:t>
            </a:r>
            <a:r>
              <a:rPr lang="en-GB" sz="1400" b="1" i="0" dirty="0">
                <a:solidFill>
                  <a:schemeClr val="accent5">
                    <a:lumMod val="50000"/>
                  </a:schemeClr>
                </a:solidFill>
                <a:effectLst/>
                <a:latin typeface="Open Sans" panose="020B0606030504020204" pitchFamily="34" charset="0"/>
              </a:rPr>
              <a:t>Borg</a:t>
            </a:r>
            <a:r>
              <a:rPr lang="en-GB" sz="1400" b="0" i="0" dirty="0">
                <a:solidFill>
                  <a:srgbClr val="666666"/>
                </a:solidFill>
                <a:effectLst/>
                <a:latin typeface="Open Sans" panose="020B0606030504020204" pitchFamily="34" charset="0"/>
              </a:rPr>
              <a:t> has the privilege of being the biggest Viking-Age building ever found. The local chieftain, probably the oddly-named </a:t>
            </a:r>
            <a:r>
              <a:rPr lang="en-GB" sz="1400" b="0" i="0" dirty="0" err="1">
                <a:solidFill>
                  <a:srgbClr val="666666"/>
                </a:solidFill>
                <a:effectLst/>
                <a:latin typeface="Open Sans" panose="020B0606030504020204" pitchFamily="34" charset="0"/>
              </a:rPr>
              <a:t>Oláfr</a:t>
            </a:r>
            <a:r>
              <a:rPr lang="en-GB" sz="1400" b="0" i="0" dirty="0">
                <a:solidFill>
                  <a:srgbClr val="666666"/>
                </a:solidFill>
                <a:effectLst/>
                <a:latin typeface="Open Sans" panose="020B0606030504020204" pitchFamily="34" charset="0"/>
              </a:rPr>
              <a:t> Uni-brow is also mentioned in one Icelandic saga as being a skin-changer (</a:t>
            </a:r>
            <a:r>
              <a:rPr lang="en-GB" sz="1400" b="0" i="1" dirty="0" err="1">
                <a:solidFill>
                  <a:srgbClr val="666666"/>
                </a:solidFill>
                <a:effectLst/>
                <a:latin typeface="Open Sans" panose="020B0606030504020204" pitchFamily="34" charset="0"/>
              </a:rPr>
              <a:t>hamrammr</a:t>
            </a:r>
            <a:r>
              <a:rPr lang="en-GB" sz="1400" b="0" i="0" dirty="0">
                <a:solidFill>
                  <a:srgbClr val="666666"/>
                </a:solidFill>
                <a:effectLst/>
                <a:latin typeface="Open Sans" panose="020B0606030504020204" pitchFamily="34" charset="0"/>
              </a:rPr>
              <a:t>), a werewolf that is…</a:t>
            </a:r>
          </a:p>
          <a:p>
            <a:endParaRPr lang="en-GB" dirty="0"/>
          </a:p>
        </p:txBody>
      </p:sp>
      <p:sp>
        <p:nvSpPr>
          <p:cNvPr id="3" name="Title 2">
            <a:extLst>
              <a:ext uri="{FF2B5EF4-FFF2-40B4-BE49-F238E27FC236}">
                <a16:creationId xmlns:a16="http://schemas.microsoft.com/office/drawing/2014/main" id="{0329F05C-199C-7AA4-836D-9C4BD2A3C87C}"/>
              </a:ext>
            </a:extLst>
          </p:cNvPr>
          <p:cNvSpPr>
            <a:spLocks noGrp="1"/>
          </p:cNvSpPr>
          <p:nvPr>
            <p:ph type="ctrTitle"/>
          </p:nvPr>
        </p:nvSpPr>
        <p:spPr>
          <a:xfrm>
            <a:off x="660758" y="0"/>
            <a:ext cx="7672500" cy="577800"/>
          </a:xfrm>
        </p:spPr>
        <p:txBody>
          <a:bodyPr/>
          <a:lstStyle/>
          <a:p>
            <a:endParaRPr lang="en-GB" dirty="0"/>
          </a:p>
        </p:txBody>
      </p:sp>
      <p:pic>
        <p:nvPicPr>
          <p:cNvPr id="4" name="Picture 3">
            <a:extLst>
              <a:ext uri="{FF2B5EF4-FFF2-40B4-BE49-F238E27FC236}">
                <a16:creationId xmlns:a16="http://schemas.microsoft.com/office/drawing/2014/main" id="{A26CFEAD-CDDA-2A32-1336-094762397F45}"/>
              </a:ext>
            </a:extLst>
          </p:cNvPr>
          <p:cNvPicPr>
            <a:picLocks noChangeAspect="1"/>
          </p:cNvPicPr>
          <p:nvPr/>
        </p:nvPicPr>
        <p:blipFill>
          <a:blip r:embed="rId2"/>
          <a:stretch>
            <a:fillRect/>
          </a:stretch>
        </p:blipFill>
        <p:spPr>
          <a:xfrm>
            <a:off x="1286748" y="1952842"/>
            <a:ext cx="4534700" cy="3023133"/>
          </a:xfrm>
          <a:prstGeom prst="rect">
            <a:avLst/>
          </a:prstGeom>
        </p:spPr>
      </p:pic>
      <p:pic>
        <p:nvPicPr>
          <p:cNvPr id="5" name="Picture 4">
            <a:extLst>
              <a:ext uri="{FF2B5EF4-FFF2-40B4-BE49-F238E27FC236}">
                <a16:creationId xmlns:a16="http://schemas.microsoft.com/office/drawing/2014/main" id="{C65D0D0E-7E38-E32F-C773-CC5A44EDF410}"/>
              </a:ext>
            </a:extLst>
          </p:cNvPr>
          <p:cNvPicPr>
            <a:picLocks noChangeAspect="1"/>
          </p:cNvPicPr>
          <p:nvPr/>
        </p:nvPicPr>
        <p:blipFill>
          <a:blip r:embed="rId3"/>
          <a:stretch>
            <a:fillRect/>
          </a:stretch>
        </p:blipFill>
        <p:spPr>
          <a:xfrm>
            <a:off x="6473435" y="1817561"/>
            <a:ext cx="1530398" cy="2441349"/>
          </a:xfrm>
          <a:prstGeom prst="rect">
            <a:avLst/>
          </a:prstGeom>
        </p:spPr>
      </p:pic>
      <p:sp>
        <p:nvSpPr>
          <p:cNvPr id="7" name="TextBox 6">
            <a:extLst>
              <a:ext uri="{FF2B5EF4-FFF2-40B4-BE49-F238E27FC236}">
                <a16:creationId xmlns:a16="http://schemas.microsoft.com/office/drawing/2014/main" id="{5F8D3529-FDD4-5F3E-1CD9-68C40042DCF6}"/>
              </a:ext>
            </a:extLst>
          </p:cNvPr>
          <p:cNvSpPr txBox="1"/>
          <p:nvPr/>
        </p:nvSpPr>
        <p:spPr>
          <a:xfrm>
            <a:off x="5897185" y="4334675"/>
            <a:ext cx="5700337" cy="523220"/>
          </a:xfrm>
          <a:prstGeom prst="rect">
            <a:avLst/>
          </a:prstGeom>
          <a:noFill/>
        </p:spPr>
        <p:txBody>
          <a:bodyPr wrap="square">
            <a:spAutoFit/>
          </a:bodyPr>
          <a:lstStyle/>
          <a:p>
            <a:r>
              <a:rPr lang="en-GB" dirty="0">
                <a:solidFill>
                  <a:schemeClr val="bg1">
                    <a:lumMod val="50000"/>
                  </a:schemeClr>
                </a:solidFill>
              </a:rPr>
              <a:t>Could Olav Uni-brow have been</a:t>
            </a:r>
          </a:p>
          <a:p>
            <a:r>
              <a:rPr lang="en-GB" dirty="0">
                <a:solidFill>
                  <a:schemeClr val="bg1">
                    <a:lumMod val="50000"/>
                  </a:schemeClr>
                </a:solidFill>
              </a:rPr>
              <a:t>a fierce and bloodthirsty werewolf?</a:t>
            </a:r>
          </a:p>
        </p:txBody>
      </p:sp>
    </p:spTree>
    <p:extLst>
      <p:ext uri="{BB962C8B-B14F-4D97-AF65-F5344CB8AC3E}">
        <p14:creationId xmlns:p14="http://schemas.microsoft.com/office/powerpoint/2010/main" val="3509510230"/>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1499</Words>
  <Application>Microsoft Office PowerPoint</Application>
  <PresentationFormat>On-screen Show (16:9)</PresentationFormat>
  <Paragraphs>62</Paragraphs>
  <Slides>39</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LFT Etica</vt:lpstr>
      <vt:lpstr>Times New Roman</vt:lpstr>
      <vt:lpstr>Karla</vt:lpstr>
      <vt:lpstr>Calibri</vt:lpstr>
      <vt:lpstr>Arial</vt:lpstr>
      <vt:lpstr>var(--teft-typography-heading-font-family)</vt:lpstr>
      <vt:lpstr>Overpass Black</vt:lpstr>
      <vt:lpstr>Publico text</vt:lpstr>
      <vt:lpstr>montserrat</vt:lpstr>
      <vt:lpstr>NRK Etica Slab</vt:lpstr>
      <vt:lpstr>Open Sans</vt:lpstr>
      <vt:lpstr>Blanco OSF</vt:lpstr>
      <vt:lpstr>montserrat</vt:lpstr>
      <vt:lpstr>FarnhamDisplay</vt:lpstr>
      <vt:lpstr>raleway</vt:lpstr>
      <vt:lpstr>Aqua Marketing Plan by Slidego</vt:lpstr>
      <vt:lpstr>The  Lofoten Islands</vt:lpstr>
      <vt:lpstr>PowerPoint Presentation</vt:lpstr>
      <vt:lpstr>The name Lofoten</vt:lpstr>
      <vt:lpstr>PowerPoint Presentation</vt:lpstr>
      <vt:lpstr>PowerPoint Presentation</vt:lpstr>
      <vt:lpstr>PowerPoint Presentation</vt:lpstr>
      <vt:lpstr>            Nunatak</vt:lpstr>
      <vt:lpstr>          The Caledonian orogeny was a mountain building era. It left its mark in the northern parts of the British Isles, the Scandinavian mountains, Svalbard, eastern Greenland, northern Europe and the eastern United States.  The events occurred roughly 490–390 million years ago. It was caused by the closure of the Iapetus Ocean when the continents and land of Laurentia, Baltica and Avalonia collided.  During Caledonian continent-continent collision, the rocks exposed at the surface today were situated at considerable depth in the crust (ca 45 km). Compared to the sedimentary rocks adjacent to it, the Precambrian rocks along Lofoten are highly resistant to erosion.   The Norwegian continental shelf has been through several rift phases since the Caledonian orogeny.     The Røst Reef – the world's largest deep-water coral reef.  There has been a 1000 metres of uplift occurred during the last 10 million years. The highest peak is 1147 m.   Thinner icecap, nunatak.   It is the exceptional combination of tectonic events and subsequent glacial erosion and weathering that has produced the unique geological setting and the stunning landscape of the Lofoten archipelago.   </vt:lpstr>
      <vt:lpstr>PowerPoint Presentation</vt:lpstr>
      <vt:lpstr>PowerPoint Presentation</vt:lpstr>
      <vt:lpstr>The world’s richest cod-fishing takes place every winter in Lofoten. For nearly 1000 years, dried fish has been exported to Europe from here. Traditionally, it was the most important event in the calendar along the entire coast of Norway.</vt:lpstr>
      <vt:lpstr>When the temperate waters of the Gulf Stream enter the grounds around the Lofoten archipelago, the temperature is exactly right for the Norwegian Arctic cod to spawn.   Large cod swim down from the Barents Sea in the middle of the darkest winter, and become known as skrei on the way. They reach the western coast of Finnmark and Troms before Christmas and get to Lofoten in January. </vt:lpstr>
      <vt:lpstr>PowerPoint Presentation</vt:lpstr>
      <vt:lpstr> In order to preserve the fish, it is dried on large drying racks. It doesn’t need to be salted or smoked, as the temperature in Lofoten in the winter is just below freezing. The fish does not freeze into pieces, but it doesn’t rot either. The fish simply dries in the sun and wind from late winter until spring. Then, it is bone dry and easy to transport but still retains its key nutrients. </vt:lpstr>
      <vt:lpstr>Stockfish from Lofoten have been exported for centuries. Local industries are related to fishing (cod-liver-oil processing and fertilizer manufacture from fish parts). Some potatoes and berries are grown, but the scanty soils will not support even the hardiest grains.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Politiet klarte ikke å stoppe fest i Lofoten: – Driter i de fastboende De siste årene har både politiet og kommunen gjort grep i forbindelse med festkultur i Henningsvær. I natt gikk det imidlertid over styr nok en gang.  </vt:lpstr>
      <vt:lpstr>Henningsvær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Lofoten Islands</dc:title>
  <dc:creator>Christine.Evensen</dc:creator>
  <cp:lastModifiedBy>Christine Evensen</cp:lastModifiedBy>
  <cp:revision>60</cp:revision>
  <dcterms:modified xsi:type="dcterms:W3CDTF">2022-09-06T17:04:10Z</dcterms:modified>
</cp:coreProperties>
</file>