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59" r:id="rId5"/>
    <p:sldId id="268" r:id="rId6"/>
    <p:sldId id="269" r:id="rId7"/>
    <p:sldId id="270" r:id="rId8"/>
    <p:sldId id="272" r:id="rId9"/>
    <p:sldId id="288" r:id="rId10"/>
    <p:sldId id="261" r:id="rId11"/>
    <p:sldId id="264" r:id="rId12"/>
    <p:sldId id="265" r:id="rId13"/>
    <p:sldId id="263" r:id="rId14"/>
    <p:sldId id="273" r:id="rId15"/>
    <p:sldId id="274" r:id="rId16"/>
    <p:sldId id="275" r:id="rId17"/>
    <p:sldId id="287" r:id="rId18"/>
    <p:sldId id="277" r:id="rId19"/>
    <p:sldId id="278" r:id="rId20"/>
    <p:sldId id="281" r:id="rId21"/>
    <p:sldId id="280" r:id="rId22"/>
    <p:sldId id="282" r:id="rId23"/>
    <p:sldId id="284" r:id="rId24"/>
    <p:sldId id="283" r:id="rId25"/>
    <p:sldId id="279" r:id="rId26"/>
    <p:sldId id="286" r:id="rId27"/>
    <p:sldId id="285" r:id="rId28"/>
    <p:sldId id="293" r:id="rId29"/>
    <p:sldId id="289" r:id="rId30"/>
    <p:sldId id="290" r:id="rId31"/>
    <p:sldId id="291" r:id="rId32"/>
    <p:sldId id="292" r:id="rId33"/>
    <p:sldId id="294" r:id="rId34"/>
    <p:sldId id="300" r:id="rId35"/>
    <p:sldId id="299" r:id="rId36"/>
    <p:sldId id="301" r:id="rId37"/>
    <p:sldId id="302" r:id="rId38"/>
    <p:sldId id="295" r:id="rId39"/>
    <p:sldId id="296" r:id="rId40"/>
    <p:sldId id="297" r:id="rId41"/>
    <p:sldId id="303" r:id="rId42"/>
    <p:sldId id="304" r:id="rId43"/>
    <p:sldId id="305" r:id="rId44"/>
    <p:sldId id="306" r:id="rId45"/>
    <p:sldId id="29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Evensen" initials="CE" lastIdx="3" clrIdx="0">
    <p:extLst>
      <p:ext uri="{19B8F6BF-5375-455C-9EA6-DF929625EA0E}">
        <p15:presenceInfo xmlns:p15="http://schemas.microsoft.com/office/powerpoint/2012/main" userId="Christine Eve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179B"/>
    <a:srgbClr val="0439A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30T19:32:33.164" idx="1">
    <p:pos x="6811" y="1774"/>
    <p:text>The industrialized countries have gained most from globalisation.</p:text>
    <p:extLst>
      <p:ext uri="{C676402C-5697-4E1C-873F-D02D1690AC5C}">
        <p15:threadingInfo xmlns:p15="http://schemas.microsoft.com/office/powerpoint/2012/main" timeZoneBias="-120"/>
      </p:ext>
    </p:extLst>
  </p:cm>
  <p:cm authorId="1" dt="2018-09-30T20:04:10.554" idx="2">
    <p:pos x="7560" y="360"/>
    <p:text>Due to their greater degree of interdependence, for example with neighbouring countries, smaller countries tend to be placed higher up in this ranking than larger countries. This leaves the largest national economies around the world in the mid-range.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lobalization.kof.ethz.ch/" TargetMode="External"/><Relationship Id="rId2" Type="http://schemas.openxmlformats.org/officeDocument/2006/relationships/hyperlink" Target="http://www.geo41.com/global-interactions-and-global-powers/#globalisation-indices"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ime.com/3899972/us-superpower-status-military/"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Desktop/resourcepackglobalorganisations.pdf"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ecumeneiboptionsandhigherlevel/higher-level-extension---global-interacttions/economic-interactions-and-flows/powerpoints" TargetMode="External"/><Relationship Id="rId2" Type="http://schemas.openxmlformats.org/officeDocument/2006/relationships/hyperlink" Target="http://www.geo41.com/global-networks-flows/#illegal-flows"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itannica.com/topic/special-economic-zone"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eo41.com/changing-space-the-shrinking-world/#ocean-transport" TargetMode="External"/><Relationship Id="rId2" Type="http://schemas.openxmlformats.org/officeDocument/2006/relationships/hyperlink" Target="file:///C:\Users\Christine.Evensen\OneDrive%20-%20Oslo%20International%20School\Documents\Extension%20Textbook%20with%20highlights.pdf"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www.geographyalltheway.com/in/ib-global-interactions-2019/04-013-physical-environment.ht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CBB6-7AD4-4A6E-9F6E-3333DBA1B091}"/>
              </a:ext>
            </a:extLst>
          </p:cNvPr>
          <p:cNvSpPr>
            <a:spLocks noGrp="1"/>
          </p:cNvSpPr>
          <p:nvPr>
            <p:ph type="ctrTitle"/>
          </p:nvPr>
        </p:nvSpPr>
        <p:spPr>
          <a:xfrm>
            <a:off x="-105197" y="560122"/>
            <a:ext cx="9200644" cy="3255264"/>
          </a:xfrm>
        </p:spPr>
        <p:txBody>
          <a:bodyPr/>
          <a:lstStyle/>
          <a:p>
            <a:pPr algn="ctr"/>
            <a:r>
              <a:rPr lang="en-GB" sz="5400"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Power, places and networks</a:t>
            </a:r>
            <a:br>
              <a:rPr lang="en-GB" dirty="0"/>
            </a:br>
            <a:endParaRPr lang="en-GB" dirty="0"/>
          </a:p>
        </p:txBody>
      </p:sp>
      <p:sp>
        <p:nvSpPr>
          <p:cNvPr id="3" name="Subtitle 2">
            <a:extLst>
              <a:ext uri="{FF2B5EF4-FFF2-40B4-BE49-F238E27FC236}">
                <a16:creationId xmlns:a16="http://schemas.microsoft.com/office/drawing/2014/main" id="{E0EF58BB-2BE9-44D5-8B00-5D69BA21133E}"/>
              </a:ext>
            </a:extLst>
          </p:cNvPr>
          <p:cNvSpPr>
            <a:spLocks noGrp="1"/>
          </p:cNvSpPr>
          <p:nvPr>
            <p:ph type="subTitle" idx="1"/>
          </p:nvPr>
        </p:nvSpPr>
        <p:spPr>
          <a:xfrm>
            <a:off x="315087" y="3723478"/>
            <a:ext cx="7315200" cy="914400"/>
          </a:xfrm>
        </p:spPr>
        <p:txBody>
          <a:bodyPr/>
          <a:lstStyle/>
          <a:p>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Unit 4</a:t>
            </a:r>
            <a:r>
              <a:rPr lang="en-GB" dirty="0"/>
              <a:t> </a:t>
            </a:r>
          </a:p>
        </p:txBody>
      </p:sp>
    </p:spTree>
    <p:extLst>
      <p:ext uri="{BB962C8B-B14F-4D97-AF65-F5344CB8AC3E}">
        <p14:creationId xmlns:p14="http://schemas.microsoft.com/office/powerpoint/2010/main" val="349602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9923-EE8B-4EF1-8FA5-308B84DA486E}"/>
              </a:ext>
            </a:extLst>
          </p:cNvPr>
          <p:cNvSpPr>
            <a:spLocks noGrp="1"/>
          </p:cNvSpPr>
          <p:nvPr>
            <p:ph type="title"/>
          </p:nvPr>
        </p:nvSpPr>
        <p:spPr>
          <a:xfrm>
            <a:off x="3886200" y="-135729"/>
            <a:ext cx="7315200" cy="3255264"/>
          </a:xfrm>
        </p:spPr>
        <p:txBody>
          <a:bodyPr>
            <a:normAutofit/>
          </a:bodyPr>
          <a:lstStyle/>
          <a:p>
            <a:r>
              <a:rPr lang="en-GB" sz="3600" dirty="0"/>
              <a:t>Globalization indices showing how countries participate in global interactions</a:t>
            </a:r>
          </a:p>
        </p:txBody>
      </p:sp>
      <p:sp>
        <p:nvSpPr>
          <p:cNvPr id="3" name="Text Placeholder 2">
            <a:extLst>
              <a:ext uri="{FF2B5EF4-FFF2-40B4-BE49-F238E27FC236}">
                <a16:creationId xmlns:a16="http://schemas.microsoft.com/office/drawing/2014/main" id="{AFFE6C2C-6086-484C-B491-1B08C0BD11EC}"/>
              </a:ext>
            </a:extLst>
          </p:cNvPr>
          <p:cNvSpPr>
            <a:spLocks noGrp="1"/>
          </p:cNvSpPr>
          <p:nvPr>
            <p:ph type="body" idx="1"/>
          </p:nvPr>
        </p:nvSpPr>
        <p:spPr>
          <a:xfrm>
            <a:off x="4048040" y="3636296"/>
            <a:ext cx="7315200" cy="914400"/>
          </a:xfrm>
        </p:spPr>
        <p:txBody>
          <a:bodyPr>
            <a:normAutofit fontScale="70000" lnSpcReduction="20000"/>
          </a:bodyPr>
          <a:lstStyle/>
          <a:p>
            <a:pPr algn="ctr"/>
            <a:r>
              <a:rPr lang="en-GB" dirty="0"/>
              <a:t> </a:t>
            </a:r>
            <a:r>
              <a:rPr lang="en-GB" sz="9600" b="1" dirty="0">
                <a:solidFill>
                  <a:srgbClr val="0439AE"/>
                </a:solidFill>
              </a:rPr>
              <a:t>KOF</a:t>
            </a:r>
          </a:p>
        </p:txBody>
      </p:sp>
      <p:sp>
        <p:nvSpPr>
          <p:cNvPr id="4" name="Rectangle 3">
            <a:extLst>
              <a:ext uri="{FF2B5EF4-FFF2-40B4-BE49-F238E27FC236}">
                <a16:creationId xmlns:a16="http://schemas.microsoft.com/office/drawing/2014/main" id="{9A6E0758-FFC3-4245-833C-ABA1783FB3E8}"/>
              </a:ext>
            </a:extLst>
          </p:cNvPr>
          <p:cNvSpPr/>
          <p:nvPr/>
        </p:nvSpPr>
        <p:spPr>
          <a:xfrm>
            <a:off x="364141" y="1688374"/>
            <a:ext cx="2828531" cy="2862322"/>
          </a:xfrm>
          <a:prstGeom prst="rect">
            <a:avLst/>
          </a:prstGeom>
        </p:spPr>
        <p:txBody>
          <a:bodyPr wrap="none">
            <a:spAutoFit/>
          </a:bodyPr>
          <a:lstStyle/>
          <a:p>
            <a:r>
              <a:rPr lang="en-GB" sz="3600" dirty="0">
                <a:solidFill>
                  <a:schemeClr val="bg1"/>
                </a:solidFill>
                <a:latin typeface="myriad-pro-regular"/>
              </a:rPr>
              <a:t>How global </a:t>
            </a:r>
          </a:p>
          <a:p>
            <a:r>
              <a:rPr lang="en-GB" sz="3600" b="1" dirty="0">
                <a:solidFill>
                  <a:schemeClr val="bg1"/>
                </a:solidFill>
                <a:latin typeface="myriad-pro-regular"/>
              </a:rPr>
              <a:t>power </a:t>
            </a:r>
          </a:p>
          <a:p>
            <a:r>
              <a:rPr lang="en-GB" sz="3600" dirty="0">
                <a:solidFill>
                  <a:schemeClr val="bg1"/>
                </a:solidFill>
                <a:latin typeface="myriad-pro-regular"/>
              </a:rPr>
              <a:t>and influence </a:t>
            </a:r>
          </a:p>
          <a:p>
            <a:r>
              <a:rPr lang="en-GB" sz="3600" dirty="0">
                <a:solidFill>
                  <a:schemeClr val="bg1"/>
                </a:solidFill>
                <a:latin typeface="myriad-pro-regular"/>
              </a:rPr>
              <a:t>varies </a:t>
            </a:r>
          </a:p>
          <a:p>
            <a:r>
              <a:rPr lang="en-GB" sz="3600" dirty="0">
                <a:solidFill>
                  <a:schemeClr val="bg1"/>
                </a:solidFill>
                <a:latin typeface="myriad-pro-regular"/>
              </a:rPr>
              <a:t>spatially</a:t>
            </a:r>
            <a:endParaRPr lang="en-GB" sz="3600" dirty="0">
              <a:solidFill>
                <a:schemeClr val="bg1"/>
              </a:solidFill>
            </a:endParaRPr>
          </a:p>
        </p:txBody>
      </p:sp>
    </p:spTree>
    <p:extLst>
      <p:ext uri="{BB962C8B-B14F-4D97-AF65-F5344CB8AC3E}">
        <p14:creationId xmlns:p14="http://schemas.microsoft.com/office/powerpoint/2010/main" val="19140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ontainer ship at sea, photographed from the air">
            <a:extLst>
              <a:ext uri="{FF2B5EF4-FFF2-40B4-BE49-F238E27FC236}">
                <a16:creationId xmlns:a16="http://schemas.microsoft.com/office/drawing/2014/main" id="{4255772A-32B1-4A7C-A438-B645F3F38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71500"/>
            <a:ext cx="11811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6BE5F7-424D-4FD6-BCDC-5E40C7F0F955}"/>
              </a:ext>
            </a:extLst>
          </p:cNvPr>
          <p:cNvSpPr txBox="1"/>
          <p:nvPr/>
        </p:nvSpPr>
        <p:spPr>
          <a:xfrm>
            <a:off x="8971280" y="3342640"/>
            <a:ext cx="2174240" cy="1077218"/>
          </a:xfrm>
          <a:prstGeom prst="rect">
            <a:avLst/>
          </a:prstGeom>
          <a:noFill/>
        </p:spPr>
        <p:txBody>
          <a:bodyPr wrap="square" rtlCol="0">
            <a:spAutoFit/>
          </a:bodyPr>
          <a:lstStyle/>
          <a:p>
            <a:r>
              <a:rPr lang="en-GB" sz="1600" dirty="0">
                <a:solidFill>
                  <a:schemeClr val="bg1"/>
                </a:solidFill>
              </a:rPr>
              <a:t>The industrialised countries have gained the most from globalisation.</a:t>
            </a:r>
          </a:p>
        </p:txBody>
      </p:sp>
      <p:sp>
        <p:nvSpPr>
          <p:cNvPr id="4" name="TextBox 3">
            <a:extLst>
              <a:ext uri="{FF2B5EF4-FFF2-40B4-BE49-F238E27FC236}">
                <a16:creationId xmlns:a16="http://schemas.microsoft.com/office/drawing/2014/main" id="{03BCEED8-6DA9-411D-8768-FC92AE25CF47}"/>
              </a:ext>
            </a:extLst>
          </p:cNvPr>
          <p:cNvSpPr txBox="1"/>
          <p:nvPr/>
        </p:nvSpPr>
        <p:spPr>
          <a:xfrm>
            <a:off x="538480" y="944880"/>
            <a:ext cx="3129280" cy="2554545"/>
          </a:xfrm>
          <a:prstGeom prst="rect">
            <a:avLst/>
          </a:prstGeom>
          <a:noFill/>
        </p:spPr>
        <p:txBody>
          <a:bodyPr wrap="square" rtlCol="0">
            <a:spAutoFit/>
          </a:bodyPr>
          <a:lstStyle/>
          <a:p>
            <a:r>
              <a:rPr lang="en-GB" sz="1600" dirty="0">
                <a:solidFill>
                  <a:schemeClr val="bg1"/>
                </a:solidFill>
              </a:rPr>
              <a:t>Due to their greater degree of interdependence, for example with neighbouring countries, smaller countries tend to be placed higher up in this ranking than larger countries. </a:t>
            </a:r>
          </a:p>
          <a:p>
            <a:endParaRPr lang="en-GB" sz="1600" dirty="0">
              <a:solidFill>
                <a:schemeClr val="bg1"/>
              </a:solidFill>
            </a:endParaRPr>
          </a:p>
          <a:p>
            <a:r>
              <a:rPr lang="en-GB" sz="1600" dirty="0">
                <a:solidFill>
                  <a:schemeClr val="bg1"/>
                </a:solidFill>
              </a:rPr>
              <a:t>This leaves the largest national economies around the world in the mid-range.</a:t>
            </a:r>
          </a:p>
        </p:txBody>
      </p:sp>
    </p:spTree>
    <p:extLst>
      <p:ext uri="{BB962C8B-B14F-4D97-AF65-F5344CB8AC3E}">
        <p14:creationId xmlns:p14="http://schemas.microsoft.com/office/powerpoint/2010/main" val="55358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FCF1-71A1-466A-BB33-BCA51103AFBC}"/>
              </a:ext>
            </a:extLst>
          </p:cNvPr>
          <p:cNvSpPr>
            <a:spLocks noGrp="1"/>
          </p:cNvSpPr>
          <p:nvPr>
            <p:ph type="title"/>
          </p:nvPr>
        </p:nvSpPr>
        <p:spPr>
          <a:xfrm>
            <a:off x="3697978" y="-424507"/>
            <a:ext cx="7315200" cy="3255264"/>
          </a:xfrm>
        </p:spPr>
        <p:txBody>
          <a:bodyPr/>
          <a:lstStyle/>
          <a:p>
            <a:endParaRPr lang="en-GB" dirty="0"/>
          </a:p>
        </p:txBody>
      </p:sp>
      <p:sp>
        <p:nvSpPr>
          <p:cNvPr id="3" name="Text Placeholder 2">
            <a:extLst>
              <a:ext uri="{FF2B5EF4-FFF2-40B4-BE49-F238E27FC236}">
                <a16:creationId xmlns:a16="http://schemas.microsoft.com/office/drawing/2014/main" id="{CD3BEFF3-1C4C-45F3-A0DB-52699139371E}"/>
              </a:ext>
            </a:extLst>
          </p:cNvPr>
          <p:cNvSpPr>
            <a:spLocks noGrp="1"/>
          </p:cNvSpPr>
          <p:nvPr>
            <p:ph type="body" idx="1"/>
          </p:nvPr>
        </p:nvSpPr>
        <p:spPr>
          <a:xfrm>
            <a:off x="3697978" y="790226"/>
            <a:ext cx="7315200" cy="1370144"/>
          </a:xfrm>
        </p:spPr>
        <p:txBody>
          <a:bodyPr>
            <a:normAutofit fontScale="25000" lnSpcReduction="20000"/>
          </a:bodyPr>
          <a:lstStyle/>
          <a:p>
            <a:r>
              <a:rPr lang="en-GB" sz="8000" dirty="0"/>
              <a:t>In 2015</a:t>
            </a:r>
            <a:r>
              <a:rPr lang="en-GB" sz="17600" dirty="0"/>
              <a:t>, the </a:t>
            </a:r>
            <a:r>
              <a:rPr lang="en-GB" sz="17600" b="1" dirty="0">
                <a:solidFill>
                  <a:srgbClr val="0070C0"/>
                </a:solidFill>
              </a:rPr>
              <a:t>Netherlands</a:t>
            </a:r>
            <a:r>
              <a:rPr lang="en-GB" sz="17600" dirty="0"/>
              <a:t> was the most strongly globalised country in the world, </a:t>
            </a:r>
            <a:r>
              <a:rPr lang="en-GB" sz="8000" dirty="0"/>
              <a:t>followed by </a:t>
            </a:r>
            <a:r>
              <a:rPr lang="en-GB" sz="8000" b="1" dirty="0"/>
              <a:t>Switzerland</a:t>
            </a:r>
            <a:r>
              <a:rPr lang="en-GB" sz="8000" dirty="0"/>
              <a:t> and </a:t>
            </a:r>
            <a:r>
              <a:rPr lang="en-GB" sz="8000" b="1" dirty="0"/>
              <a:t>Sweden</a:t>
            </a:r>
            <a:r>
              <a:rPr lang="en-GB" sz="8000" dirty="0"/>
              <a:t>. </a:t>
            </a:r>
          </a:p>
          <a:p>
            <a:r>
              <a:rPr lang="en-GB" sz="8000" dirty="0"/>
              <a:t>The next places in the ranking were occupied by Austria, Belgium, Denmark, France, Germany, Finland and Norway. </a:t>
            </a:r>
          </a:p>
          <a:p>
            <a:r>
              <a:rPr lang="en-GB" sz="8000" dirty="0"/>
              <a:t>The first non-European countries were the United Arab Emirates in 11th place, Canada in 15th place and the United States in 23rd place.</a:t>
            </a:r>
          </a:p>
          <a:p>
            <a:r>
              <a:rPr lang="en-GB" sz="8000" dirty="0"/>
              <a:t> The lowest rankings in the table were held by Eritrea, the Central African Republic, the Comoros and </a:t>
            </a:r>
            <a:r>
              <a:rPr lang="en-GB" sz="8000" b="1" dirty="0"/>
              <a:t>Sudan</a:t>
            </a:r>
            <a:r>
              <a:rPr lang="en-GB" sz="8000" dirty="0"/>
              <a:t>.</a:t>
            </a:r>
          </a:p>
          <a:p>
            <a:endParaRPr lang="en-GB" sz="8000" dirty="0"/>
          </a:p>
          <a:p>
            <a:endParaRPr lang="en-GB" sz="8000" dirty="0"/>
          </a:p>
          <a:p>
            <a:r>
              <a:rPr lang="en-GB" sz="8000" dirty="0"/>
              <a:t>Page 3  </a:t>
            </a:r>
          </a:p>
          <a:p>
            <a:endParaRPr lang="en-GB" sz="8000" dirty="0">
              <a:hlinkClick r:id="rId2"/>
            </a:endParaRPr>
          </a:p>
          <a:p>
            <a:r>
              <a:rPr lang="en-GB" sz="8000" dirty="0">
                <a:hlinkClick r:id="rId2"/>
              </a:rPr>
              <a:t>geo41</a:t>
            </a:r>
            <a:endParaRPr lang="en-GB" sz="8000" dirty="0"/>
          </a:p>
          <a:p>
            <a:endParaRPr lang="en-GB" sz="8000" dirty="0"/>
          </a:p>
          <a:p>
            <a:endParaRPr lang="en-GB" dirty="0"/>
          </a:p>
        </p:txBody>
      </p:sp>
      <p:sp>
        <p:nvSpPr>
          <p:cNvPr id="4" name="Rectangle 3">
            <a:extLst>
              <a:ext uri="{FF2B5EF4-FFF2-40B4-BE49-F238E27FC236}">
                <a16:creationId xmlns:a16="http://schemas.microsoft.com/office/drawing/2014/main" id="{AD315692-872E-4D4A-A855-899C46646E30}"/>
              </a:ext>
            </a:extLst>
          </p:cNvPr>
          <p:cNvSpPr/>
          <p:nvPr/>
        </p:nvSpPr>
        <p:spPr>
          <a:xfrm>
            <a:off x="1046742" y="2743512"/>
            <a:ext cx="1117338" cy="584775"/>
          </a:xfrm>
          <a:prstGeom prst="rect">
            <a:avLst/>
          </a:prstGeom>
        </p:spPr>
        <p:txBody>
          <a:bodyPr wrap="square">
            <a:spAutoFit/>
          </a:bodyPr>
          <a:lstStyle/>
          <a:p>
            <a:r>
              <a:rPr lang="en-GB" sz="3200" dirty="0">
                <a:hlinkClick r:id="rId3"/>
              </a:rPr>
              <a:t>KOF</a:t>
            </a:r>
            <a:endParaRPr lang="en-GB" sz="3200" dirty="0"/>
          </a:p>
        </p:txBody>
      </p:sp>
      <p:pic>
        <p:nvPicPr>
          <p:cNvPr id="5" name="Picture 4">
            <a:extLst>
              <a:ext uri="{FF2B5EF4-FFF2-40B4-BE49-F238E27FC236}">
                <a16:creationId xmlns:a16="http://schemas.microsoft.com/office/drawing/2014/main" id="{B331C91D-77D9-410F-B1D5-8A1273AAE0BB}"/>
              </a:ext>
            </a:extLst>
          </p:cNvPr>
          <p:cNvPicPr>
            <a:picLocks noChangeAspect="1"/>
          </p:cNvPicPr>
          <p:nvPr/>
        </p:nvPicPr>
        <p:blipFill>
          <a:blip r:embed="rId4"/>
          <a:stretch>
            <a:fillRect/>
          </a:stretch>
        </p:blipFill>
        <p:spPr>
          <a:xfrm>
            <a:off x="4632139" y="4367700"/>
            <a:ext cx="874582" cy="1189819"/>
          </a:xfrm>
          <a:prstGeom prst="rect">
            <a:avLst/>
          </a:prstGeom>
        </p:spPr>
      </p:pic>
    </p:spTree>
    <p:extLst>
      <p:ext uri="{BB962C8B-B14F-4D97-AF65-F5344CB8AC3E}">
        <p14:creationId xmlns:p14="http://schemas.microsoft.com/office/powerpoint/2010/main" val="394280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7B2824-32F8-4A41-A879-14CA5130139A}"/>
              </a:ext>
            </a:extLst>
          </p:cNvPr>
          <p:cNvGraphicFramePr>
            <a:graphicFrameLocks noGrp="1"/>
          </p:cNvGraphicFramePr>
          <p:nvPr>
            <p:extLst>
              <p:ext uri="{D42A27DB-BD31-4B8C-83A1-F6EECF244321}">
                <p14:modId xmlns:p14="http://schemas.microsoft.com/office/powerpoint/2010/main" val="2859328384"/>
              </p:ext>
            </p:extLst>
          </p:nvPr>
        </p:nvGraphicFramePr>
        <p:xfrm>
          <a:off x="2533708" y="1546168"/>
          <a:ext cx="7315200" cy="4786127"/>
        </p:xfrm>
        <a:graphic>
          <a:graphicData uri="http://schemas.openxmlformats.org/drawingml/2006/table">
            <a:tbl>
              <a:tblPr firstRow="1" firstCol="1" bandRow="1">
                <a:tableStyleId>{5C22544A-7EE6-4342-B048-85BDC9FD1C3A}</a:tableStyleId>
              </a:tblPr>
              <a:tblGrid>
                <a:gridCol w="1633928">
                  <a:extLst>
                    <a:ext uri="{9D8B030D-6E8A-4147-A177-3AD203B41FA5}">
                      <a16:colId xmlns:a16="http://schemas.microsoft.com/office/drawing/2014/main" val="3014134219"/>
                    </a:ext>
                  </a:extLst>
                </a:gridCol>
                <a:gridCol w="2023672">
                  <a:extLst>
                    <a:ext uri="{9D8B030D-6E8A-4147-A177-3AD203B41FA5}">
                      <a16:colId xmlns:a16="http://schemas.microsoft.com/office/drawing/2014/main" val="710213207"/>
                    </a:ext>
                  </a:extLst>
                </a:gridCol>
                <a:gridCol w="1828800">
                  <a:extLst>
                    <a:ext uri="{9D8B030D-6E8A-4147-A177-3AD203B41FA5}">
                      <a16:colId xmlns:a16="http://schemas.microsoft.com/office/drawing/2014/main" val="1977816942"/>
                    </a:ext>
                  </a:extLst>
                </a:gridCol>
                <a:gridCol w="1828800">
                  <a:extLst>
                    <a:ext uri="{9D8B030D-6E8A-4147-A177-3AD203B41FA5}">
                      <a16:colId xmlns:a16="http://schemas.microsoft.com/office/drawing/2014/main" val="3832864112"/>
                    </a:ext>
                  </a:extLst>
                </a:gridCol>
              </a:tblGrid>
              <a:tr h="222670">
                <a:tc>
                  <a:txBody>
                    <a:bodyPr/>
                    <a:lstStyle/>
                    <a:p>
                      <a:pPr algn="ctr">
                        <a:lnSpc>
                          <a:spcPts val="1430"/>
                        </a:lnSpc>
                        <a:spcAft>
                          <a:spcPts val="0"/>
                        </a:spcAft>
                      </a:pPr>
                      <a:r>
                        <a:rPr lang="en-GB" sz="1200" dirty="0">
                          <a:effectLst/>
                        </a:rPr>
                        <a:t>STRAND</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MEASURE</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ADVANTAGE</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DISADVANTAGE</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1533790470"/>
                  </a:ext>
                </a:extLst>
              </a:tr>
              <a:tr h="649241">
                <a:tc>
                  <a:txBody>
                    <a:bodyPr/>
                    <a:lstStyle/>
                    <a:p>
                      <a:pPr algn="ctr">
                        <a:lnSpc>
                          <a:spcPts val="1430"/>
                        </a:lnSpc>
                        <a:spcAft>
                          <a:spcPts val="0"/>
                        </a:spcAft>
                      </a:pPr>
                      <a:r>
                        <a:rPr lang="en-GB" sz="1200" dirty="0">
                          <a:effectLst/>
                          <a:highlight>
                            <a:srgbClr val="00FFFF"/>
                          </a:highlight>
                        </a:rPr>
                        <a:t>ECONOMIC GLOBALISATION</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Actual flows</a:t>
                      </a:r>
                      <a:endParaRPr lang="en-GB" sz="900" dirty="0">
                        <a:effectLst/>
                      </a:endParaRPr>
                    </a:p>
                    <a:p>
                      <a:pPr algn="ctr">
                        <a:lnSpc>
                          <a:spcPts val="1430"/>
                        </a:lnSpc>
                        <a:spcAft>
                          <a:spcPts val="0"/>
                        </a:spcAft>
                      </a:pPr>
                      <a:r>
                        <a:rPr lang="en-GB" sz="900" dirty="0">
                          <a:effectLst/>
                        </a:rPr>
                        <a:t>actual flows of trade, foreign direct investment and portfolio investment</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 </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3901992061"/>
                  </a:ext>
                </a:extLst>
              </a:tr>
              <a:tr h="426572">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Restrictions</a:t>
                      </a:r>
                      <a:endParaRPr lang="en-GB" sz="900" dirty="0">
                        <a:effectLst/>
                      </a:endParaRPr>
                    </a:p>
                    <a:p>
                      <a:pPr algn="ctr">
                        <a:lnSpc>
                          <a:spcPts val="1430"/>
                        </a:lnSpc>
                        <a:spcAft>
                          <a:spcPts val="0"/>
                        </a:spcAft>
                      </a:pPr>
                      <a:r>
                        <a:rPr lang="en-GB" sz="900" dirty="0">
                          <a:effectLst/>
                        </a:rPr>
                        <a:t>the restrictions applying to these flows</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 </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30991023"/>
                  </a:ext>
                </a:extLst>
              </a:tr>
              <a:tr h="1317251">
                <a:tc>
                  <a:txBody>
                    <a:bodyPr/>
                    <a:lstStyle/>
                    <a:p>
                      <a:pPr algn="ctr">
                        <a:lnSpc>
                          <a:spcPts val="1430"/>
                        </a:lnSpc>
                        <a:spcAft>
                          <a:spcPts val="0"/>
                        </a:spcAft>
                      </a:pPr>
                      <a:r>
                        <a:rPr lang="en-GB" sz="1200" dirty="0">
                          <a:effectLst/>
                          <a:highlight>
                            <a:srgbClr val="FF00FF"/>
                          </a:highlight>
                        </a:rPr>
                        <a:t>POLITICAL GLOBALISATION</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900" dirty="0">
                          <a:effectLst/>
                        </a:rPr>
                        <a:t>the degree of political cooperation, measured by the number of embassies, membership of international organizations, participation in UN Security Council missions, and number of international treaties signed</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 </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1498306775"/>
                  </a:ext>
                </a:extLst>
              </a:tr>
              <a:tr h="871911">
                <a:tc>
                  <a:txBody>
                    <a:bodyPr/>
                    <a:lstStyle/>
                    <a:p>
                      <a:pPr algn="ctr">
                        <a:lnSpc>
                          <a:spcPts val="1430"/>
                        </a:lnSpc>
                        <a:spcAft>
                          <a:spcPts val="0"/>
                        </a:spcAft>
                      </a:pPr>
                      <a:r>
                        <a:rPr lang="en-GB" sz="1200" dirty="0">
                          <a:effectLst/>
                          <a:highlight>
                            <a:srgbClr val="00FF00"/>
                          </a:highlight>
                        </a:rPr>
                        <a:t>SOCIAL GLOBALISATION</a:t>
                      </a:r>
                      <a:endParaRPr lang="en-GB" sz="900" dirty="0">
                        <a:effectLst/>
                      </a:endParaRPr>
                    </a:p>
                    <a:p>
                      <a:pPr algn="ctr">
                        <a:lnSpc>
                          <a:spcPts val="1430"/>
                        </a:lnSpc>
                        <a:spcAft>
                          <a:spcPts val="0"/>
                        </a:spcAft>
                      </a:pPr>
                      <a:r>
                        <a:rPr lang="en-GB" sz="900" dirty="0">
                          <a:effectLst/>
                        </a:rPr>
                        <a:t>spread of ideas, information, images and people</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Data on personal contact</a:t>
                      </a:r>
                      <a:endParaRPr lang="en-GB" sz="900" dirty="0">
                        <a:effectLst/>
                      </a:endParaRPr>
                    </a:p>
                    <a:p>
                      <a:pPr algn="ctr">
                        <a:lnSpc>
                          <a:spcPts val="1430"/>
                        </a:lnSpc>
                        <a:spcAft>
                          <a:spcPts val="0"/>
                        </a:spcAft>
                      </a:pPr>
                      <a:r>
                        <a:rPr lang="en-GB" sz="900" dirty="0">
                          <a:effectLst/>
                        </a:rPr>
                        <a:t>international telephone traffic, transfers, tourism, foreign population, and international letters</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 </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3576770808"/>
                  </a:ext>
                </a:extLst>
              </a:tr>
              <a:tr h="649241">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Data on information flows</a:t>
                      </a:r>
                      <a:endParaRPr lang="en-GB" sz="900" dirty="0">
                        <a:effectLst/>
                      </a:endParaRPr>
                    </a:p>
                    <a:p>
                      <a:pPr algn="ctr">
                        <a:lnSpc>
                          <a:spcPts val="1430"/>
                        </a:lnSpc>
                        <a:spcAft>
                          <a:spcPts val="0"/>
                        </a:spcAft>
                      </a:pPr>
                      <a:r>
                        <a:rPr lang="en-GB" sz="900" dirty="0">
                          <a:effectLst/>
                        </a:rPr>
                        <a:t>Internet users, television ownership, trade in newspapers</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a:effectLst/>
                        </a:rPr>
                        <a:t> </a:t>
                      </a:r>
                      <a:endParaRPr lang="en-GB" sz="90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604344036"/>
                  </a:ext>
                </a:extLst>
              </a:tr>
              <a:tr h="649241">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Data on cultural proximity</a:t>
                      </a:r>
                      <a:endParaRPr lang="en-GB" sz="900" dirty="0">
                        <a:effectLst/>
                      </a:endParaRPr>
                    </a:p>
                    <a:p>
                      <a:pPr algn="ctr">
                        <a:lnSpc>
                          <a:spcPts val="1430"/>
                        </a:lnSpc>
                        <a:spcAft>
                          <a:spcPts val="0"/>
                        </a:spcAft>
                      </a:pPr>
                      <a:r>
                        <a:rPr lang="en-GB" sz="900" dirty="0">
                          <a:effectLst/>
                        </a:rPr>
                        <a:t>number of McDonald’s restaurants, number of Ikea shops per capita</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tc>
                  <a:txBody>
                    <a:bodyPr/>
                    <a:lstStyle/>
                    <a:p>
                      <a:pPr algn="ctr">
                        <a:lnSpc>
                          <a:spcPts val="1430"/>
                        </a:lnSpc>
                        <a:spcAft>
                          <a:spcPts val="0"/>
                        </a:spcAft>
                      </a:pPr>
                      <a:r>
                        <a:rPr lang="en-GB" sz="1200" dirty="0">
                          <a:effectLst/>
                        </a:rPr>
                        <a:t> </a:t>
                      </a:r>
                      <a:endParaRPr lang="en-GB" sz="900" dirty="0">
                        <a:effectLst/>
                        <a:latin typeface="Times New Roman" panose="02020603050405020304" pitchFamily="18" charset="0"/>
                        <a:ea typeface="Times New Roman" panose="02020603050405020304" pitchFamily="18" charset="0"/>
                      </a:endParaRPr>
                    </a:p>
                  </a:txBody>
                  <a:tcPr marL="59961" marR="59961" marT="0" marB="0"/>
                </a:tc>
                <a:extLst>
                  <a:ext uri="{0D108BD9-81ED-4DB2-BD59-A6C34878D82A}">
                    <a16:rowId xmlns:a16="http://schemas.microsoft.com/office/drawing/2014/main" val="4284048756"/>
                  </a:ext>
                </a:extLst>
              </a:tr>
            </a:tbl>
          </a:graphicData>
        </a:graphic>
      </p:graphicFrame>
      <p:sp>
        <p:nvSpPr>
          <p:cNvPr id="3" name="Rectangle 1">
            <a:extLst>
              <a:ext uri="{FF2B5EF4-FFF2-40B4-BE49-F238E27FC236}">
                <a16:creationId xmlns:a16="http://schemas.microsoft.com/office/drawing/2014/main" id="{EF0567C1-29A6-4921-8FBE-35A7FE2E57FF}"/>
              </a:ext>
            </a:extLst>
          </p:cNvPr>
          <p:cNvSpPr>
            <a:spLocks noChangeArrowheads="1"/>
          </p:cNvSpPr>
          <p:nvPr/>
        </p:nvSpPr>
        <p:spPr bwMode="auto">
          <a:xfrm>
            <a:off x="2616836" y="87484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Evaluation matrix (KOF Index of Globalisation)</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750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7415-3534-43A1-8F65-9F7E8EEA4F09}"/>
              </a:ext>
            </a:extLst>
          </p:cNvPr>
          <p:cNvSpPr>
            <a:spLocks noGrp="1"/>
          </p:cNvSpPr>
          <p:nvPr>
            <p:ph type="title"/>
          </p:nvPr>
        </p:nvSpPr>
        <p:spPr>
          <a:xfrm>
            <a:off x="3886200" y="233681"/>
            <a:ext cx="7315200" cy="3255264"/>
          </a:xfrm>
        </p:spPr>
        <p:txBody>
          <a:bodyPr>
            <a:normAutofit/>
          </a:bodyPr>
          <a:lstStyle/>
          <a:p>
            <a:r>
              <a:rPr lang="en-GB" sz="3200" dirty="0"/>
              <a:t>Global superpowers and their economic, geopolitical and cultural influence</a:t>
            </a:r>
            <a:br>
              <a:rPr lang="en-GB" sz="3200" dirty="0"/>
            </a:br>
            <a:br>
              <a:rPr lang="en-GB" sz="3200" dirty="0"/>
            </a:br>
            <a:r>
              <a:rPr lang="en-GB" sz="3200" dirty="0"/>
              <a:t>- </a:t>
            </a:r>
            <a:r>
              <a:rPr lang="en-GB" sz="3200" i="1" dirty="0"/>
              <a:t>Detailed examples of </a:t>
            </a:r>
            <a:r>
              <a:rPr lang="en-GB" sz="3200" b="1" i="1" dirty="0"/>
              <a:t>at least two</a:t>
            </a:r>
            <a:r>
              <a:rPr lang="en-GB" sz="3200" i="1" dirty="0"/>
              <a:t> actual or  </a:t>
            </a:r>
            <a:br>
              <a:rPr lang="en-GB" sz="3200" i="1" dirty="0"/>
            </a:br>
            <a:r>
              <a:rPr lang="en-GB" sz="3200" i="1" dirty="0"/>
              <a:t>  potential global superpowers</a:t>
            </a:r>
            <a:br>
              <a:rPr lang="en-GB" sz="3200" dirty="0"/>
            </a:br>
            <a:endParaRPr lang="en-GB" sz="3200" dirty="0"/>
          </a:p>
        </p:txBody>
      </p:sp>
      <p:pic>
        <p:nvPicPr>
          <p:cNvPr id="6" name="Picture 5">
            <a:extLst>
              <a:ext uri="{FF2B5EF4-FFF2-40B4-BE49-F238E27FC236}">
                <a16:creationId xmlns:a16="http://schemas.microsoft.com/office/drawing/2014/main" id="{C9D57733-B600-4E4C-8CC5-1C1FE6092988}"/>
              </a:ext>
            </a:extLst>
          </p:cNvPr>
          <p:cNvPicPr>
            <a:picLocks noChangeAspect="1"/>
          </p:cNvPicPr>
          <p:nvPr/>
        </p:nvPicPr>
        <p:blipFill>
          <a:blip r:embed="rId2"/>
          <a:stretch>
            <a:fillRect/>
          </a:stretch>
        </p:blipFill>
        <p:spPr>
          <a:xfrm>
            <a:off x="169905" y="1596815"/>
            <a:ext cx="3170195" cy="3158002"/>
          </a:xfrm>
          <a:prstGeom prst="rect">
            <a:avLst/>
          </a:prstGeom>
        </p:spPr>
      </p:pic>
      <p:pic>
        <p:nvPicPr>
          <p:cNvPr id="5122" name="Picture 2" descr="Image result for usa vs china">
            <a:extLst>
              <a:ext uri="{FF2B5EF4-FFF2-40B4-BE49-F238E27FC236}">
                <a16:creationId xmlns:a16="http://schemas.microsoft.com/office/drawing/2014/main" id="{613B6471-60A2-409F-9FE2-E1462187C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280" y="3488945"/>
            <a:ext cx="4500880" cy="253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s://static1.squarespace.com/static/53109b11e4b05040160f0a8f/t/5994176a6b8f5b8a32df4dac/1536672747039/?format=750w">
            <a:extLst>
              <a:ext uri="{FF2B5EF4-FFF2-40B4-BE49-F238E27FC236}">
                <a16:creationId xmlns:a16="http://schemas.microsoft.com/office/drawing/2014/main" id="{472F18E9-0701-4A90-BF7E-FA9482C57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5" r="1" b="1"/>
          <a:stretch/>
        </p:blipFill>
        <p:spPr bwMode="auto">
          <a:xfrm>
            <a:off x="233700" y="2624461"/>
            <a:ext cx="7111980" cy="40004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BC0B742-FA28-452B-959B-8FEA326CD126}"/>
              </a:ext>
            </a:extLst>
          </p:cNvPr>
          <p:cNvPicPr>
            <a:picLocks noChangeAspect="1"/>
          </p:cNvPicPr>
          <p:nvPr/>
        </p:nvPicPr>
        <p:blipFill>
          <a:blip r:embed="rId3"/>
          <a:stretch>
            <a:fillRect/>
          </a:stretch>
        </p:blipFill>
        <p:spPr>
          <a:xfrm>
            <a:off x="3997642" y="500062"/>
            <a:ext cx="6696075" cy="1457325"/>
          </a:xfrm>
          <a:prstGeom prst="rect">
            <a:avLst/>
          </a:prstGeom>
        </p:spPr>
      </p:pic>
      <p:pic>
        <p:nvPicPr>
          <p:cNvPr id="3" name="Picture 2">
            <a:extLst>
              <a:ext uri="{FF2B5EF4-FFF2-40B4-BE49-F238E27FC236}">
                <a16:creationId xmlns:a16="http://schemas.microsoft.com/office/drawing/2014/main" id="{D58164AA-F75E-4C93-9FDF-2CB59B6E1FCC}"/>
              </a:ext>
            </a:extLst>
          </p:cNvPr>
          <p:cNvPicPr>
            <a:picLocks noChangeAspect="1"/>
          </p:cNvPicPr>
          <p:nvPr/>
        </p:nvPicPr>
        <p:blipFill>
          <a:blip r:embed="rId4"/>
          <a:stretch>
            <a:fillRect/>
          </a:stretch>
        </p:blipFill>
        <p:spPr>
          <a:xfrm rot="376785">
            <a:off x="7970519" y="2939421"/>
            <a:ext cx="3762375" cy="2647950"/>
          </a:xfrm>
          <a:prstGeom prst="rect">
            <a:avLst/>
          </a:prstGeom>
        </p:spPr>
      </p:pic>
    </p:spTree>
    <p:extLst>
      <p:ext uri="{BB962C8B-B14F-4D97-AF65-F5344CB8AC3E}">
        <p14:creationId xmlns:p14="http://schemas.microsoft.com/office/powerpoint/2010/main" val="243962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0607-FF3E-48E6-87B9-42A5C455986C}"/>
              </a:ext>
            </a:extLst>
          </p:cNvPr>
          <p:cNvSpPr>
            <a:spLocks noGrp="1"/>
          </p:cNvSpPr>
          <p:nvPr>
            <p:ph type="title"/>
          </p:nvPr>
        </p:nvSpPr>
        <p:spPr>
          <a:xfrm>
            <a:off x="256032" y="1711960"/>
            <a:ext cx="2834640" cy="2377440"/>
          </a:xfrm>
        </p:spPr>
        <p:txBody>
          <a:bodyPr>
            <a:normAutofit fontScale="90000"/>
          </a:bodyPr>
          <a:lstStyle/>
          <a:p>
            <a:r>
              <a:rPr lang="en-GB" sz="3600" dirty="0">
                <a:solidFill>
                  <a:schemeClr val="bg1"/>
                </a:solidFill>
                <a:latin typeface="myriad-pro-regular"/>
              </a:rPr>
              <a:t>How different </a:t>
            </a:r>
            <a:br>
              <a:rPr lang="en-GB" sz="3600" dirty="0">
                <a:solidFill>
                  <a:schemeClr val="bg1"/>
                </a:solidFill>
                <a:latin typeface="myriad-pro-regular"/>
              </a:rPr>
            </a:br>
            <a:r>
              <a:rPr lang="en-GB" sz="3600" b="1" dirty="0">
                <a:solidFill>
                  <a:schemeClr val="bg1"/>
                </a:solidFill>
                <a:latin typeface="myriad-pro-regular"/>
              </a:rPr>
              <a:t>places</a:t>
            </a:r>
            <a:r>
              <a:rPr lang="en-GB" sz="3600" dirty="0">
                <a:solidFill>
                  <a:schemeClr val="bg1"/>
                </a:solidFill>
                <a:latin typeface="myriad-pro-regular"/>
              </a:rPr>
              <a:t> become interconnected by global interactions</a:t>
            </a:r>
            <a:br>
              <a:rPr lang="en-GB" dirty="0">
                <a:solidFill>
                  <a:schemeClr val="bg1"/>
                </a:solidFill>
              </a:rPr>
            </a:br>
            <a:endParaRPr lang="en-GB" dirty="0"/>
          </a:p>
        </p:txBody>
      </p:sp>
      <p:sp>
        <p:nvSpPr>
          <p:cNvPr id="3" name="Content Placeholder 2">
            <a:extLst>
              <a:ext uri="{FF2B5EF4-FFF2-40B4-BE49-F238E27FC236}">
                <a16:creationId xmlns:a16="http://schemas.microsoft.com/office/drawing/2014/main" id="{77708354-D7B4-44FF-BAB9-31769C6CAE38}"/>
              </a:ext>
            </a:extLst>
          </p:cNvPr>
          <p:cNvSpPr>
            <a:spLocks noGrp="1"/>
          </p:cNvSpPr>
          <p:nvPr>
            <p:ph idx="1"/>
          </p:nvPr>
        </p:nvSpPr>
        <p:spPr/>
        <p:txBody>
          <a:bodyPr/>
          <a:lstStyle/>
          <a:p>
            <a:pPr marL="0" indent="0">
              <a:buNone/>
            </a:pPr>
            <a:r>
              <a:rPr lang="en-GB" dirty="0"/>
              <a:t>Page 7</a:t>
            </a:r>
          </a:p>
          <a:p>
            <a:pPr marL="0" indent="0">
              <a:buNone/>
            </a:pPr>
            <a:endParaRPr lang="en-GB" dirty="0"/>
          </a:p>
          <a:p>
            <a:pPr marL="0" indent="0">
              <a:buNone/>
            </a:pPr>
            <a:endParaRPr lang="en-GB" b="1" dirty="0"/>
          </a:p>
          <a:p>
            <a:pPr marL="0" indent="0">
              <a:buNone/>
            </a:pPr>
            <a:endParaRPr lang="en-GB" b="1" dirty="0">
              <a:hlinkClick r:id="rId2"/>
            </a:endParaRPr>
          </a:p>
          <a:p>
            <a:pPr marL="0" indent="0">
              <a:buNone/>
            </a:pPr>
            <a:r>
              <a:rPr lang="en-GB" b="1" dirty="0">
                <a:hlinkClick r:id="rId2"/>
              </a:rPr>
              <a:t>These Are the 5 Reasons Why the U.S. Remains the World's Only Superpower</a:t>
            </a:r>
            <a:endParaRPr lang="en-GB" b="1" dirty="0"/>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86F53910-5870-4908-9DDC-CAE9D37B7FDB}"/>
              </a:ext>
            </a:extLst>
          </p:cNvPr>
          <p:cNvSpPr>
            <a:spLocks noGrp="1"/>
          </p:cNvSpPr>
          <p:nvPr>
            <p:ph type="body" sz="half" idx="2"/>
          </p:nvPr>
        </p:nvSpPr>
        <p:spPr/>
        <p:txBody>
          <a:bodyPr/>
          <a:lstStyle/>
          <a:p>
            <a:endParaRPr lang="en-GB" dirty="0"/>
          </a:p>
        </p:txBody>
      </p:sp>
      <p:pic>
        <p:nvPicPr>
          <p:cNvPr id="5" name="Picture 4">
            <a:extLst>
              <a:ext uri="{FF2B5EF4-FFF2-40B4-BE49-F238E27FC236}">
                <a16:creationId xmlns:a16="http://schemas.microsoft.com/office/drawing/2014/main" id="{CFB0EE2B-3CE3-4896-BD31-675692B77AF1}"/>
              </a:ext>
            </a:extLst>
          </p:cNvPr>
          <p:cNvPicPr>
            <a:picLocks noChangeAspect="1"/>
          </p:cNvPicPr>
          <p:nvPr/>
        </p:nvPicPr>
        <p:blipFill>
          <a:blip r:embed="rId3"/>
          <a:stretch>
            <a:fillRect/>
          </a:stretch>
        </p:blipFill>
        <p:spPr>
          <a:xfrm>
            <a:off x="4906459" y="1563540"/>
            <a:ext cx="874582" cy="1189819"/>
          </a:xfrm>
          <a:prstGeom prst="rect">
            <a:avLst/>
          </a:prstGeom>
        </p:spPr>
      </p:pic>
    </p:spTree>
    <p:extLst>
      <p:ext uri="{BB962C8B-B14F-4D97-AF65-F5344CB8AC3E}">
        <p14:creationId xmlns:p14="http://schemas.microsoft.com/office/powerpoint/2010/main" val="179557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5ABB-BDDE-4FEC-A50D-9C8DFB4DCA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B31AF1-34A7-4A01-930B-27B863B62736}"/>
              </a:ext>
            </a:extLst>
          </p:cNvPr>
          <p:cNvSpPr>
            <a:spLocks noGrp="1"/>
          </p:cNvSpPr>
          <p:nvPr>
            <p:ph idx="1"/>
          </p:nvPr>
        </p:nvSpPr>
        <p:spPr>
          <a:xfrm>
            <a:off x="4732868" y="345948"/>
            <a:ext cx="7315200" cy="5120640"/>
          </a:xfrm>
        </p:spPr>
        <p:txBody>
          <a:bodyPr>
            <a:normAutofit/>
          </a:bodyPr>
          <a:lstStyle/>
          <a:p>
            <a:r>
              <a:rPr lang="en-GB" sz="3200" b="1" dirty="0"/>
              <a:t>2. Global networks and flows</a:t>
            </a:r>
            <a:endParaRPr lang="en-GB" sz="3200" dirty="0"/>
          </a:p>
        </p:txBody>
      </p:sp>
    </p:spTree>
    <p:extLst>
      <p:ext uri="{BB962C8B-B14F-4D97-AF65-F5344CB8AC3E}">
        <p14:creationId xmlns:p14="http://schemas.microsoft.com/office/powerpoint/2010/main" val="335164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B96E-C4D9-4E9A-9C3B-DA9657C49E5F}"/>
              </a:ext>
            </a:extLst>
          </p:cNvPr>
          <p:cNvSpPr>
            <a:spLocks noGrp="1"/>
          </p:cNvSpPr>
          <p:nvPr>
            <p:ph type="title"/>
          </p:nvPr>
        </p:nvSpPr>
        <p:spPr>
          <a:xfrm>
            <a:off x="3886200" y="2256206"/>
            <a:ext cx="7315200" cy="3255264"/>
          </a:xfrm>
        </p:spPr>
        <p:txBody>
          <a:bodyPr>
            <a:normAutofit fontScale="90000"/>
          </a:bodyPr>
          <a:lstStyle/>
          <a:p>
            <a:r>
              <a:rPr lang="en-GB" sz="2700" b="1" dirty="0"/>
              <a:t>Powerful organizations and global groups:</a:t>
            </a:r>
            <a:br>
              <a:rPr lang="en-GB" sz="2700" b="1" dirty="0"/>
            </a:br>
            <a:r>
              <a:rPr lang="en-GB" sz="2700" dirty="0"/>
              <a:t>G7/8, G20 and Organization for Economic Cooperation and Development (OECD) groups</a:t>
            </a:r>
            <a:br>
              <a:rPr lang="en-GB" sz="2700" dirty="0"/>
            </a:br>
            <a:r>
              <a:rPr lang="en-GB" sz="2700" dirty="0"/>
              <a:t>Organization of the Petroleum Exporting Countries’ (OPEC) influence over energy policies</a:t>
            </a:r>
            <a:br>
              <a:rPr lang="en-GB" sz="2700" dirty="0"/>
            </a:br>
            <a:r>
              <a:rPr lang="en-GB" sz="2700" dirty="0"/>
              <a:t>global lending institutions, including the International Monetary Fund (IMF) and New Development Bank (NDB)</a:t>
            </a:r>
            <a:br>
              <a:rPr lang="en-GB" sz="2700" dirty="0"/>
            </a:br>
            <a:br>
              <a:rPr lang="en-GB" sz="2700" dirty="0"/>
            </a:br>
            <a:r>
              <a:rPr lang="en-GB" sz="2700" b="1" dirty="0"/>
              <a:t>Synthesis, evaluation and skills opportunities</a:t>
            </a:r>
            <a:br>
              <a:rPr lang="en-GB" sz="2700" dirty="0"/>
            </a:br>
            <a:r>
              <a:rPr lang="en-GB" sz="2700" dirty="0"/>
              <a:t>How wealthy and powerful places exist at varying </a:t>
            </a:r>
            <a:r>
              <a:rPr lang="en-GB" sz="2700" b="1" dirty="0"/>
              <a:t>scales</a:t>
            </a:r>
            <a:r>
              <a:rPr lang="en-GB" sz="2700" dirty="0"/>
              <a:t>, and how the global map is complex and subject to change</a:t>
            </a:r>
            <a:br>
              <a:rPr lang="en-GB" sz="2700" dirty="0"/>
            </a:br>
            <a:br>
              <a:rPr lang="en-GB" sz="2700" dirty="0"/>
            </a:br>
            <a:r>
              <a:rPr lang="en-GB" sz="2200" dirty="0"/>
              <a:t>Page 8</a:t>
            </a:r>
            <a:br>
              <a:rPr lang="en-GB" dirty="0"/>
            </a:br>
            <a:endParaRPr lang="en-GB" sz="3200" dirty="0"/>
          </a:p>
        </p:txBody>
      </p:sp>
      <p:sp>
        <p:nvSpPr>
          <p:cNvPr id="3" name="Text Placeholder 2">
            <a:extLst>
              <a:ext uri="{FF2B5EF4-FFF2-40B4-BE49-F238E27FC236}">
                <a16:creationId xmlns:a16="http://schemas.microsoft.com/office/drawing/2014/main" id="{98ABF4B2-245C-43AF-840F-D7ABEC38D8F6}"/>
              </a:ext>
            </a:extLst>
          </p:cNvPr>
          <p:cNvSpPr>
            <a:spLocks noGrp="1"/>
          </p:cNvSpPr>
          <p:nvPr>
            <p:ph type="body" idx="1"/>
          </p:nvPr>
        </p:nvSpPr>
        <p:spPr>
          <a:xfrm>
            <a:off x="3886200" y="5677408"/>
            <a:ext cx="7315200" cy="914400"/>
          </a:xfrm>
        </p:spPr>
        <p:txBody>
          <a:bodyPr>
            <a:normAutofit fontScale="47500" lnSpcReduction="20000"/>
          </a:bodyPr>
          <a:lstStyle/>
          <a:p>
            <a:r>
              <a:rPr lang="en-GB" dirty="0"/>
              <a:t> </a:t>
            </a:r>
          </a:p>
          <a:p>
            <a:r>
              <a:rPr lang="en-GB" sz="4900" b="1" dirty="0">
                <a:solidFill>
                  <a:schemeClr val="tx1"/>
                </a:solidFill>
                <a:hlinkClick r:id="rId2" action="ppaction://hlinkfile"/>
              </a:rPr>
              <a:t> </a:t>
            </a:r>
            <a:r>
              <a:rPr lang="en-GB" sz="6200" b="1" dirty="0">
                <a:hlinkClick r:id="rId2" action="ppaction://hlinkfile"/>
              </a:rPr>
              <a:t>Powerful organizations and global groups</a:t>
            </a:r>
            <a:endParaRPr lang="en-GB" sz="6200" b="1" dirty="0"/>
          </a:p>
        </p:txBody>
      </p:sp>
      <p:pic>
        <p:nvPicPr>
          <p:cNvPr id="4" name="Picture 3">
            <a:extLst>
              <a:ext uri="{FF2B5EF4-FFF2-40B4-BE49-F238E27FC236}">
                <a16:creationId xmlns:a16="http://schemas.microsoft.com/office/drawing/2014/main" id="{F56719B1-2842-46EE-9A14-854C13AB5C34}"/>
              </a:ext>
            </a:extLst>
          </p:cNvPr>
          <p:cNvPicPr>
            <a:picLocks noChangeAspect="1"/>
          </p:cNvPicPr>
          <p:nvPr/>
        </p:nvPicPr>
        <p:blipFill>
          <a:blip r:embed="rId3"/>
          <a:stretch>
            <a:fillRect/>
          </a:stretch>
        </p:blipFill>
        <p:spPr>
          <a:xfrm>
            <a:off x="172582" y="1758559"/>
            <a:ext cx="3170195" cy="3158002"/>
          </a:xfrm>
          <a:prstGeom prst="rect">
            <a:avLst/>
          </a:prstGeom>
        </p:spPr>
      </p:pic>
      <p:pic>
        <p:nvPicPr>
          <p:cNvPr id="5" name="Picture 4">
            <a:extLst>
              <a:ext uri="{FF2B5EF4-FFF2-40B4-BE49-F238E27FC236}">
                <a16:creationId xmlns:a16="http://schemas.microsoft.com/office/drawing/2014/main" id="{0597994D-7ECB-40AB-BA8B-24DE7AE91FEB}"/>
              </a:ext>
            </a:extLst>
          </p:cNvPr>
          <p:cNvPicPr>
            <a:picLocks noChangeAspect="1"/>
          </p:cNvPicPr>
          <p:nvPr/>
        </p:nvPicPr>
        <p:blipFill>
          <a:blip r:embed="rId4"/>
          <a:stretch>
            <a:fillRect/>
          </a:stretch>
        </p:blipFill>
        <p:spPr>
          <a:xfrm>
            <a:off x="4902332" y="4601601"/>
            <a:ext cx="874582" cy="1189819"/>
          </a:xfrm>
          <a:prstGeom prst="rect">
            <a:avLst/>
          </a:prstGeom>
        </p:spPr>
      </p:pic>
    </p:spTree>
    <p:extLst>
      <p:ext uri="{BB962C8B-B14F-4D97-AF65-F5344CB8AC3E}">
        <p14:creationId xmlns:p14="http://schemas.microsoft.com/office/powerpoint/2010/main" val="16363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A06-2C71-44EA-93FF-236CFAC94654}"/>
              </a:ext>
            </a:extLst>
          </p:cNvPr>
          <p:cNvSpPr>
            <a:spLocks noGrp="1"/>
          </p:cNvSpPr>
          <p:nvPr>
            <p:ph type="title"/>
          </p:nvPr>
        </p:nvSpPr>
        <p:spPr>
          <a:xfrm>
            <a:off x="3776472" y="1417320"/>
            <a:ext cx="7315200" cy="3255264"/>
          </a:xfrm>
        </p:spPr>
        <p:txBody>
          <a:bodyPr>
            <a:noAutofit/>
          </a:bodyPr>
          <a:lstStyle/>
          <a:p>
            <a:pPr algn="ctr"/>
            <a:r>
              <a:rPr lang="en-GB" sz="2800" b="1" dirty="0"/>
              <a:t>An overview of contemporary global </a:t>
            </a:r>
            <a:br>
              <a:rPr lang="en-GB" sz="2800" b="1" dirty="0"/>
            </a:br>
            <a:r>
              <a:rPr lang="en-GB" sz="2800" b="1" dirty="0"/>
              <a:t>networks and flows:</a:t>
            </a:r>
            <a:br>
              <a:rPr lang="en-GB" sz="2800" b="1" dirty="0"/>
            </a:br>
            <a:br>
              <a:rPr lang="en-GB" sz="2800" b="1" dirty="0"/>
            </a:br>
            <a:r>
              <a:rPr lang="en-GB" sz="2800" dirty="0"/>
              <a:t>global trade in materials, </a:t>
            </a:r>
            <a:br>
              <a:rPr lang="en-GB" sz="2800" dirty="0"/>
            </a:br>
            <a:r>
              <a:rPr lang="en-GB" sz="2800" dirty="0"/>
              <a:t>manufactured goods and services,</a:t>
            </a:r>
            <a:br>
              <a:rPr lang="en-GB" sz="2800" dirty="0"/>
            </a:br>
            <a:r>
              <a:rPr lang="en-GB" sz="2800" dirty="0"/>
              <a:t>an overview of international aid, loans and debt relief,</a:t>
            </a:r>
            <a:br>
              <a:rPr lang="en-GB" sz="2800" dirty="0"/>
            </a:br>
            <a:r>
              <a:rPr lang="en-GB" sz="2800" dirty="0"/>
              <a:t>international remittances from economic migrants</a:t>
            </a:r>
            <a:br>
              <a:rPr lang="en-GB" sz="2800" dirty="0"/>
            </a:br>
            <a:r>
              <a:rPr lang="en-GB" sz="2800" dirty="0"/>
              <a:t>illegal flows, such as trafficked people, </a:t>
            </a:r>
            <a:br>
              <a:rPr lang="en-GB" sz="2800" dirty="0"/>
            </a:br>
            <a:r>
              <a:rPr lang="en-GB" sz="2800" dirty="0"/>
              <a:t>counterfeit goods </a:t>
            </a:r>
            <a:br>
              <a:rPr lang="en-GB" sz="2800" dirty="0"/>
            </a:br>
            <a:r>
              <a:rPr lang="en-GB" sz="2800" dirty="0"/>
              <a:t>and narcotics</a:t>
            </a:r>
          </a:p>
        </p:txBody>
      </p:sp>
      <p:sp>
        <p:nvSpPr>
          <p:cNvPr id="3" name="Text Placeholder 2">
            <a:extLst>
              <a:ext uri="{FF2B5EF4-FFF2-40B4-BE49-F238E27FC236}">
                <a16:creationId xmlns:a16="http://schemas.microsoft.com/office/drawing/2014/main" id="{F7F3BBAE-D6E9-408B-9452-4B7D205C53BA}"/>
              </a:ext>
            </a:extLst>
          </p:cNvPr>
          <p:cNvSpPr>
            <a:spLocks noGrp="1"/>
          </p:cNvSpPr>
          <p:nvPr>
            <p:ph type="body" idx="1"/>
          </p:nvPr>
        </p:nvSpPr>
        <p:spPr>
          <a:xfrm>
            <a:off x="3906520" y="5440680"/>
            <a:ext cx="7315200" cy="914400"/>
          </a:xfrm>
        </p:spPr>
        <p:txBody>
          <a:bodyPr>
            <a:normAutofit fontScale="55000" lnSpcReduction="20000"/>
          </a:bodyPr>
          <a:lstStyle/>
          <a:p>
            <a:r>
              <a:rPr lang="en-GB" sz="2900" dirty="0"/>
              <a:t>Page 12    </a:t>
            </a:r>
          </a:p>
          <a:p>
            <a:endParaRPr lang="en-GB" dirty="0"/>
          </a:p>
          <a:p>
            <a:r>
              <a:rPr lang="en-GB" sz="3400" dirty="0">
                <a:hlinkClick r:id="rId2"/>
              </a:rPr>
              <a:t>Geo41</a:t>
            </a:r>
            <a:r>
              <a:rPr lang="en-GB" sz="3400" dirty="0"/>
              <a:t>                       </a:t>
            </a:r>
            <a:r>
              <a:rPr lang="en-GB" sz="3400" dirty="0" err="1">
                <a:hlinkClick r:id="rId3"/>
              </a:rPr>
              <a:t>Ecumene</a:t>
            </a:r>
            <a:endParaRPr lang="en-GB" sz="3400" dirty="0"/>
          </a:p>
          <a:p>
            <a:endParaRPr lang="en-GB" dirty="0"/>
          </a:p>
        </p:txBody>
      </p:sp>
      <p:sp>
        <p:nvSpPr>
          <p:cNvPr id="5" name="Rectangle 4">
            <a:extLst>
              <a:ext uri="{FF2B5EF4-FFF2-40B4-BE49-F238E27FC236}">
                <a16:creationId xmlns:a16="http://schemas.microsoft.com/office/drawing/2014/main" id="{84AF9B14-1CE0-420B-B894-AF7794621C17}"/>
              </a:ext>
            </a:extLst>
          </p:cNvPr>
          <p:cNvSpPr/>
          <p:nvPr/>
        </p:nvSpPr>
        <p:spPr>
          <a:xfrm>
            <a:off x="314960" y="1876056"/>
            <a:ext cx="2966720" cy="2554545"/>
          </a:xfrm>
          <a:prstGeom prst="rect">
            <a:avLst/>
          </a:prstGeom>
        </p:spPr>
        <p:txBody>
          <a:bodyPr wrap="square">
            <a:spAutoFit/>
          </a:bodyPr>
          <a:lstStyle/>
          <a:p>
            <a:r>
              <a:rPr lang="en-GB" sz="3200" dirty="0">
                <a:solidFill>
                  <a:schemeClr val="bg1"/>
                </a:solidFill>
                <a:latin typeface="myriad-pro-regular"/>
              </a:rPr>
              <a:t>How different </a:t>
            </a:r>
          </a:p>
          <a:p>
            <a:r>
              <a:rPr lang="en-GB" sz="3200" b="1" dirty="0">
                <a:solidFill>
                  <a:schemeClr val="bg1"/>
                </a:solidFill>
                <a:latin typeface="myriad-pro-regular"/>
              </a:rPr>
              <a:t>places</a:t>
            </a:r>
            <a:r>
              <a:rPr lang="en-GB" sz="3200" dirty="0">
                <a:solidFill>
                  <a:schemeClr val="bg1"/>
                </a:solidFill>
                <a:latin typeface="myriad-pro-regular"/>
              </a:rPr>
              <a:t> become interconnected by global interactions</a:t>
            </a:r>
            <a:endParaRPr lang="en-GB" sz="3200" dirty="0">
              <a:solidFill>
                <a:schemeClr val="bg1"/>
              </a:solidFill>
            </a:endParaRPr>
          </a:p>
        </p:txBody>
      </p:sp>
      <p:pic>
        <p:nvPicPr>
          <p:cNvPr id="6" name="Picture 5">
            <a:extLst>
              <a:ext uri="{FF2B5EF4-FFF2-40B4-BE49-F238E27FC236}">
                <a16:creationId xmlns:a16="http://schemas.microsoft.com/office/drawing/2014/main" id="{DA426DF9-C3C4-4F45-92CC-F14C5B3A07F5}"/>
              </a:ext>
            </a:extLst>
          </p:cNvPr>
          <p:cNvPicPr>
            <a:picLocks noChangeAspect="1"/>
          </p:cNvPicPr>
          <p:nvPr/>
        </p:nvPicPr>
        <p:blipFill>
          <a:blip r:embed="rId4"/>
          <a:stretch>
            <a:fillRect/>
          </a:stretch>
        </p:blipFill>
        <p:spPr>
          <a:xfrm>
            <a:off x="4773968" y="4845770"/>
            <a:ext cx="874582" cy="1189819"/>
          </a:xfrm>
          <a:prstGeom prst="rect">
            <a:avLst/>
          </a:prstGeom>
        </p:spPr>
      </p:pic>
    </p:spTree>
    <p:extLst>
      <p:ext uri="{BB962C8B-B14F-4D97-AF65-F5344CB8AC3E}">
        <p14:creationId xmlns:p14="http://schemas.microsoft.com/office/powerpoint/2010/main" val="30576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E6DC-D3BB-42DF-8D22-146A8415C2B5}"/>
              </a:ext>
            </a:extLst>
          </p:cNvPr>
          <p:cNvSpPr>
            <a:spLocks noGrp="1"/>
          </p:cNvSpPr>
          <p:nvPr>
            <p:ph type="title"/>
          </p:nvPr>
        </p:nvSpPr>
        <p:spPr/>
        <p:txBody>
          <a:bodyPr/>
          <a:lstStyle/>
          <a:p>
            <a:r>
              <a:rPr lang="en-GB" dirty="0"/>
              <a:t>Power</a:t>
            </a:r>
          </a:p>
        </p:txBody>
      </p:sp>
      <p:pic>
        <p:nvPicPr>
          <p:cNvPr id="5" name="Picture Placeholder 4">
            <a:extLst>
              <a:ext uri="{FF2B5EF4-FFF2-40B4-BE49-F238E27FC236}">
                <a16:creationId xmlns:a16="http://schemas.microsoft.com/office/drawing/2014/main" id="{7A2C1A01-BE4B-4F53-9152-6C77AF04103C}"/>
              </a:ext>
            </a:extLst>
          </p:cNvPr>
          <p:cNvPicPr>
            <a:picLocks noGrp="1" noChangeAspect="1"/>
          </p:cNvPicPr>
          <p:nvPr>
            <p:ph type="pic" idx="1"/>
          </p:nvPr>
        </p:nvPicPr>
        <p:blipFill>
          <a:blip r:embed="rId2"/>
          <a:srcRect t="392" b="392"/>
          <a:stretch>
            <a:fillRect/>
          </a:stretch>
        </p:blipFill>
        <p:spPr>
          <a:prstGeom prst="rect">
            <a:avLst/>
          </a:prstGeom>
        </p:spPr>
      </p:pic>
      <p:sp>
        <p:nvSpPr>
          <p:cNvPr id="4" name="Text Placeholder 3">
            <a:extLst>
              <a:ext uri="{FF2B5EF4-FFF2-40B4-BE49-F238E27FC236}">
                <a16:creationId xmlns:a16="http://schemas.microsoft.com/office/drawing/2014/main" id="{58649EEC-5DEB-4C8E-A331-78A1D9D2FA9B}"/>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4675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75A71-1F85-4553-8502-E088FD1C70B8}"/>
              </a:ext>
            </a:extLst>
          </p:cNvPr>
          <p:cNvPicPr>
            <a:picLocks noChangeAspect="1"/>
          </p:cNvPicPr>
          <p:nvPr/>
        </p:nvPicPr>
        <p:blipFill>
          <a:blip r:embed="rId2"/>
          <a:stretch>
            <a:fillRect/>
          </a:stretch>
        </p:blipFill>
        <p:spPr>
          <a:xfrm>
            <a:off x="1347787" y="557212"/>
            <a:ext cx="9496425" cy="5743575"/>
          </a:xfrm>
          <a:prstGeom prst="rect">
            <a:avLst/>
          </a:prstGeom>
        </p:spPr>
      </p:pic>
    </p:spTree>
    <p:extLst>
      <p:ext uri="{BB962C8B-B14F-4D97-AF65-F5344CB8AC3E}">
        <p14:creationId xmlns:p14="http://schemas.microsoft.com/office/powerpoint/2010/main" val="349542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2846-10D9-4BBF-88A9-CCD5924B0DF0}"/>
              </a:ext>
            </a:extLst>
          </p:cNvPr>
          <p:cNvSpPr>
            <a:spLocks noGrp="1"/>
          </p:cNvSpPr>
          <p:nvPr>
            <p:ph type="title"/>
          </p:nvPr>
        </p:nvSpPr>
        <p:spPr>
          <a:xfrm>
            <a:off x="3886200" y="-103632"/>
            <a:ext cx="7315200" cy="3255264"/>
          </a:xfrm>
        </p:spPr>
        <p:txBody>
          <a:bodyPr>
            <a:normAutofit/>
          </a:bodyPr>
          <a:lstStyle/>
          <a:p>
            <a:r>
              <a:rPr lang="en-GB" sz="2800" dirty="0"/>
              <a:t>Foreign Direct Investment (FDI) and outsourcing by transnational corporations (TNCs), and ways in which this networks places and markets</a:t>
            </a:r>
            <a:br>
              <a:rPr lang="en-GB" sz="2800" dirty="0"/>
            </a:br>
            <a:br>
              <a:rPr lang="en-GB" sz="2800" dirty="0"/>
            </a:br>
            <a:r>
              <a:rPr lang="en-GB" sz="2800" dirty="0"/>
              <a:t>- </a:t>
            </a:r>
            <a:r>
              <a:rPr lang="en-GB" sz="2800" i="1" dirty="0"/>
              <a:t>Two contrasting detailed examples of TNCs and their </a:t>
            </a:r>
            <a:br>
              <a:rPr lang="en-GB" sz="2800" i="1" dirty="0"/>
            </a:br>
            <a:r>
              <a:rPr lang="en-GB" sz="2800" i="1" dirty="0"/>
              <a:t>  global strategies and supply chains</a:t>
            </a:r>
          </a:p>
        </p:txBody>
      </p:sp>
      <p:sp>
        <p:nvSpPr>
          <p:cNvPr id="3" name="Text Placeholder 2">
            <a:extLst>
              <a:ext uri="{FF2B5EF4-FFF2-40B4-BE49-F238E27FC236}">
                <a16:creationId xmlns:a16="http://schemas.microsoft.com/office/drawing/2014/main" id="{5B4D6A86-CD0A-491A-BB74-45A676422BBE}"/>
              </a:ext>
            </a:extLst>
          </p:cNvPr>
          <p:cNvSpPr>
            <a:spLocks noGrp="1"/>
          </p:cNvSpPr>
          <p:nvPr>
            <p:ph type="body" idx="1"/>
          </p:nvPr>
        </p:nvSpPr>
        <p:spPr>
          <a:xfrm>
            <a:off x="7470775" y="4420744"/>
            <a:ext cx="7315200" cy="914400"/>
          </a:xfrm>
        </p:spPr>
        <p:txBody>
          <a:bodyPr>
            <a:normAutofit/>
          </a:bodyPr>
          <a:lstStyle/>
          <a:p>
            <a:r>
              <a:rPr lang="en-GB" dirty="0"/>
              <a:t>vs</a:t>
            </a:r>
          </a:p>
        </p:txBody>
      </p:sp>
      <p:pic>
        <p:nvPicPr>
          <p:cNvPr id="6146" name="Picture 2" descr="Related image">
            <a:extLst>
              <a:ext uri="{FF2B5EF4-FFF2-40B4-BE49-F238E27FC236}">
                <a16:creationId xmlns:a16="http://schemas.microsoft.com/office/drawing/2014/main" id="{47EAE92A-A6F2-48AD-BA1F-7CFE69D3B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947" y="3313430"/>
            <a:ext cx="23431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45B8BE-6233-43F2-AD09-184441281E37}"/>
              </a:ext>
            </a:extLst>
          </p:cNvPr>
          <p:cNvPicPr>
            <a:picLocks noChangeAspect="1"/>
          </p:cNvPicPr>
          <p:nvPr/>
        </p:nvPicPr>
        <p:blipFill>
          <a:blip r:embed="rId3"/>
          <a:stretch>
            <a:fillRect/>
          </a:stretch>
        </p:blipFill>
        <p:spPr>
          <a:xfrm>
            <a:off x="8212931" y="3249169"/>
            <a:ext cx="2343150" cy="2343150"/>
          </a:xfrm>
          <a:prstGeom prst="rect">
            <a:avLst/>
          </a:prstGeom>
        </p:spPr>
      </p:pic>
      <p:sp>
        <p:nvSpPr>
          <p:cNvPr id="6" name="Rectangle 5">
            <a:extLst>
              <a:ext uri="{FF2B5EF4-FFF2-40B4-BE49-F238E27FC236}">
                <a16:creationId xmlns:a16="http://schemas.microsoft.com/office/drawing/2014/main" id="{884333BA-11A9-4F11-B4E1-FC9CC1F73194}"/>
              </a:ext>
            </a:extLst>
          </p:cNvPr>
          <p:cNvSpPr/>
          <p:nvPr/>
        </p:nvSpPr>
        <p:spPr>
          <a:xfrm>
            <a:off x="314960" y="2036158"/>
            <a:ext cx="2925921" cy="2554545"/>
          </a:xfrm>
          <a:prstGeom prst="rect">
            <a:avLst/>
          </a:prstGeom>
        </p:spPr>
        <p:txBody>
          <a:bodyPr wrap="square">
            <a:spAutoFit/>
          </a:bodyPr>
          <a:lstStyle/>
          <a:p>
            <a:pPr lvl="0"/>
            <a:r>
              <a:rPr lang="en-GB" sz="3200" dirty="0">
                <a:solidFill>
                  <a:srgbClr val="FFFFFF"/>
                </a:solidFill>
                <a:latin typeface="myriad-pro-regular"/>
              </a:rPr>
              <a:t>How different</a:t>
            </a:r>
          </a:p>
          <a:p>
            <a:pPr lvl="0"/>
            <a:r>
              <a:rPr lang="en-GB" sz="3200" b="1" dirty="0">
                <a:solidFill>
                  <a:srgbClr val="FFFFFF"/>
                </a:solidFill>
                <a:latin typeface="myriad-pro-regular"/>
              </a:rPr>
              <a:t>places</a:t>
            </a:r>
            <a:r>
              <a:rPr lang="en-GB" sz="3200" dirty="0">
                <a:solidFill>
                  <a:srgbClr val="FFFFFF"/>
                </a:solidFill>
                <a:latin typeface="myriad-pro-regular"/>
              </a:rPr>
              <a:t> become interconnected by global interactions</a:t>
            </a:r>
            <a:endParaRPr lang="en-GB" sz="3200" dirty="0">
              <a:solidFill>
                <a:srgbClr val="FFFFFF"/>
              </a:solidFill>
            </a:endParaRPr>
          </a:p>
        </p:txBody>
      </p:sp>
      <p:sp>
        <p:nvSpPr>
          <p:cNvPr id="8" name="TextBox 7">
            <a:extLst>
              <a:ext uri="{FF2B5EF4-FFF2-40B4-BE49-F238E27FC236}">
                <a16:creationId xmlns:a16="http://schemas.microsoft.com/office/drawing/2014/main" id="{E2875CA2-CD0F-4A8A-B601-788F0394A5CD}"/>
              </a:ext>
            </a:extLst>
          </p:cNvPr>
          <p:cNvSpPr txBox="1"/>
          <p:nvPr/>
        </p:nvSpPr>
        <p:spPr>
          <a:xfrm>
            <a:off x="3886200" y="6171439"/>
            <a:ext cx="1320105" cy="400110"/>
          </a:xfrm>
          <a:prstGeom prst="rect">
            <a:avLst/>
          </a:prstGeom>
          <a:noFill/>
        </p:spPr>
        <p:txBody>
          <a:bodyPr wrap="none" rtlCol="0">
            <a:spAutoFit/>
          </a:bodyPr>
          <a:lstStyle/>
          <a:p>
            <a:r>
              <a:rPr lang="en-GB" sz="2000" dirty="0"/>
              <a:t>Page 23      </a:t>
            </a:r>
          </a:p>
        </p:txBody>
      </p:sp>
      <p:pic>
        <p:nvPicPr>
          <p:cNvPr id="10" name="Picture 9">
            <a:extLst>
              <a:ext uri="{FF2B5EF4-FFF2-40B4-BE49-F238E27FC236}">
                <a16:creationId xmlns:a16="http://schemas.microsoft.com/office/drawing/2014/main" id="{13AC60ED-0A2B-40C8-8C16-8789B1D84859}"/>
              </a:ext>
            </a:extLst>
          </p:cNvPr>
          <p:cNvPicPr>
            <a:picLocks noChangeAspect="1"/>
          </p:cNvPicPr>
          <p:nvPr/>
        </p:nvPicPr>
        <p:blipFill>
          <a:blip r:embed="rId4"/>
          <a:stretch>
            <a:fillRect/>
          </a:stretch>
        </p:blipFill>
        <p:spPr>
          <a:xfrm>
            <a:off x="4908947" y="5707751"/>
            <a:ext cx="681671" cy="927375"/>
          </a:xfrm>
          <a:prstGeom prst="rect">
            <a:avLst/>
          </a:prstGeom>
        </p:spPr>
      </p:pic>
    </p:spTree>
    <p:extLst>
      <p:ext uri="{BB962C8B-B14F-4D97-AF65-F5344CB8AC3E}">
        <p14:creationId xmlns:p14="http://schemas.microsoft.com/office/powerpoint/2010/main" val="8838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down)">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7271C9-F26A-46E6-8772-F754A31FA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1085850"/>
            <a:ext cx="6572250" cy="4686300"/>
          </a:xfrm>
          <a:prstGeom prst="rect">
            <a:avLst/>
          </a:prstGeom>
        </p:spPr>
      </p:pic>
    </p:spTree>
    <p:extLst>
      <p:ext uri="{BB962C8B-B14F-4D97-AF65-F5344CB8AC3E}">
        <p14:creationId xmlns:p14="http://schemas.microsoft.com/office/powerpoint/2010/main" val="370006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person&#10;&#10;Description generated with very high confidence">
            <a:extLst>
              <a:ext uri="{FF2B5EF4-FFF2-40B4-BE49-F238E27FC236}">
                <a16:creationId xmlns:a16="http://schemas.microsoft.com/office/drawing/2014/main" id="{C5DACC18-4303-434B-B4FC-E6A54B388063}"/>
              </a:ext>
            </a:extLst>
          </p:cNvPr>
          <p:cNvPicPr>
            <a:picLocks noChangeAspect="1"/>
          </p:cNvPicPr>
          <p:nvPr/>
        </p:nvPicPr>
        <p:blipFill>
          <a:blip r:embed="rId2"/>
          <a:stretch>
            <a:fillRect/>
          </a:stretch>
        </p:blipFill>
        <p:spPr>
          <a:xfrm>
            <a:off x="3460024" y="771434"/>
            <a:ext cx="5271953" cy="5271953"/>
          </a:xfrm>
          <a:prstGeom prst="rect">
            <a:avLst/>
          </a:prstGeom>
        </p:spPr>
      </p:pic>
    </p:spTree>
    <p:extLst>
      <p:ext uri="{BB962C8B-B14F-4D97-AF65-F5344CB8AC3E}">
        <p14:creationId xmlns:p14="http://schemas.microsoft.com/office/powerpoint/2010/main" val="414965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8743F-FDC5-4694-8646-8F3C08DA0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557530"/>
            <a:ext cx="4762500" cy="4629150"/>
          </a:xfrm>
          <a:prstGeom prst="rect">
            <a:avLst/>
          </a:prstGeom>
        </p:spPr>
      </p:pic>
      <p:sp>
        <p:nvSpPr>
          <p:cNvPr id="3" name="Rectangle 2">
            <a:extLst>
              <a:ext uri="{FF2B5EF4-FFF2-40B4-BE49-F238E27FC236}">
                <a16:creationId xmlns:a16="http://schemas.microsoft.com/office/drawing/2014/main" id="{4D7B218B-3802-4371-91AC-367530D23063}"/>
              </a:ext>
            </a:extLst>
          </p:cNvPr>
          <p:cNvSpPr/>
          <p:nvPr/>
        </p:nvSpPr>
        <p:spPr>
          <a:xfrm>
            <a:off x="4165984" y="5530334"/>
            <a:ext cx="3860031" cy="369332"/>
          </a:xfrm>
          <a:prstGeom prst="rect">
            <a:avLst/>
          </a:prstGeom>
        </p:spPr>
        <p:txBody>
          <a:bodyPr wrap="none">
            <a:spAutoFit/>
          </a:bodyPr>
          <a:lstStyle/>
          <a:p>
            <a:r>
              <a:rPr lang="en-GB" dirty="0"/>
              <a:t>Zimbabwe 3 US Dollars Hyper Inflation</a:t>
            </a:r>
          </a:p>
        </p:txBody>
      </p:sp>
    </p:spTree>
    <p:extLst>
      <p:ext uri="{BB962C8B-B14F-4D97-AF65-F5344CB8AC3E}">
        <p14:creationId xmlns:p14="http://schemas.microsoft.com/office/powerpoint/2010/main" val="177967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88E4-C903-4E17-9C39-1B42E791A91C}"/>
              </a:ext>
            </a:extLst>
          </p:cNvPr>
          <p:cNvSpPr>
            <a:spLocks noGrp="1"/>
          </p:cNvSpPr>
          <p:nvPr>
            <p:ph type="title"/>
          </p:nvPr>
        </p:nvSpPr>
        <p:spPr>
          <a:xfrm>
            <a:off x="3766312" y="-449072"/>
            <a:ext cx="7315200" cy="3255264"/>
          </a:xfrm>
        </p:spPr>
        <p:txBody>
          <a:bodyPr>
            <a:normAutofit/>
          </a:bodyPr>
          <a:lstStyle/>
          <a:p>
            <a:r>
              <a:rPr lang="en-GB" sz="2800" b="1" dirty="0">
                <a:solidFill>
                  <a:srgbClr val="292929"/>
                </a:solidFill>
                <a:latin typeface="myriad-pro-regular"/>
              </a:rPr>
              <a:t>Synthesis, evaluation and skills opportunities</a:t>
            </a:r>
            <a:br>
              <a:rPr lang="en-GB" sz="2800" dirty="0">
                <a:solidFill>
                  <a:srgbClr val="292929"/>
                </a:solidFill>
                <a:latin typeface="myriad-pro-regular"/>
              </a:rPr>
            </a:br>
            <a:r>
              <a:rPr lang="en-GB" sz="2800" dirty="0">
                <a:solidFill>
                  <a:srgbClr val="292929"/>
                </a:solidFill>
                <a:latin typeface="myriad-pro-regular"/>
              </a:rPr>
              <a:t>The relative importance of different flows, and the suitability of different methods for graphically representing flows and </a:t>
            </a:r>
            <a:r>
              <a:rPr lang="en-GB" sz="2800" b="1" dirty="0">
                <a:solidFill>
                  <a:srgbClr val="292929"/>
                </a:solidFill>
                <a:latin typeface="myriad-pro-regular"/>
              </a:rPr>
              <a:t>interactions</a:t>
            </a:r>
            <a:br>
              <a:rPr lang="en-GB" sz="2800" dirty="0">
                <a:solidFill>
                  <a:srgbClr val="292929"/>
                </a:solidFill>
                <a:latin typeface="myriad-pro-regular"/>
              </a:rPr>
            </a:br>
            <a:endParaRPr lang="en-GB" sz="2800" dirty="0"/>
          </a:p>
        </p:txBody>
      </p:sp>
      <p:sp>
        <p:nvSpPr>
          <p:cNvPr id="3" name="Text Placeholder 2">
            <a:extLst>
              <a:ext uri="{FF2B5EF4-FFF2-40B4-BE49-F238E27FC236}">
                <a16:creationId xmlns:a16="http://schemas.microsoft.com/office/drawing/2014/main" id="{E706B5BC-224B-48DB-A7E7-5855F480175B}"/>
              </a:ext>
            </a:extLst>
          </p:cNvPr>
          <p:cNvSpPr>
            <a:spLocks noGrp="1"/>
          </p:cNvSpPr>
          <p:nvPr>
            <p:ph type="body" idx="1"/>
          </p:nvPr>
        </p:nvSpPr>
        <p:spPr/>
        <p:txBody>
          <a:bodyPr/>
          <a:lstStyle/>
          <a:p>
            <a:endParaRPr lang="en-GB" dirty="0"/>
          </a:p>
        </p:txBody>
      </p:sp>
      <p:sp>
        <p:nvSpPr>
          <p:cNvPr id="4" name="Rectangle 3">
            <a:extLst>
              <a:ext uri="{FF2B5EF4-FFF2-40B4-BE49-F238E27FC236}">
                <a16:creationId xmlns:a16="http://schemas.microsoft.com/office/drawing/2014/main" id="{4DFE55DF-92E5-4663-9A2A-7111C84679AA}"/>
              </a:ext>
            </a:extLst>
          </p:cNvPr>
          <p:cNvSpPr/>
          <p:nvPr/>
        </p:nvSpPr>
        <p:spPr>
          <a:xfrm>
            <a:off x="375920" y="2118039"/>
            <a:ext cx="2885440" cy="2554545"/>
          </a:xfrm>
          <a:prstGeom prst="rect">
            <a:avLst/>
          </a:prstGeom>
        </p:spPr>
        <p:txBody>
          <a:bodyPr wrap="square">
            <a:spAutoFit/>
          </a:bodyPr>
          <a:lstStyle/>
          <a:p>
            <a:pPr lvl="0"/>
            <a:r>
              <a:rPr lang="en-GB" sz="3200" dirty="0">
                <a:solidFill>
                  <a:srgbClr val="FFFFFF"/>
                </a:solidFill>
                <a:latin typeface="myriad-pro-regular"/>
              </a:rPr>
              <a:t>How different</a:t>
            </a:r>
          </a:p>
          <a:p>
            <a:pPr lvl="0"/>
            <a:r>
              <a:rPr lang="en-GB" sz="3200" b="1" dirty="0">
                <a:solidFill>
                  <a:srgbClr val="FFFFFF"/>
                </a:solidFill>
                <a:latin typeface="myriad-pro-regular"/>
              </a:rPr>
              <a:t>places</a:t>
            </a:r>
            <a:r>
              <a:rPr lang="en-GB" sz="3200" dirty="0">
                <a:solidFill>
                  <a:srgbClr val="FFFFFF"/>
                </a:solidFill>
                <a:latin typeface="myriad-pro-regular"/>
              </a:rPr>
              <a:t> become interconnected by global interactions</a:t>
            </a:r>
            <a:endParaRPr lang="en-GB" sz="3200" dirty="0">
              <a:solidFill>
                <a:srgbClr val="FFFFFF"/>
              </a:solidFill>
            </a:endParaRPr>
          </a:p>
        </p:txBody>
      </p:sp>
      <p:pic>
        <p:nvPicPr>
          <p:cNvPr id="5" name="Picture 4">
            <a:extLst>
              <a:ext uri="{FF2B5EF4-FFF2-40B4-BE49-F238E27FC236}">
                <a16:creationId xmlns:a16="http://schemas.microsoft.com/office/drawing/2014/main" id="{C3507E1C-0C49-43A2-A8A9-B0FEA7F8CFDA}"/>
              </a:ext>
            </a:extLst>
          </p:cNvPr>
          <p:cNvPicPr>
            <a:picLocks noChangeAspect="1"/>
          </p:cNvPicPr>
          <p:nvPr/>
        </p:nvPicPr>
        <p:blipFill>
          <a:blip r:embed="rId2"/>
          <a:stretch>
            <a:fillRect/>
          </a:stretch>
        </p:blipFill>
        <p:spPr>
          <a:xfrm>
            <a:off x="3538855" y="2456874"/>
            <a:ext cx="8165465" cy="4073720"/>
          </a:xfrm>
          <a:prstGeom prst="rect">
            <a:avLst/>
          </a:prstGeom>
        </p:spPr>
      </p:pic>
    </p:spTree>
    <p:extLst>
      <p:ext uri="{BB962C8B-B14F-4D97-AF65-F5344CB8AC3E}">
        <p14:creationId xmlns:p14="http://schemas.microsoft.com/office/powerpoint/2010/main" val="39061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E2F-52A9-4514-8CEB-A64CF84246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C65DF0-C1DA-4CC0-94F1-5E39963F7013}"/>
              </a:ext>
            </a:extLst>
          </p:cNvPr>
          <p:cNvSpPr>
            <a:spLocks noGrp="1"/>
          </p:cNvSpPr>
          <p:nvPr>
            <p:ph idx="1"/>
          </p:nvPr>
        </p:nvSpPr>
        <p:spPr/>
        <p:txBody>
          <a:bodyPr>
            <a:normAutofit/>
          </a:bodyPr>
          <a:lstStyle/>
          <a:p>
            <a:r>
              <a:rPr lang="en-GB" sz="2800" b="1" dirty="0"/>
              <a:t>3. Human and physical influences on global </a:t>
            </a:r>
          </a:p>
          <a:p>
            <a:pPr marL="0" indent="0">
              <a:buNone/>
            </a:pPr>
            <a:r>
              <a:rPr lang="en-GB" sz="2800" b="1" dirty="0"/>
              <a:t>        interactions</a:t>
            </a:r>
            <a:endParaRPr lang="en-GB" sz="2800" dirty="0"/>
          </a:p>
        </p:txBody>
      </p:sp>
    </p:spTree>
    <p:extLst>
      <p:ext uri="{BB962C8B-B14F-4D97-AF65-F5344CB8AC3E}">
        <p14:creationId xmlns:p14="http://schemas.microsoft.com/office/powerpoint/2010/main" val="330016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6DF6-339E-4AFA-B1AD-6F3620FCD972}"/>
              </a:ext>
            </a:extLst>
          </p:cNvPr>
          <p:cNvSpPr>
            <a:spLocks noGrp="1"/>
          </p:cNvSpPr>
          <p:nvPr>
            <p:ph type="title"/>
          </p:nvPr>
        </p:nvSpPr>
        <p:spPr>
          <a:xfrm>
            <a:off x="3745992" y="-9144"/>
            <a:ext cx="7315200" cy="3255264"/>
          </a:xfrm>
        </p:spPr>
        <p:txBody>
          <a:bodyPr>
            <a:normAutofit/>
          </a:bodyPr>
          <a:lstStyle/>
          <a:p>
            <a:r>
              <a:rPr lang="en-GB" sz="3200" dirty="0">
                <a:solidFill>
                  <a:srgbClr val="292929"/>
                </a:solidFill>
                <a:latin typeface="myriad-pro-regular"/>
              </a:rPr>
              <a:t>Political factors that affect global interactions:</a:t>
            </a:r>
            <a:br>
              <a:rPr lang="en-GB" sz="3200" dirty="0">
                <a:solidFill>
                  <a:srgbClr val="292929"/>
                </a:solidFill>
                <a:latin typeface="myriad-pro-regular"/>
              </a:rPr>
            </a:br>
            <a:br>
              <a:rPr lang="en-GB" sz="3200" dirty="0">
                <a:solidFill>
                  <a:srgbClr val="292929"/>
                </a:solidFill>
                <a:latin typeface="myriad-pro-regular"/>
              </a:rPr>
            </a:br>
            <a:r>
              <a:rPr lang="en-GB" sz="3200" dirty="0">
                <a:solidFill>
                  <a:srgbClr val="292929"/>
                </a:solidFill>
                <a:latin typeface="myriad-pro-regular"/>
              </a:rPr>
              <a:t>multi-governmental organizations (MGOs) and free trade zones</a:t>
            </a:r>
            <a:br>
              <a:rPr lang="en-GB" sz="32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25547F00-E961-4282-8321-0B669B6D5EE0}"/>
              </a:ext>
            </a:extLst>
          </p:cNvPr>
          <p:cNvSpPr>
            <a:spLocks noGrp="1"/>
          </p:cNvSpPr>
          <p:nvPr>
            <p:ph type="body" idx="1"/>
          </p:nvPr>
        </p:nvSpPr>
        <p:spPr/>
        <p:txBody>
          <a:bodyPr/>
          <a:lstStyle/>
          <a:p>
            <a:endParaRPr lang="en-GB" dirty="0"/>
          </a:p>
        </p:txBody>
      </p:sp>
      <p:sp>
        <p:nvSpPr>
          <p:cNvPr id="4" name="Rectangle 3">
            <a:extLst>
              <a:ext uri="{FF2B5EF4-FFF2-40B4-BE49-F238E27FC236}">
                <a16:creationId xmlns:a16="http://schemas.microsoft.com/office/drawing/2014/main" id="{6DF1AAC1-37FE-4242-AC25-0887DC355D10}"/>
              </a:ext>
            </a:extLst>
          </p:cNvPr>
          <p:cNvSpPr/>
          <p:nvPr/>
        </p:nvSpPr>
        <p:spPr>
          <a:xfrm>
            <a:off x="254000" y="1962106"/>
            <a:ext cx="2895600" cy="2677656"/>
          </a:xfrm>
          <a:prstGeom prst="rect">
            <a:avLst/>
          </a:prstGeom>
        </p:spPr>
        <p:txBody>
          <a:bodyPr wrap="square">
            <a:spAutoFit/>
          </a:bodyPr>
          <a:lstStyle/>
          <a:p>
            <a:r>
              <a:rPr lang="en-GB" sz="2800" dirty="0">
                <a:solidFill>
                  <a:schemeClr val="bg1"/>
                </a:solidFill>
                <a:latin typeface="myriad-pro-regular"/>
              </a:rPr>
              <a:t>How political, technological and physical </a:t>
            </a:r>
          </a:p>
          <a:p>
            <a:r>
              <a:rPr lang="en-GB" sz="2800" b="1" dirty="0">
                <a:solidFill>
                  <a:schemeClr val="bg1"/>
                </a:solidFill>
                <a:latin typeface="myriad-pro-regular"/>
              </a:rPr>
              <a:t>processes</a:t>
            </a:r>
          </a:p>
          <a:p>
            <a:r>
              <a:rPr lang="en-GB" sz="2800" dirty="0">
                <a:solidFill>
                  <a:schemeClr val="bg1"/>
                </a:solidFill>
                <a:latin typeface="myriad-pro-regular"/>
              </a:rPr>
              <a:t>influence global interactions</a:t>
            </a:r>
            <a:endParaRPr lang="en-GB" sz="2800" dirty="0">
              <a:solidFill>
                <a:schemeClr val="bg1"/>
              </a:solidFill>
            </a:endParaRPr>
          </a:p>
        </p:txBody>
      </p:sp>
    </p:spTree>
    <p:extLst>
      <p:ext uri="{BB962C8B-B14F-4D97-AF65-F5344CB8AC3E}">
        <p14:creationId xmlns:p14="http://schemas.microsoft.com/office/powerpoint/2010/main" val="84167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20BD-5CA7-475D-AE6C-D8E498FB5433}"/>
              </a:ext>
            </a:extLst>
          </p:cNvPr>
          <p:cNvSpPr>
            <a:spLocks noGrp="1"/>
          </p:cNvSpPr>
          <p:nvPr>
            <p:ph type="title"/>
          </p:nvPr>
        </p:nvSpPr>
        <p:spPr>
          <a:xfrm>
            <a:off x="3685032" y="397256"/>
            <a:ext cx="7315200" cy="3255264"/>
          </a:xfrm>
        </p:spPr>
        <p:txBody>
          <a:bodyPr>
            <a:normAutofit/>
          </a:bodyPr>
          <a:lstStyle/>
          <a:p>
            <a:r>
              <a:rPr lang="en-GB" sz="2400" dirty="0">
                <a:solidFill>
                  <a:srgbClr val="000000"/>
                </a:solidFill>
                <a:latin typeface="ff0"/>
              </a:rPr>
              <a:t>Multi-governmental organizations (MGOs) comprise of a group of countries that collaborate to promote economic </a:t>
            </a:r>
            <a:r>
              <a:rPr lang="en-GB" sz="2400" dirty="0" err="1">
                <a:solidFill>
                  <a:srgbClr val="000000"/>
                </a:solidFill>
                <a:latin typeface="ff0"/>
              </a:rPr>
              <a:t>developmentt</a:t>
            </a:r>
            <a:r>
              <a:rPr lang="en-GB" sz="2400" dirty="0">
                <a:solidFill>
                  <a:srgbClr val="000000"/>
                </a:solidFill>
                <a:latin typeface="ff0"/>
              </a:rPr>
              <a:t>, maintain political stability, address and mitigate environmental challenges. </a:t>
            </a:r>
            <a:br>
              <a:rPr lang="en-GB" sz="2400" dirty="0">
                <a:solidFill>
                  <a:srgbClr val="000000"/>
                </a:solidFill>
                <a:latin typeface="ff0"/>
              </a:rPr>
            </a:br>
            <a:br>
              <a:rPr lang="en-GB" sz="2400" dirty="0">
                <a:solidFill>
                  <a:srgbClr val="000000"/>
                </a:solidFill>
                <a:latin typeface="ff0"/>
              </a:rPr>
            </a:br>
            <a:r>
              <a:rPr lang="en-GB" sz="2400" dirty="0">
                <a:solidFill>
                  <a:srgbClr val="000000"/>
                </a:solidFill>
                <a:latin typeface="ff0"/>
              </a:rPr>
              <a:t>Examples include trade blocs such as EU,  NAFTA and ASEAN as well as international financial institutions such as WTO, IMF and the World Bank.</a:t>
            </a:r>
            <a:endParaRPr lang="en-GB" sz="2400" dirty="0"/>
          </a:p>
        </p:txBody>
      </p:sp>
      <p:sp>
        <p:nvSpPr>
          <p:cNvPr id="3" name="Text Placeholder 2">
            <a:extLst>
              <a:ext uri="{FF2B5EF4-FFF2-40B4-BE49-F238E27FC236}">
                <a16:creationId xmlns:a16="http://schemas.microsoft.com/office/drawing/2014/main" id="{A4E9CD4F-06B4-4100-BE6D-E5EB693CFE95}"/>
              </a:ext>
            </a:extLst>
          </p:cNvPr>
          <p:cNvSpPr>
            <a:spLocks noGrp="1"/>
          </p:cNvSpPr>
          <p:nvPr>
            <p:ph type="body" idx="1"/>
          </p:nvPr>
        </p:nvSpPr>
        <p:spPr/>
        <p:txBody>
          <a:bodyPr/>
          <a:lstStyle/>
          <a:p>
            <a:endParaRPr lang="en-GB" dirty="0"/>
          </a:p>
        </p:txBody>
      </p:sp>
      <p:sp>
        <p:nvSpPr>
          <p:cNvPr id="4" name="TextBox 3">
            <a:extLst>
              <a:ext uri="{FF2B5EF4-FFF2-40B4-BE49-F238E27FC236}">
                <a16:creationId xmlns:a16="http://schemas.microsoft.com/office/drawing/2014/main" id="{79BE4EFB-DADF-4D56-A0CC-5446EA318938}"/>
              </a:ext>
            </a:extLst>
          </p:cNvPr>
          <p:cNvSpPr txBox="1"/>
          <p:nvPr/>
        </p:nvSpPr>
        <p:spPr>
          <a:xfrm>
            <a:off x="1046480" y="2479040"/>
            <a:ext cx="1261884" cy="584775"/>
          </a:xfrm>
          <a:prstGeom prst="rect">
            <a:avLst/>
          </a:prstGeom>
          <a:noFill/>
        </p:spPr>
        <p:txBody>
          <a:bodyPr wrap="none" rtlCol="0">
            <a:spAutoFit/>
          </a:bodyPr>
          <a:lstStyle/>
          <a:p>
            <a:r>
              <a:rPr lang="en-GB" sz="3200" dirty="0">
                <a:solidFill>
                  <a:schemeClr val="bg1"/>
                </a:solidFill>
              </a:rPr>
              <a:t>MGOs</a:t>
            </a:r>
          </a:p>
        </p:txBody>
      </p:sp>
    </p:spTree>
    <p:extLst>
      <p:ext uri="{BB962C8B-B14F-4D97-AF65-F5344CB8AC3E}">
        <p14:creationId xmlns:p14="http://schemas.microsoft.com/office/powerpoint/2010/main" val="1247311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A75F-6E98-479B-9BD4-F5D2A24D178B}"/>
              </a:ext>
            </a:extLst>
          </p:cNvPr>
          <p:cNvSpPr>
            <a:spLocks noGrp="1"/>
          </p:cNvSpPr>
          <p:nvPr>
            <p:ph type="title"/>
          </p:nvPr>
        </p:nvSpPr>
        <p:spPr>
          <a:xfrm>
            <a:off x="252919" y="1123837"/>
            <a:ext cx="2947482" cy="4601183"/>
          </a:xfrm>
        </p:spPr>
        <p:txBody>
          <a:bodyPr/>
          <a:lstStyle/>
          <a:p>
            <a:r>
              <a:rPr lang="en-GB" dirty="0">
                <a:solidFill>
                  <a:schemeClr val="bg1"/>
                </a:solidFill>
                <a:latin typeface="myriad-pro-regular"/>
              </a:rPr>
              <a:t>How political, technological and physical </a:t>
            </a:r>
            <a:br>
              <a:rPr lang="en-GB" dirty="0">
                <a:solidFill>
                  <a:schemeClr val="bg1"/>
                </a:solidFill>
                <a:latin typeface="myriad-pro-regular"/>
              </a:rPr>
            </a:br>
            <a:r>
              <a:rPr lang="en-GB" b="1" dirty="0">
                <a:solidFill>
                  <a:schemeClr val="bg1"/>
                </a:solidFill>
                <a:latin typeface="myriad-pro-regular"/>
              </a:rPr>
              <a:t>processes</a:t>
            </a:r>
            <a:br>
              <a:rPr lang="en-GB" b="1" dirty="0">
                <a:solidFill>
                  <a:schemeClr val="bg1"/>
                </a:solidFill>
                <a:latin typeface="myriad-pro-regular"/>
              </a:rPr>
            </a:br>
            <a:r>
              <a:rPr lang="en-GB" dirty="0">
                <a:solidFill>
                  <a:schemeClr val="bg1"/>
                </a:solidFill>
                <a:latin typeface="myriad-pro-regular"/>
              </a:rPr>
              <a:t>influence global interactions</a:t>
            </a:r>
            <a:br>
              <a:rPr lang="en-GB" dirty="0">
                <a:solidFill>
                  <a:schemeClr val="bg1"/>
                </a:solidFill>
              </a:rPr>
            </a:br>
            <a:endParaRPr lang="en-GB" dirty="0"/>
          </a:p>
        </p:txBody>
      </p:sp>
      <p:pic>
        <p:nvPicPr>
          <p:cNvPr id="4" name="Content Placeholder 3">
            <a:extLst>
              <a:ext uri="{FF2B5EF4-FFF2-40B4-BE49-F238E27FC236}">
                <a16:creationId xmlns:a16="http://schemas.microsoft.com/office/drawing/2014/main" id="{E11989DC-F24F-4D4B-B8AB-473F6DD50A16}"/>
              </a:ext>
            </a:extLst>
          </p:cNvPr>
          <p:cNvPicPr>
            <a:picLocks noGrp="1" noChangeAspect="1"/>
          </p:cNvPicPr>
          <p:nvPr>
            <p:ph idx="1"/>
          </p:nvPr>
        </p:nvPicPr>
        <p:blipFill>
          <a:blip r:embed="rId2"/>
          <a:stretch>
            <a:fillRect/>
          </a:stretch>
        </p:blipFill>
        <p:spPr>
          <a:xfrm>
            <a:off x="4085262" y="863600"/>
            <a:ext cx="6882151" cy="5121275"/>
          </a:xfrm>
          <a:prstGeom prst="rect">
            <a:avLst/>
          </a:prstGeom>
        </p:spPr>
      </p:pic>
    </p:spTree>
    <p:extLst>
      <p:ext uri="{BB962C8B-B14F-4D97-AF65-F5344CB8AC3E}">
        <p14:creationId xmlns:p14="http://schemas.microsoft.com/office/powerpoint/2010/main" val="189714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E5EC-3D80-4A2C-8AAB-6057EB9375DA}"/>
              </a:ext>
            </a:extLst>
          </p:cNvPr>
          <p:cNvSpPr>
            <a:spLocks noGrp="1"/>
          </p:cNvSpPr>
          <p:nvPr>
            <p:ph type="title"/>
          </p:nvPr>
        </p:nvSpPr>
        <p:spPr/>
        <p:txBody>
          <a:bodyPr/>
          <a:lstStyle/>
          <a:p>
            <a:r>
              <a:rPr lang="en-GB" dirty="0"/>
              <a:t>Places</a:t>
            </a:r>
          </a:p>
        </p:txBody>
      </p:sp>
      <p:pic>
        <p:nvPicPr>
          <p:cNvPr id="3" name="Picture 2">
            <a:extLst>
              <a:ext uri="{FF2B5EF4-FFF2-40B4-BE49-F238E27FC236}">
                <a16:creationId xmlns:a16="http://schemas.microsoft.com/office/drawing/2014/main" id="{A817048E-20CB-4739-A24E-9D14BA3734FE}"/>
              </a:ext>
            </a:extLst>
          </p:cNvPr>
          <p:cNvPicPr>
            <a:picLocks noChangeAspect="1"/>
          </p:cNvPicPr>
          <p:nvPr/>
        </p:nvPicPr>
        <p:blipFill>
          <a:blip r:embed="rId2"/>
          <a:stretch>
            <a:fillRect/>
          </a:stretch>
        </p:blipFill>
        <p:spPr>
          <a:xfrm>
            <a:off x="3462174" y="1016031"/>
            <a:ext cx="8295168" cy="4816793"/>
          </a:xfrm>
          <a:prstGeom prst="rect">
            <a:avLst/>
          </a:prstGeom>
        </p:spPr>
      </p:pic>
    </p:spTree>
    <p:extLst>
      <p:ext uri="{BB962C8B-B14F-4D97-AF65-F5344CB8AC3E}">
        <p14:creationId xmlns:p14="http://schemas.microsoft.com/office/powerpoint/2010/main" val="241977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ADF-A5CA-4B24-939E-4C1720FF880C}"/>
              </a:ext>
            </a:extLst>
          </p:cNvPr>
          <p:cNvSpPr>
            <a:spLocks noGrp="1"/>
          </p:cNvSpPr>
          <p:nvPr>
            <p:ph type="title"/>
          </p:nvPr>
        </p:nvSpPr>
        <p:spPr>
          <a:xfrm>
            <a:off x="3999992" y="1298448"/>
            <a:ext cx="7315200" cy="3255264"/>
          </a:xfrm>
        </p:spPr>
        <p:txBody>
          <a:bodyPr>
            <a:normAutofit fontScale="90000"/>
          </a:bodyPr>
          <a:lstStyle/>
          <a:p>
            <a:r>
              <a:rPr lang="en-GB" sz="3600" dirty="0">
                <a:solidFill>
                  <a:srgbClr val="3D179B"/>
                </a:solidFill>
              </a:rPr>
              <a:t>An industrial area, often near a coastline, where favourable conditions are created to attract foreign TNCs. </a:t>
            </a:r>
            <a:br>
              <a:rPr lang="en-GB" sz="3600" dirty="0"/>
            </a:br>
            <a:br>
              <a:rPr lang="en-GB" sz="3600" dirty="0"/>
            </a:br>
            <a:r>
              <a:rPr lang="en-GB" sz="3100" dirty="0"/>
              <a:t>These conditions include </a:t>
            </a:r>
            <a:r>
              <a:rPr lang="en-GB" sz="3100" dirty="0">
                <a:solidFill>
                  <a:srgbClr val="FF0000"/>
                </a:solidFill>
              </a:rPr>
              <a:t>low tax rates</a:t>
            </a:r>
            <a:r>
              <a:rPr lang="en-GB" sz="3100" dirty="0"/>
              <a:t> and </a:t>
            </a:r>
            <a:r>
              <a:rPr lang="en-GB" sz="3100" dirty="0">
                <a:solidFill>
                  <a:srgbClr val="0070C0"/>
                </a:solidFill>
              </a:rPr>
              <a:t>exemption from tariffs </a:t>
            </a:r>
            <a:r>
              <a:rPr lang="en-GB" sz="3100" dirty="0"/>
              <a:t>and </a:t>
            </a:r>
            <a:r>
              <a:rPr lang="en-GB" sz="3100" dirty="0">
                <a:solidFill>
                  <a:srgbClr val="0439AE"/>
                </a:solidFill>
              </a:rPr>
              <a:t>export duties</a:t>
            </a:r>
            <a:r>
              <a:rPr lang="en-GB" sz="3100" dirty="0"/>
              <a:t>.</a:t>
            </a:r>
            <a:br>
              <a:rPr lang="en-GB" sz="3100" dirty="0"/>
            </a:br>
            <a:br>
              <a:rPr lang="en-GB" sz="3600" dirty="0"/>
            </a:br>
            <a:endParaRPr lang="en-GB" sz="3600" dirty="0"/>
          </a:p>
        </p:txBody>
      </p:sp>
      <p:sp>
        <p:nvSpPr>
          <p:cNvPr id="3" name="Text Placeholder 2">
            <a:extLst>
              <a:ext uri="{FF2B5EF4-FFF2-40B4-BE49-F238E27FC236}">
                <a16:creationId xmlns:a16="http://schemas.microsoft.com/office/drawing/2014/main" id="{85DEAF1A-62EF-46E2-921F-720A497940A6}"/>
              </a:ext>
            </a:extLst>
          </p:cNvPr>
          <p:cNvSpPr>
            <a:spLocks noGrp="1"/>
          </p:cNvSpPr>
          <p:nvPr>
            <p:ph type="body" idx="1"/>
          </p:nvPr>
        </p:nvSpPr>
        <p:spPr>
          <a:xfrm>
            <a:off x="3886200" y="4672584"/>
            <a:ext cx="7315200" cy="1718056"/>
          </a:xfrm>
        </p:spPr>
        <p:txBody>
          <a:bodyPr/>
          <a:lstStyle/>
          <a:p>
            <a:endParaRPr lang="en-GB" dirty="0"/>
          </a:p>
        </p:txBody>
      </p:sp>
      <p:sp>
        <p:nvSpPr>
          <p:cNvPr id="4" name="Rectangle 3">
            <a:extLst>
              <a:ext uri="{FF2B5EF4-FFF2-40B4-BE49-F238E27FC236}">
                <a16:creationId xmlns:a16="http://schemas.microsoft.com/office/drawing/2014/main" id="{63DF7C34-E8DB-4C73-9950-C568193F0CC7}"/>
              </a:ext>
            </a:extLst>
          </p:cNvPr>
          <p:cNvSpPr/>
          <p:nvPr/>
        </p:nvSpPr>
        <p:spPr>
          <a:xfrm>
            <a:off x="508736" y="2546588"/>
            <a:ext cx="2161554" cy="1569660"/>
          </a:xfrm>
          <a:prstGeom prst="rect">
            <a:avLst/>
          </a:prstGeom>
        </p:spPr>
        <p:txBody>
          <a:bodyPr wrap="none">
            <a:spAutoFit/>
          </a:bodyPr>
          <a:lstStyle/>
          <a:p>
            <a:r>
              <a:rPr lang="en-GB" sz="3200" dirty="0">
                <a:solidFill>
                  <a:schemeClr val="bg1"/>
                </a:solidFill>
              </a:rPr>
              <a:t>Special </a:t>
            </a:r>
          </a:p>
          <a:p>
            <a:r>
              <a:rPr lang="en-GB" sz="3200" dirty="0">
                <a:solidFill>
                  <a:schemeClr val="bg1"/>
                </a:solidFill>
              </a:rPr>
              <a:t>Economic </a:t>
            </a:r>
          </a:p>
          <a:p>
            <a:r>
              <a:rPr lang="en-GB" sz="3200" dirty="0">
                <a:solidFill>
                  <a:schemeClr val="bg1"/>
                </a:solidFill>
              </a:rPr>
              <a:t>Zone (SEZ) </a:t>
            </a:r>
          </a:p>
        </p:txBody>
      </p:sp>
    </p:spTree>
    <p:extLst>
      <p:ext uri="{BB962C8B-B14F-4D97-AF65-F5344CB8AC3E}">
        <p14:creationId xmlns:p14="http://schemas.microsoft.com/office/powerpoint/2010/main" val="9540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generated with high confidence">
            <a:extLst>
              <a:ext uri="{FF2B5EF4-FFF2-40B4-BE49-F238E27FC236}">
                <a16:creationId xmlns:a16="http://schemas.microsoft.com/office/drawing/2014/main" id="{9C78C74F-2986-4304-AF16-51292E8E4DD8}"/>
              </a:ext>
            </a:extLst>
          </p:cNvPr>
          <p:cNvPicPr>
            <a:picLocks noChangeAspect="1"/>
          </p:cNvPicPr>
          <p:nvPr/>
        </p:nvPicPr>
        <p:blipFill rotWithShape="1">
          <a:blip r:embed="rId2"/>
          <a:srcRect r="24060" b="9092"/>
          <a:stretch/>
        </p:blipFill>
        <p:spPr>
          <a:xfrm>
            <a:off x="-3582" y="-213361"/>
            <a:ext cx="12188932" cy="6858000"/>
          </a:xfrm>
          <a:prstGeom prst="rect">
            <a:avLst/>
          </a:prstGeom>
        </p:spPr>
      </p:pic>
      <p:sp>
        <p:nvSpPr>
          <p:cNvPr id="14" name="Rectangle 13">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E691BD-EE07-4B83-8CEB-0F58D6A54FE7}"/>
              </a:ext>
            </a:extLst>
          </p:cNvPr>
          <p:cNvSpPr>
            <a:spLocks noGrp="1"/>
          </p:cNvSpPr>
          <p:nvPr>
            <p:ph type="title"/>
          </p:nvPr>
        </p:nvSpPr>
        <p:spPr>
          <a:xfrm>
            <a:off x="273597" y="2659325"/>
            <a:ext cx="3361953" cy="2470488"/>
          </a:xfrm>
        </p:spPr>
        <p:txBody>
          <a:bodyPr vert="horz" lIns="91440" tIns="45720" rIns="91440" bIns="45720" rtlCol="0" anchor="b">
            <a:normAutofit fontScale="90000"/>
          </a:bodyPr>
          <a:lstStyle/>
          <a:p>
            <a:br>
              <a:rPr lang="en-GB" dirty="0"/>
            </a:br>
            <a:r>
              <a:rPr lang="en-GB" sz="2700" dirty="0"/>
              <a:t>Strategically located in the Pearl River region, and adjacent to Macau and Hong Kong, </a:t>
            </a:r>
            <a:r>
              <a:rPr lang="en-GB" sz="2700" b="1" dirty="0"/>
              <a:t>Shenzhen</a:t>
            </a:r>
            <a:r>
              <a:rPr lang="en-GB" sz="2700" dirty="0"/>
              <a:t> is a principal doorway into mainland China. </a:t>
            </a:r>
            <a:br>
              <a:rPr lang="en-GB" sz="2700" dirty="0"/>
            </a:br>
            <a:br>
              <a:rPr lang="en-GB" sz="2700" dirty="0"/>
            </a:br>
            <a:r>
              <a:rPr lang="en-GB" sz="2700" dirty="0">
                <a:hlinkClick r:id="rId3"/>
              </a:rPr>
              <a:t>SEZs in China</a:t>
            </a:r>
            <a:br>
              <a:rPr lang="en-GB" sz="2700" dirty="0"/>
            </a:br>
            <a:br>
              <a:rPr lang="en-GB" dirty="0"/>
            </a:br>
            <a:endParaRPr lang="en-US" sz="2000" spc="-100" dirty="0">
              <a:solidFill>
                <a:schemeClr val="bg1"/>
              </a:solidFill>
            </a:endParaRPr>
          </a:p>
        </p:txBody>
      </p:sp>
    </p:spTree>
    <p:extLst>
      <p:ext uri="{BB962C8B-B14F-4D97-AF65-F5344CB8AC3E}">
        <p14:creationId xmlns:p14="http://schemas.microsoft.com/office/powerpoint/2010/main" val="41787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7026-45D7-49CE-AE6B-A1EF8A5008F5}"/>
              </a:ext>
            </a:extLst>
          </p:cNvPr>
          <p:cNvSpPr>
            <a:spLocks noGrp="1"/>
          </p:cNvSpPr>
          <p:nvPr>
            <p:ph type="title"/>
          </p:nvPr>
        </p:nvSpPr>
        <p:spPr>
          <a:xfrm>
            <a:off x="3886200" y="282448"/>
            <a:ext cx="7315200" cy="3255264"/>
          </a:xfrm>
        </p:spPr>
        <p:txBody>
          <a:bodyPr>
            <a:normAutofit/>
          </a:bodyPr>
          <a:lstStyle/>
          <a:p>
            <a:r>
              <a:rPr lang="en-GB" sz="3200" dirty="0">
                <a:solidFill>
                  <a:srgbClr val="292929"/>
                </a:solidFill>
                <a:latin typeface="myriad-pro-regular"/>
              </a:rPr>
              <a:t>Political factors that affect global interactions:</a:t>
            </a:r>
            <a:br>
              <a:rPr lang="en-GB" sz="3200" dirty="0">
                <a:solidFill>
                  <a:srgbClr val="292929"/>
                </a:solidFill>
                <a:latin typeface="myriad-pro-regular"/>
              </a:rPr>
            </a:br>
            <a:br>
              <a:rPr lang="en-GB" sz="3200" dirty="0">
                <a:solidFill>
                  <a:srgbClr val="292929"/>
                </a:solidFill>
                <a:latin typeface="myriad-pro-regular"/>
              </a:rPr>
            </a:br>
            <a:r>
              <a:rPr lang="en-GB" sz="3200" dirty="0">
                <a:solidFill>
                  <a:srgbClr val="292929"/>
                </a:solidFill>
                <a:latin typeface="myriad-pro-regular"/>
              </a:rPr>
              <a:t>economic migration controls and rules</a:t>
            </a:r>
            <a:br>
              <a:rPr lang="en-GB" sz="32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E51C3A2F-B790-428E-8757-72DC6F75B4A1}"/>
              </a:ext>
            </a:extLst>
          </p:cNvPr>
          <p:cNvSpPr>
            <a:spLocks noGrp="1"/>
          </p:cNvSpPr>
          <p:nvPr>
            <p:ph type="body" idx="1"/>
          </p:nvPr>
        </p:nvSpPr>
        <p:spPr/>
        <p:txBody>
          <a:bodyPr/>
          <a:lstStyle/>
          <a:p>
            <a:r>
              <a:rPr lang="en-GB" dirty="0"/>
              <a:t>Page 29    </a:t>
            </a:r>
          </a:p>
        </p:txBody>
      </p:sp>
      <p:sp>
        <p:nvSpPr>
          <p:cNvPr id="4" name="Rectangle 3">
            <a:extLst>
              <a:ext uri="{FF2B5EF4-FFF2-40B4-BE49-F238E27FC236}">
                <a16:creationId xmlns:a16="http://schemas.microsoft.com/office/drawing/2014/main" id="{E363B10D-2579-49C3-B062-DD3871C3DF23}"/>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pic>
        <p:nvPicPr>
          <p:cNvPr id="5" name="Picture 4">
            <a:extLst>
              <a:ext uri="{FF2B5EF4-FFF2-40B4-BE49-F238E27FC236}">
                <a16:creationId xmlns:a16="http://schemas.microsoft.com/office/drawing/2014/main" id="{508478BE-474A-46B9-883C-1253A1FB5D88}"/>
              </a:ext>
            </a:extLst>
          </p:cNvPr>
          <p:cNvPicPr>
            <a:picLocks noChangeAspect="1"/>
          </p:cNvPicPr>
          <p:nvPr/>
        </p:nvPicPr>
        <p:blipFill>
          <a:blip r:embed="rId2"/>
          <a:stretch>
            <a:fillRect/>
          </a:stretch>
        </p:blipFill>
        <p:spPr>
          <a:xfrm>
            <a:off x="5091827" y="4376791"/>
            <a:ext cx="681671" cy="927375"/>
          </a:xfrm>
          <a:prstGeom prst="rect">
            <a:avLst/>
          </a:prstGeom>
        </p:spPr>
      </p:pic>
    </p:spTree>
    <p:extLst>
      <p:ext uri="{BB962C8B-B14F-4D97-AF65-F5344CB8AC3E}">
        <p14:creationId xmlns:p14="http://schemas.microsoft.com/office/powerpoint/2010/main" val="3035911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6B9B-E871-4592-9125-07381F91BA66}"/>
              </a:ext>
            </a:extLst>
          </p:cNvPr>
          <p:cNvSpPr>
            <a:spLocks noGrp="1"/>
          </p:cNvSpPr>
          <p:nvPr>
            <p:ph type="title"/>
          </p:nvPr>
        </p:nvSpPr>
        <p:spPr>
          <a:xfrm>
            <a:off x="3886200" y="173736"/>
            <a:ext cx="7315200" cy="3255264"/>
          </a:xfrm>
        </p:spPr>
        <p:txBody>
          <a:bodyPr>
            <a:normAutofit fontScale="90000"/>
          </a:bodyPr>
          <a:lstStyle/>
          <a:p>
            <a:br>
              <a:rPr lang="en-GB" sz="3200" dirty="0">
                <a:solidFill>
                  <a:srgbClr val="292929"/>
                </a:solidFill>
                <a:latin typeface="myriad-pro-regular"/>
              </a:rPr>
            </a:br>
            <a:br>
              <a:rPr lang="en-GB" dirty="0"/>
            </a:br>
            <a:r>
              <a:rPr lang="en-GB" sz="3200" dirty="0">
                <a:solidFill>
                  <a:srgbClr val="292929"/>
                </a:solidFill>
                <a:latin typeface="myriad-pro-regular"/>
              </a:rPr>
              <a:t>Our “shrinking world” and the forces driving technological innovation:</a:t>
            </a:r>
            <a:br>
              <a:rPr lang="en-GB" sz="3200" dirty="0">
                <a:solidFill>
                  <a:srgbClr val="292929"/>
                </a:solidFill>
                <a:latin typeface="myriad-pro-regular"/>
              </a:rPr>
            </a:br>
            <a:br>
              <a:rPr lang="en-GB" sz="3200" dirty="0">
                <a:solidFill>
                  <a:srgbClr val="292929"/>
                </a:solidFill>
                <a:latin typeface="myriad-pro-regular"/>
              </a:rPr>
            </a:br>
            <a:r>
              <a:rPr lang="en-GB" sz="3200" dirty="0">
                <a:solidFill>
                  <a:srgbClr val="292929"/>
                </a:solidFill>
                <a:latin typeface="myriad-pro-regular"/>
              </a:rPr>
              <a:t>- changing global data flow patterns and trends</a:t>
            </a:r>
            <a:br>
              <a:rPr lang="en-GB" sz="3200" dirty="0">
                <a:solidFill>
                  <a:srgbClr val="292929"/>
                </a:solidFill>
                <a:latin typeface="myriad-pro-regular"/>
              </a:rPr>
            </a:br>
            <a:br>
              <a:rPr lang="en-GB" sz="32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FB23C25C-46A9-4971-B568-41D76514DB27}"/>
              </a:ext>
            </a:extLst>
          </p:cNvPr>
          <p:cNvSpPr>
            <a:spLocks noGrp="1"/>
          </p:cNvSpPr>
          <p:nvPr>
            <p:ph type="body" idx="1"/>
          </p:nvPr>
        </p:nvSpPr>
        <p:spPr/>
        <p:txBody>
          <a:bodyPr/>
          <a:lstStyle/>
          <a:p>
            <a:r>
              <a:rPr lang="en-GB" dirty="0"/>
              <a:t>Extension Book Handout</a:t>
            </a:r>
          </a:p>
        </p:txBody>
      </p:sp>
      <p:sp>
        <p:nvSpPr>
          <p:cNvPr id="4" name="Rectangle 3">
            <a:extLst>
              <a:ext uri="{FF2B5EF4-FFF2-40B4-BE49-F238E27FC236}">
                <a16:creationId xmlns:a16="http://schemas.microsoft.com/office/drawing/2014/main" id="{71B47266-F07A-41CE-9067-9B6817498AB9}"/>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spTree>
    <p:extLst>
      <p:ext uri="{BB962C8B-B14F-4D97-AF65-F5344CB8AC3E}">
        <p14:creationId xmlns:p14="http://schemas.microsoft.com/office/powerpoint/2010/main" val="1108906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F0B5-4B51-4B23-A401-C781D8A33C07}"/>
              </a:ext>
            </a:extLst>
          </p:cNvPr>
          <p:cNvSpPr>
            <a:spLocks noGrp="1"/>
          </p:cNvSpPr>
          <p:nvPr>
            <p:ph type="title"/>
          </p:nvPr>
        </p:nvSpPr>
        <p:spPr/>
        <p:txBody>
          <a:bodyPr/>
          <a:lstStyle/>
          <a:p>
            <a:r>
              <a:rPr lang="en-GB" dirty="0"/>
              <a:t>Time–space convergence</a:t>
            </a:r>
          </a:p>
        </p:txBody>
      </p:sp>
      <p:pic>
        <p:nvPicPr>
          <p:cNvPr id="3" name="Picture 2">
            <a:extLst>
              <a:ext uri="{FF2B5EF4-FFF2-40B4-BE49-F238E27FC236}">
                <a16:creationId xmlns:a16="http://schemas.microsoft.com/office/drawing/2014/main" id="{06CB85E0-A29A-42D4-8A17-4CD37637A6FE}"/>
              </a:ext>
            </a:extLst>
          </p:cNvPr>
          <p:cNvPicPr>
            <a:picLocks noChangeAspect="1"/>
          </p:cNvPicPr>
          <p:nvPr/>
        </p:nvPicPr>
        <p:blipFill>
          <a:blip r:embed="rId2"/>
          <a:stretch>
            <a:fillRect/>
          </a:stretch>
        </p:blipFill>
        <p:spPr>
          <a:xfrm>
            <a:off x="5677612" y="9525"/>
            <a:ext cx="4191000" cy="6838950"/>
          </a:xfrm>
          <a:prstGeom prst="rect">
            <a:avLst/>
          </a:prstGeom>
        </p:spPr>
      </p:pic>
    </p:spTree>
    <p:extLst>
      <p:ext uri="{BB962C8B-B14F-4D97-AF65-F5344CB8AC3E}">
        <p14:creationId xmlns:p14="http://schemas.microsoft.com/office/powerpoint/2010/main" val="292294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D9955E-6A64-4D00-B946-1EAB2AB9FBB9}"/>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Distance-decay</a:t>
            </a:r>
          </a:p>
        </p:txBody>
      </p:sp>
      <p:pic>
        <p:nvPicPr>
          <p:cNvPr id="3" name="Picture 2">
            <a:extLst>
              <a:ext uri="{FF2B5EF4-FFF2-40B4-BE49-F238E27FC236}">
                <a16:creationId xmlns:a16="http://schemas.microsoft.com/office/drawing/2014/main" id="{E01C6198-1398-472D-A5E1-5EC536404775}"/>
              </a:ext>
            </a:extLst>
          </p:cNvPr>
          <p:cNvPicPr>
            <a:picLocks noChangeAspect="1"/>
          </p:cNvPicPr>
          <p:nvPr/>
        </p:nvPicPr>
        <p:blipFill>
          <a:blip r:embed="rId2"/>
          <a:stretch>
            <a:fillRect/>
          </a:stretch>
        </p:blipFill>
        <p:spPr>
          <a:xfrm>
            <a:off x="3295777" y="484632"/>
            <a:ext cx="6185660" cy="3556755"/>
          </a:xfrm>
          <a:prstGeom prst="rect">
            <a:avLst/>
          </a:prstGeom>
        </p:spPr>
      </p:pic>
    </p:spTree>
    <p:extLst>
      <p:ext uri="{BB962C8B-B14F-4D97-AF65-F5344CB8AC3E}">
        <p14:creationId xmlns:p14="http://schemas.microsoft.com/office/powerpoint/2010/main" val="222544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FE92-CCB3-46CD-AE95-819DD27A23EB}"/>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026FC483-CF4F-4C14-9ED8-B3ED191E07E2}"/>
              </a:ext>
            </a:extLst>
          </p:cNvPr>
          <p:cNvSpPr>
            <a:spLocks noGrp="1"/>
          </p:cNvSpPr>
          <p:nvPr>
            <p:ph type="pic" idx="1"/>
          </p:nvPr>
        </p:nvSpPr>
        <p:spPr/>
      </p:sp>
      <p:sp>
        <p:nvSpPr>
          <p:cNvPr id="4" name="Text Placeholder 3">
            <a:extLst>
              <a:ext uri="{FF2B5EF4-FFF2-40B4-BE49-F238E27FC236}">
                <a16:creationId xmlns:a16="http://schemas.microsoft.com/office/drawing/2014/main" id="{7A267D24-F761-4ED3-9407-40022E2751B8}"/>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57235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01FFAC-210F-4EE9-9E4B-A81EC853A766}"/>
              </a:ext>
            </a:extLst>
          </p:cNvPr>
          <p:cNvPicPr>
            <a:picLocks noChangeAspect="1"/>
          </p:cNvPicPr>
          <p:nvPr/>
        </p:nvPicPr>
        <p:blipFill>
          <a:blip r:embed="rId2"/>
          <a:stretch>
            <a:fillRect/>
          </a:stretch>
        </p:blipFill>
        <p:spPr>
          <a:xfrm>
            <a:off x="1443037" y="2224087"/>
            <a:ext cx="9305925" cy="2409825"/>
          </a:xfrm>
          <a:prstGeom prst="rect">
            <a:avLst/>
          </a:prstGeom>
        </p:spPr>
      </p:pic>
    </p:spTree>
    <p:extLst>
      <p:ext uri="{BB962C8B-B14F-4D97-AF65-F5344CB8AC3E}">
        <p14:creationId xmlns:p14="http://schemas.microsoft.com/office/powerpoint/2010/main" val="301118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3D14-2018-4AD1-AF8F-00A26AAF0984}"/>
              </a:ext>
            </a:extLst>
          </p:cNvPr>
          <p:cNvSpPr>
            <a:spLocks noGrp="1"/>
          </p:cNvSpPr>
          <p:nvPr>
            <p:ph type="title"/>
          </p:nvPr>
        </p:nvSpPr>
        <p:spPr/>
        <p:txBody>
          <a:bodyPr>
            <a:normAutofit fontScale="90000"/>
          </a:bodyPr>
          <a:lstStyle/>
          <a:p>
            <a:r>
              <a:rPr lang="en-GB" sz="2900" dirty="0">
                <a:solidFill>
                  <a:srgbClr val="292929"/>
                </a:solidFill>
                <a:latin typeface="myriad-pro-regular"/>
              </a:rPr>
              <a:t>Our “shrinking world” and the forces driving technological innovation:</a:t>
            </a:r>
            <a:br>
              <a:rPr lang="en-GB" sz="2900" dirty="0">
                <a:solidFill>
                  <a:srgbClr val="292929"/>
                </a:solidFill>
                <a:latin typeface="myriad-pro-regular"/>
              </a:rPr>
            </a:br>
            <a:br>
              <a:rPr lang="en-GB" sz="2900" dirty="0">
                <a:solidFill>
                  <a:srgbClr val="292929"/>
                </a:solidFill>
                <a:latin typeface="myriad-pro-regular"/>
              </a:rPr>
            </a:br>
            <a:r>
              <a:rPr lang="en-GB" sz="2900" dirty="0">
                <a:solidFill>
                  <a:srgbClr val="292929"/>
                </a:solidFill>
                <a:latin typeface="myriad-pro-regular"/>
              </a:rPr>
              <a:t>- transport developments over time</a:t>
            </a:r>
            <a:br>
              <a:rPr lang="en-GB" sz="2900" dirty="0">
                <a:solidFill>
                  <a:srgbClr val="292929"/>
                </a:solidFill>
                <a:latin typeface="myriad-pro-regular"/>
              </a:rPr>
            </a:br>
            <a:br>
              <a:rPr lang="en-GB" sz="2900" dirty="0">
                <a:solidFill>
                  <a:srgbClr val="292929"/>
                </a:solidFill>
                <a:latin typeface="myriad-pro-regular"/>
              </a:rPr>
            </a:br>
            <a:r>
              <a:rPr lang="en-GB" sz="2900" dirty="0">
                <a:solidFill>
                  <a:srgbClr val="292929"/>
                </a:solidFill>
                <a:latin typeface="myriad-pro-regular"/>
              </a:rPr>
              <a:t>- patterns and trends in communication infrastructure and   </a:t>
            </a:r>
            <a:br>
              <a:rPr lang="en-GB" sz="2900" dirty="0">
                <a:solidFill>
                  <a:srgbClr val="292929"/>
                </a:solidFill>
                <a:latin typeface="myriad-pro-regular"/>
              </a:rPr>
            </a:br>
            <a:r>
              <a:rPr lang="en-GB" sz="2900" dirty="0">
                <a:solidFill>
                  <a:srgbClr val="292929"/>
                </a:solidFill>
                <a:latin typeface="myriad-pro-regular"/>
              </a:rPr>
              <a:t>  use</a:t>
            </a:r>
            <a:br>
              <a:rPr lang="en-GB" sz="29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7909A3EE-EEBF-4680-A7B3-8A513326F43C}"/>
              </a:ext>
            </a:extLst>
          </p:cNvPr>
          <p:cNvSpPr>
            <a:spLocks noGrp="1"/>
          </p:cNvSpPr>
          <p:nvPr>
            <p:ph type="body" idx="1"/>
          </p:nvPr>
        </p:nvSpPr>
        <p:spPr/>
        <p:txBody>
          <a:bodyPr/>
          <a:lstStyle/>
          <a:p>
            <a:r>
              <a:rPr lang="en-GB" dirty="0">
                <a:hlinkClick r:id="rId2"/>
              </a:rPr>
              <a:t>Extension Book Handout</a:t>
            </a:r>
            <a:endParaRPr lang="en-GB" dirty="0"/>
          </a:p>
          <a:p>
            <a:r>
              <a:rPr lang="en-GB" dirty="0">
                <a:hlinkClick r:id="rId3"/>
              </a:rPr>
              <a:t>geo41</a:t>
            </a:r>
            <a:endParaRPr lang="en-GB" dirty="0"/>
          </a:p>
        </p:txBody>
      </p:sp>
      <p:sp>
        <p:nvSpPr>
          <p:cNvPr id="4" name="Rectangle 3">
            <a:extLst>
              <a:ext uri="{FF2B5EF4-FFF2-40B4-BE49-F238E27FC236}">
                <a16:creationId xmlns:a16="http://schemas.microsoft.com/office/drawing/2014/main" id="{DD326B4E-229D-4408-9D7B-077C3EE2D7DA}"/>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spTree>
    <p:extLst>
      <p:ext uri="{BB962C8B-B14F-4D97-AF65-F5344CB8AC3E}">
        <p14:creationId xmlns:p14="http://schemas.microsoft.com/office/powerpoint/2010/main" val="88040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E034-3CF4-47C1-9BF6-36A2E5926AF2}"/>
              </a:ext>
            </a:extLst>
          </p:cNvPr>
          <p:cNvSpPr>
            <a:spLocks noGrp="1"/>
          </p:cNvSpPr>
          <p:nvPr>
            <p:ph type="title"/>
          </p:nvPr>
        </p:nvSpPr>
        <p:spPr/>
        <p:txBody>
          <a:bodyPr>
            <a:normAutofit fontScale="90000"/>
          </a:bodyPr>
          <a:lstStyle/>
          <a:p>
            <a:r>
              <a:rPr lang="en-GB" sz="2900" dirty="0">
                <a:solidFill>
                  <a:srgbClr val="292929"/>
                </a:solidFill>
                <a:latin typeface="myriad-pro-regular"/>
              </a:rPr>
              <a:t>Our “shrinking world” and the forces driving technological innovation:</a:t>
            </a:r>
            <a:br>
              <a:rPr lang="en-GB" sz="2900" dirty="0">
                <a:solidFill>
                  <a:srgbClr val="292929"/>
                </a:solidFill>
                <a:latin typeface="myriad-pro-regular"/>
              </a:rPr>
            </a:br>
            <a:br>
              <a:rPr lang="en-GB" sz="2900" dirty="0">
                <a:solidFill>
                  <a:srgbClr val="292929"/>
                </a:solidFill>
                <a:latin typeface="myriad-pro-regular"/>
              </a:rPr>
            </a:br>
            <a:r>
              <a:rPr lang="en-GB" sz="2900" dirty="0">
                <a:solidFill>
                  <a:srgbClr val="292929"/>
                </a:solidFill>
                <a:latin typeface="myriad-pro-regular"/>
              </a:rPr>
              <a:t>changing global data flow patterns and trends</a:t>
            </a:r>
            <a:br>
              <a:rPr lang="en-GB" sz="2900" dirty="0">
                <a:solidFill>
                  <a:srgbClr val="292929"/>
                </a:solidFill>
                <a:latin typeface="myriad-pro-regular"/>
              </a:rPr>
            </a:br>
            <a:r>
              <a:rPr lang="en-GB" sz="2900" dirty="0">
                <a:solidFill>
                  <a:srgbClr val="292929"/>
                </a:solidFill>
                <a:latin typeface="myriad-pro-regular"/>
              </a:rPr>
              <a:t>transport developments over time</a:t>
            </a:r>
            <a:br>
              <a:rPr lang="en-GB" sz="2900" dirty="0">
                <a:solidFill>
                  <a:srgbClr val="292929"/>
                </a:solidFill>
                <a:latin typeface="myriad-pro-regular"/>
              </a:rPr>
            </a:br>
            <a:r>
              <a:rPr lang="en-GB" sz="2900" dirty="0">
                <a:solidFill>
                  <a:srgbClr val="292929"/>
                </a:solidFill>
                <a:latin typeface="myriad-pro-regular"/>
              </a:rPr>
              <a:t>patterns and trends in communication infrastructure and use</a:t>
            </a:r>
            <a:br>
              <a:rPr lang="en-GB" sz="29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37221B2E-92C3-4FF8-AA85-21BC82D541EA}"/>
              </a:ext>
            </a:extLst>
          </p:cNvPr>
          <p:cNvSpPr>
            <a:spLocks noGrp="1"/>
          </p:cNvSpPr>
          <p:nvPr>
            <p:ph type="body" idx="1"/>
          </p:nvPr>
        </p:nvSpPr>
        <p:spPr/>
        <p:txBody>
          <a:bodyPr/>
          <a:lstStyle/>
          <a:p>
            <a:endParaRPr lang="en-GB"/>
          </a:p>
        </p:txBody>
      </p:sp>
      <p:sp>
        <p:nvSpPr>
          <p:cNvPr id="4" name="Rectangle 3">
            <a:extLst>
              <a:ext uri="{FF2B5EF4-FFF2-40B4-BE49-F238E27FC236}">
                <a16:creationId xmlns:a16="http://schemas.microsoft.com/office/drawing/2014/main" id="{43148F6A-998D-4D71-ADC1-5749F086DB14}"/>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spTree>
    <p:extLst>
      <p:ext uri="{BB962C8B-B14F-4D97-AF65-F5344CB8AC3E}">
        <p14:creationId xmlns:p14="http://schemas.microsoft.com/office/powerpoint/2010/main" val="397414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91D-6362-41C3-8340-6EB63A0B1E8E}"/>
              </a:ext>
            </a:extLst>
          </p:cNvPr>
          <p:cNvSpPr>
            <a:spLocks noGrp="1"/>
          </p:cNvSpPr>
          <p:nvPr>
            <p:ph type="title"/>
          </p:nvPr>
        </p:nvSpPr>
        <p:spPr/>
        <p:txBody>
          <a:bodyPr/>
          <a:lstStyle/>
          <a:p>
            <a:r>
              <a:rPr lang="en-GB" dirty="0"/>
              <a:t>Processes</a:t>
            </a:r>
          </a:p>
        </p:txBody>
      </p:sp>
      <p:sp>
        <p:nvSpPr>
          <p:cNvPr id="4" name="Text Placeholder 3">
            <a:extLst>
              <a:ext uri="{FF2B5EF4-FFF2-40B4-BE49-F238E27FC236}">
                <a16:creationId xmlns:a16="http://schemas.microsoft.com/office/drawing/2014/main" id="{83A3DAAF-B95E-4B5C-A0B2-561C258BA9D7}"/>
              </a:ext>
            </a:extLst>
          </p:cNvPr>
          <p:cNvSpPr>
            <a:spLocks noGrp="1"/>
          </p:cNvSpPr>
          <p:nvPr>
            <p:ph type="body" sz="half" idx="2"/>
          </p:nvPr>
        </p:nvSpPr>
        <p:spPr/>
        <p:txBody>
          <a:bodyPr/>
          <a:lstStyle/>
          <a:p>
            <a:endParaRPr lang="en-GB"/>
          </a:p>
        </p:txBody>
      </p:sp>
      <p:pic>
        <p:nvPicPr>
          <p:cNvPr id="8" name="Picture Placeholder 7">
            <a:extLst>
              <a:ext uri="{FF2B5EF4-FFF2-40B4-BE49-F238E27FC236}">
                <a16:creationId xmlns:a16="http://schemas.microsoft.com/office/drawing/2014/main" id="{3CD4E54C-7C47-4AAE-8D27-122B9C351AFA}"/>
              </a:ext>
            </a:extLst>
          </p:cNvPr>
          <p:cNvPicPr>
            <a:picLocks noGrp="1" noChangeAspect="1"/>
          </p:cNvPicPr>
          <p:nvPr>
            <p:ph type="pic" idx="1"/>
          </p:nvPr>
        </p:nvPicPr>
        <p:blipFill>
          <a:blip r:embed="rId2"/>
          <a:srcRect l="634" r="634"/>
          <a:stretch>
            <a:fillRect/>
          </a:stretch>
        </p:blipFill>
        <p:spPr>
          <a:prstGeom prst="rect">
            <a:avLst/>
          </a:prstGeom>
        </p:spPr>
      </p:pic>
    </p:spTree>
    <p:extLst>
      <p:ext uri="{BB962C8B-B14F-4D97-AF65-F5344CB8AC3E}">
        <p14:creationId xmlns:p14="http://schemas.microsoft.com/office/powerpoint/2010/main" val="2748855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8EBA-5D3C-4397-BAE8-B9BFACAEB461}"/>
              </a:ext>
            </a:extLst>
          </p:cNvPr>
          <p:cNvSpPr>
            <a:spLocks noGrp="1"/>
          </p:cNvSpPr>
          <p:nvPr>
            <p:ph type="title"/>
          </p:nvPr>
        </p:nvSpPr>
        <p:spPr>
          <a:xfrm>
            <a:off x="3886200" y="963168"/>
            <a:ext cx="7315200" cy="3255264"/>
          </a:xfrm>
        </p:spPr>
        <p:txBody>
          <a:bodyPr>
            <a:normAutofit/>
          </a:bodyPr>
          <a:lstStyle/>
          <a:p>
            <a:r>
              <a:rPr lang="en-GB" sz="3200" dirty="0"/>
              <a:t>The influence of the physical environment on global interactions:</a:t>
            </a:r>
            <a:br>
              <a:rPr lang="en-GB" sz="3200" dirty="0"/>
            </a:br>
            <a:br>
              <a:rPr lang="en-GB" sz="3200" dirty="0"/>
            </a:br>
            <a:r>
              <a:rPr lang="en-GB" sz="3200" dirty="0"/>
              <a:t>natural resource availability</a:t>
            </a:r>
            <a:br>
              <a:rPr lang="en-GB" sz="3200" dirty="0"/>
            </a:br>
            <a:r>
              <a:rPr lang="en-GB" sz="3200" dirty="0"/>
              <a:t>the potentially limiting effect of geographic isolation, at varying scales</a:t>
            </a:r>
            <a:br>
              <a:rPr lang="en-GB" sz="3200" dirty="0"/>
            </a:br>
            <a:endParaRPr lang="en-GB" sz="3200" dirty="0"/>
          </a:p>
        </p:txBody>
      </p:sp>
      <p:sp>
        <p:nvSpPr>
          <p:cNvPr id="3" name="Text Placeholder 2">
            <a:extLst>
              <a:ext uri="{FF2B5EF4-FFF2-40B4-BE49-F238E27FC236}">
                <a16:creationId xmlns:a16="http://schemas.microsoft.com/office/drawing/2014/main" id="{81134A17-A6D8-4E97-B003-F986005B9280}"/>
              </a:ext>
            </a:extLst>
          </p:cNvPr>
          <p:cNvSpPr>
            <a:spLocks noGrp="1"/>
          </p:cNvSpPr>
          <p:nvPr>
            <p:ph type="body" idx="1"/>
          </p:nvPr>
        </p:nvSpPr>
        <p:spPr/>
        <p:txBody>
          <a:bodyPr/>
          <a:lstStyle/>
          <a:p>
            <a:r>
              <a:rPr lang="en-GB" dirty="0">
                <a:hlinkClick r:id="rId2"/>
              </a:rPr>
              <a:t>Geography All the Way</a:t>
            </a:r>
            <a:endParaRPr lang="en-GB" dirty="0"/>
          </a:p>
        </p:txBody>
      </p:sp>
      <p:sp>
        <p:nvSpPr>
          <p:cNvPr id="4" name="Rectangle 3">
            <a:extLst>
              <a:ext uri="{FF2B5EF4-FFF2-40B4-BE49-F238E27FC236}">
                <a16:creationId xmlns:a16="http://schemas.microsoft.com/office/drawing/2014/main" id="{D9E17EF1-C735-408F-B050-33D45978052E}"/>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spTree>
    <p:extLst>
      <p:ext uri="{BB962C8B-B14F-4D97-AF65-F5344CB8AC3E}">
        <p14:creationId xmlns:p14="http://schemas.microsoft.com/office/powerpoint/2010/main" val="1643902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42E5-E562-45D3-96A5-99511B8803E0}"/>
              </a:ext>
            </a:extLst>
          </p:cNvPr>
          <p:cNvSpPr>
            <a:spLocks noGrp="1"/>
          </p:cNvSpPr>
          <p:nvPr>
            <p:ph type="title"/>
          </p:nvPr>
        </p:nvSpPr>
        <p:spPr>
          <a:xfrm>
            <a:off x="3811268" y="837202"/>
            <a:ext cx="7315200" cy="3255264"/>
          </a:xfrm>
        </p:spPr>
        <p:txBody>
          <a:bodyPr>
            <a:normAutofit/>
          </a:bodyPr>
          <a:lstStyle/>
          <a:p>
            <a:br>
              <a:rPr lang="en-GB" sz="3200" dirty="0"/>
            </a:br>
            <a:r>
              <a:rPr lang="en-GB" sz="2800" dirty="0"/>
              <a:t>Parts of the physical environment that are used to satisfy human needs and wants.</a:t>
            </a:r>
            <a:br>
              <a:rPr lang="en-GB" sz="2800" dirty="0"/>
            </a:br>
            <a:endParaRPr lang="en-GB" sz="2800" dirty="0"/>
          </a:p>
        </p:txBody>
      </p:sp>
      <p:sp>
        <p:nvSpPr>
          <p:cNvPr id="3" name="Text Placeholder 2">
            <a:extLst>
              <a:ext uri="{FF2B5EF4-FFF2-40B4-BE49-F238E27FC236}">
                <a16:creationId xmlns:a16="http://schemas.microsoft.com/office/drawing/2014/main" id="{A1DD6179-6357-45B4-B931-FE686C19C362}"/>
              </a:ext>
            </a:extLst>
          </p:cNvPr>
          <p:cNvSpPr>
            <a:spLocks noGrp="1"/>
          </p:cNvSpPr>
          <p:nvPr>
            <p:ph type="body" idx="1"/>
          </p:nvPr>
        </p:nvSpPr>
        <p:spPr/>
        <p:txBody>
          <a:bodyPr/>
          <a:lstStyle/>
          <a:p>
            <a:endParaRPr lang="en-GB" dirty="0"/>
          </a:p>
        </p:txBody>
      </p:sp>
      <p:sp>
        <p:nvSpPr>
          <p:cNvPr id="4" name="Rectangle 3">
            <a:extLst>
              <a:ext uri="{FF2B5EF4-FFF2-40B4-BE49-F238E27FC236}">
                <a16:creationId xmlns:a16="http://schemas.microsoft.com/office/drawing/2014/main" id="{B43E0804-813D-4D50-AC96-598CF0610AEC}"/>
              </a:ext>
            </a:extLst>
          </p:cNvPr>
          <p:cNvSpPr/>
          <p:nvPr/>
        </p:nvSpPr>
        <p:spPr>
          <a:xfrm>
            <a:off x="264663" y="2732011"/>
            <a:ext cx="3020379" cy="584775"/>
          </a:xfrm>
          <a:prstGeom prst="rect">
            <a:avLst/>
          </a:prstGeom>
        </p:spPr>
        <p:txBody>
          <a:bodyPr wrap="none">
            <a:spAutoFit/>
          </a:bodyPr>
          <a:lstStyle/>
          <a:p>
            <a:r>
              <a:rPr lang="en-GB" sz="3200" spc="-100" dirty="0">
                <a:solidFill>
                  <a:schemeClr val="bg1"/>
                </a:solidFill>
                <a:ea typeface="+mj-ea"/>
                <a:cs typeface="+mj-cs"/>
              </a:rPr>
              <a:t>Natural resources </a:t>
            </a:r>
            <a:endParaRPr lang="en-GB" dirty="0">
              <a:solidFill>
                <a:schemeClr val="bg1"/>
              </a:solidFill>
            </a:endParaRPr>
          </a:p>
        </p:txBody>
      </p:sp>
    </p:spTree>
    <p:extLst>
      <p:ext uri="{BB962C8B-B14F-4D97-AF65-F5344CB8AC3E}">
        <p14:creationId xmlns:p14="http://schemas.microsoft.com/office/powerpoint/2010/main" val="19318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8516-366F-4431-B338-F72B90368E69}"/>
              </a:ext>
            </a:extLst>
          </p:cNvPr>
          <p:cNvSpPr>
            <a:spLocks noGrp="1"/>
          </p:cNvSpPr>
          <p:nvPr>
            <p:ph type="title"/>
          </p:nvPr>
        </p:nvSpPr>
        <p:spPr>
          <a:xfrm>
            <a:off x="3859820" y="982858"/>
            <a:ext cx="7315200" cy="3255264"/>
          </a:xfrm>
        </p:spPr>
        <p:txBody>
          <a:bodyPr>
            <a:normAutofit/>
          </a:bodyPr>
          <a:lstStyle/>
          <a:p>
            <a:r>
              <a:rPr lang="en-GB" sz="2400" dirty="0">
                <a:solidFill>
                  <a:srgbClr val="222222"/>
                </a:solidFill>
                <a:latin typeface="arial" panose="020B0604020202020204" pitchFamily="34" charset="0"/>
              </a:rPr>
              <a:t>Also known as the paradox of plenty, refers to the paradox that countries with an abundance of natural </a:t>
            </a:r>
            <a:r>
              <a:rPr lang="en-GB" sz="2400" b="1" dirty="0">
                <a:solidFill>
                  <a:srgbClr val="222222"/>
                </a:solidFill>
                <a:latin typeface="arial" panose="020B0604020202020204" pitchFamily="34" charset="0"/>
              </a:rPr>
              <a:t>resources</a:t>
            </a:r>
            <a:r>
              <a:rPr lang="en-GB" sz="2400" dirty="0">
                <a:solidFill>
                  <a:srgbClr val="222222"/>
                </a:solidFill>
                <a:latin typeface="arial" panose="020B0604020202020204" pitchFamily="34" charset="0"/>
              </a:rPr>
              <a:t> (like fossil fuels and certain minerals), tend to have less economic growth, less democracy, and worse development outcomes than countries with fewer natural </a:t>
            </a:r>
            <a:r>
              <a:rPr lang="en-GB" sz="2400" b="1" dirty="0">
                <a:solidFill>
                  <a:srgbClr val="222222"/>
                </a:solidFill>
                <a:latin typeface="arial" panose="020B0604020202020204" pitchFamily="34" charset="0"/>
              </a:rPr>
              <a:t>resources</a:t>
            </a:r>
            <a:r>
              <a:rPr lang="en-GB" sz="2400" dirty="0">
                <a:solidFill>
                  <a:srgbClr val="222222"/>
                </a:solidFill>
                <a:latin typeface="arial" panose="020B0604020202020204" pitchFamily="34" charset="0"/>
              </a:rPr>
              <a:t>.</a:t>
            </a:r>
            <a:endParaRPr lang="en-GB" sz="2400" dirty="0"/>
          </a:p>
        </p:txBody>
      </p:sp>
      <p:sp>
        <p:nvSpPr>
          <p:cNvPr id="3" name="Text Placeholder 2">
            <a:extLst>
              <a:ext uri="{FF2B5EF4-FFF2-40B4-BE49-F238E27FC236}">
                <a16:creationId xmlns:a16="http://schemas.microsoft.com/office/drawing/2014/main" id="{ED64FF15-67D5-44A6-8B93-BDA6CB7A9B3A}"/>
              </a:ext>
            </a:extLst>
          </p:cNvPr>
          <p:cNvSpPr>
            <a:spLocks noGrp="1"/>
          </p:cNvSpPr>
          <p:nvPr>
            <p:ph type="body" idx="1"/>
          </p:nvPr>
        </p:nvSpPr>
        <p:spPr>
          <a:xfrm>
            <a:off x="3991396" y="5328039"/>
            <a:ext cx="7315200" cy="914400"/>
          </a:xfrm>
        </p:spPr>
        <p:txBody>
          <a:bodyPr>
            <a:normAutofit fontScale="92500" lnSpcReduction="20000"/>
          </a:bodyPr>
          <a:lstStyle/>
          <a:p>
            <a:r>
              <a:rPr lang="en-GB" dirty="0"/>
              <a:t>Page 37  </a:t>
            </a:r>
          </a:p>
          <a:p>
            <a:r>
              <a:rPr lang="en-GB" dirty="0"/>
              <a:t>The link between development, globalization and natural resources in </a:t>
            </a:r>
            <a:r>
              <a:rPr lang="en-GB" b="1" dirty="0"/>
              <a:t>DR Congo</a:t>
            </a:r>
            <a:r>
              <a:rPr lang="en-GB" dirty="0"/>
              <a:t>. </a:t>
            </a:r>
          </a:p>
        </p:txBody>
      </p:sp>
      <p:sp>
        <p:nvSpPr>
          <p:cNvPr id="4" name="TextBox 3">
            <a:extLst>
              <a:ext uri="{FF2B5EF4-FFF2-40B4-BE49-F238E27FC236}">
                <a16:creationId xmlns:a16="http://schemas.microsoft.com/office/drawing/2014/main" id="{99C6B580-170B-49B1-9673-7DEC86B9EDFF}"/>
              </a:ext>
            </a:extLst>
          </p:cNvPr>
          <p:cNvSpPr txBox="1"/>
          <p:nvPr/>
        </p:nvSpPr>
        <p:spPr>
          <a:xfrm>
            <a:off x="346939" y="2025715"/>
            <a:ext cx="2727029" cy="584775"/>
          </a:xfrm>
          <a:prstGeom prst="rect">
            <a:avLst/>
          </a:prstGeom>
          <a:noFill/>
        </p:spPr>
        <p:txBody>
          <a:bodyPr wrap="none" rtlCol="0">
            <a:spAutoFit/>
          </a:bodyPr>
          <a:lstStyle/>
          <a:p>
            <a:r>
              <a:rPr lang="en-GB" sz="3200" dirty="0">
                <a:solidFill>
                  <a:schemeClr val="bg1"/>
                </a:solidFill>
              </a:rPr>
              <a:t>Resource curse</a:t>
            </a:r>
          </a:p>
        </p:txBody>
      </p:sp>
      <p:pic>
        <p:nvPicPr>
          <p:cNvPr id="5" name="Picture 4">
            <a:extLst>
              <a:ext uri="{FF2B5EF4-FFF2-40B4-BE49-F238E27FC236}">
                <a16:creationId xmlns:a16="http://schemas.microsoft.com/office/drawing/2014/main" id="{B9367B62-0070-4CF0-80C4-55A46AAB82C5}"/>
              </a:ext>
            </a:extLst>
          </p:cNvPr>
          <p:cNvPicPr>
            <a:picLocks noChangeAspect="1"/>
          </p:cNvPicPr>
          <p:nvPr/>
        </p:nvPicPr>
        <p:blipFill>
          <a:blip r:embed="rId2"/>
          <a:stretch>
            <a:fillRect/>
          </a:stretch>
        </p:blipFill>
        <p:spPr>
          <a:xfrm>
            <a:off x="419767" y="2841172"/>
            <a:ext cx="2514600" cy="1819275"/>
          </a:xfrm>
          <a:prstGeom prst="rect">
            <a:avLst/>
          </a:prstGeom>
        </p:spPr>
      </p:pic>
      <p:pic>
        <p:nvPicPr>
          <p:cNvPr id="6" name="Picture 5">
            <a:extLst>
              <a:ext uri="{FF2B5EF4-FFF2-40B4-BE49-F238E27FC236}">
                <a16:creationId xmlns:a16="http://schemas.microsoft.com/office/drawing/2014/main" id="{FFCCBB6A-8A74-4650-9E07-C3EF81566968}"/>
              </a:ext>
            </a:extLst>
          </p:cNvPr>
          <p:cNvPicPr>
            <a:picLocks noChangeAspect="1"/>
          </p:cNvPicPr>
          <p:nvPr/>
        </p:nvPicPr>
        <p:blipFill>
          <a:blip r:embed="rId3"/>
          <a:stretch>
            <a:fillRect/>
          </a:stretch>
        </p:blipFill>
        <p:spPr>
          <a:xfrm>
            <a:off x="5164774" y="4451162"/>
            <a:ext cx="874582" cy="1189819"/>
          </a:xfrm>
          <a:prstGeom prst="rect">
            <a:avLst/>
          </a:prstGeom>
        </p:spPr>
      </p:pic>
    </p:spTree>
    <p:extLst>
      <p:ext uri="{BB962C8B-B14F-4D97-AF65-F5344CB8AC3E}">
        <p14:creationId xmlns:p14="http://schemas.microsoft.com/office/powerpoint/2010/main" val="7655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7AC5-52EB-4D45-A79A-271F01230C90}"/>
              </a:ext>
            </a:extLst>
          </p:cNvPr>
          <p:cNvSpPr>
            <a:spLocks noGrp="1"/>
          </p:cNvSpPr>
          <p:nvPr>
            <p:ph type="title"/>
          </p:nvPr>
        </p:nvSpPr>
        <p:spPr>
          <a:xfrm>
            <a:off x="3689886" y="-1452844"/>
            <a:ext cx="7315200" cy="3255264"/>
          </a:xfrm>
        </p:spPr>
        <p:txBody>
          <a:bodyPr>
            <a:normAutofit/>
          </a:bodyPr>
          <a:lstStyle/>
          <a:p>
            <a:r>
              <a:rPr lang="en-GB" sz="3200" dirty="0"/>
              <a:t>Geographic isolation at varying scales</a:t>
            </a:r>
            <a:br>
              <a:rPr lang="en-GB" sz="3200" dirty="0"/>
            </a:br>
            <a:endParaRPr lang="en-GB" sz="3200" dirty="0"/>
          </a:p>
        </p:txBody>
      </p:sp>
      <p:sp>
        <p:nvSpPr>
          <p:cNvPr id="3" name="Text Placeholder 2">
            <a:extLst>
              <a:ext uri="{FF2B5EF4-FFF2-40B4-BE49-F238E27FC236}">
                <a16:creationId xmlns:a16="http://schemas.microsoft.com/office/drawing/2014/main" id="{A67D0ACA-241A-49BA-8E3F-7A74853C1C7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6723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03BB-ACAB-4ACA-81F3-190A0BBE06DC}"/>
              </a:ext>
            </a:extLst>
          </p:cNvPr>
          <p:cNvSpPr>
            <a:spLocks noGrp="1"/>
          </p:cNvSpPr>
          <p:nvPr>
            <p:ph type="title"/>
          </p:nvPr>
        </p:nvSpPr>
        <p:spPr/>
        <p:txBody>
          <a:bodyPr>
            <a:normAutofit/>
          </a:bodyPr>
          <a:lstStyle/>
          <a:p>
            <a:r>
              <a:rPr lang="en-GB" dirty="0"/>
              <a:t>Geographic isolation at varying scales</a:t>
            </a:r>
            <a:br>
              <a:rPr lang="en-GB" dirty="0"/>
            </a:br>
            <a:br>
              <a:rPr lang="en-GB" dirty="0"/>
            </a:br>
            <a:r>
              <a:rPr lang="en-GB" dirty="0"/>
              <a:t>. </a:t>
            </a:r>
          </a:p>
        </p:txBody>
      </p:sp>
      <p:sp>
        <p:nvSpPr>
          <p:cNvPr id="3" name="Text Placeholder 2">
            <a:extLst>
              <a:ext uri="{FF2B5EF4-FFF2-40B4-BE49-F238E27FC236}">
                <a16:creationId xmlns:a16="http://schemas.microsoft.com/office/drawing/2014/main" id="{A07F4661-013B-49A1-8C56-83EFCD231673}"/>
              </a:ext>
            </a:extLst>
          </p:cNvPr>
          <p:cNvSpPr>
            <a:spLocks noGrp="1"/>
          </p:cNvSpPr>
          <p:nvPr>
            <p:ph type="body" idx="1"/>
          </p:nvPr>
        </p:nvSpPr>
        <p:spPr/>
        <p:txBody>
          <a:bodyPr/>
          <a:lstStyle/>
          <a:p>
            <a:pPr algn="ctr"/>
            <a:r>
              <a:rPr lang="en-GB" dirty="0"/>
              <a:t>Landlocked</a:t>
            </a:r>
          </a:p>
        </p:txBody>
      </p:sp>
      <p:sp>
        <p:nvSpPr>
          <p:cNvPr id="5" name="Text Placeholder 4">
            <a:extLst>
              <a:ext uri="{FF2B5EF4-FFF2-40B4-BE49-F238E27FC236}">
                <a16:creationId xmlns:a16="http://schemas.microsoft.com/office/drawing/2014/main" id="{8959189F-8323-4C48-B7AE-8909A63D038B}"/>
              </a:ext>
            </a:extLst>
          </p:cNvPr>
          <p:cNvSpPr>
            <a:spLocks noGrp="1"/>
          </p:cNvSpPr>
          <p:nvPr>
            <p:ph type="body" sz="quarter" idx="3"/>
          </p:nvPr>
        </p:nvSpPr>
        <p:spPr/>
        <p:txBody>
          <a:bodyPr/>
          <a:lstStyle/>
          <a:p>
            <a:pPr algn="ctr"/>
            <a:r>
              <a:rPr lang="en-GB" dirty="0"/>
              <a:t>Remote island nations</a:t>
            </a:r>
          </a:p>
        </p:txBody>
      </p:sp>
      <p:pic>
        <p:nvPicPr>
          <p:cNvPr id="1028" name="Picture 4" descr="Related image">
            <a:extLst>
              <a:ext uri="{FF2B5EF4-FFF2-40B4-BE49-F238E27FC236}">
                <a16:creationId xmlns:a16="http://schemas.microsoft.com/office/drawing/2014/main" id="{E30CBAE6-008E-4B99-AA98-13CC1F6EDAB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818438" y="2964502"/>
            <a:ext cx="3475037" cy="1956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ndlocked countries">
            <a:extLst>
              <a:ext uri="{FF2B5EF4-FFF2-40B4-BE49-F238E27FC236}">
                <a16:creationId xmlns:a16="http://schemas.microsoft.com/office/drawing/2014/main" id="{26065EE7-3B63-450D-88BB-F4C3CCF1C32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67150" y="3000046"/>
            <a:ext cx="3475038" cy="188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74C0-10EE-4F73-892F-F2A4C18E7E68}"/>
              </a:ext>
            </a:extLst>
          </p:cNvPr>
          <p:cNvSpPr>
            <a:spLocks noGrp="1"/>
          </p:cNvSpPr>
          <p:nvPr>
            <p:ph type="title"/>
          </p:nvPr>
        </p:nvSpPr>
        <p:spPr>
          <a:xfrm>
            <a:off x="3786632" y="-123952"/>
            <a:ext cx="7315200" cy="3255264"/>
          </a:xfrm>
        </p:spPr>
        <p:txBody>
          <a:bodyPr>
            <a:normAutofit/>
          </a:bodyPr>
          <a:lstStyle/>
          <a:p>
            <a:r>
              <a:rPr lang="en-GB" sz="3200" b="1" dirty="0">
                <a:solidFill>
                  <a:srgbClr val="292929"/>
                </a:solidFill>
                <a:latin typeface="myriad-pro-regular"/>
              </a:rPr>
              <a:t>Synthesis, evaluation and skills opportunities</a:t>
            </a:r>
            <a:br>
              <a:rPr lang="en-GB" sz="3200" dirty="0">
                <a:solidFill>
                  <a:srgbClr val="292929"/>
                </a:solidFill>
                <a:latin typeface="myriad-pro-regular"/>
              </a:rPr>
            </a:br>
            <a:r>
              <a:rPr lang="en-GB" sz="3200" dirty="0">
                <a:solidFill>
                  <a:srgbClr val="292929"/>
                </a:solidFill>
                <a:latin typeface="myriad-pro-regular"/>
              </a:rPr>
              <a:t>How processes that influence </a:t>
            </a:r>
            <a:r>
              <a:rPr lang="en-GB" sz="3200" b="1" dirty="0">
                <a:solidFill>
                  <a:srgbClr val="292929"/>
                </a:solidFill>
                <a:latin typeface="myriad-pro-regular"/>
              </a:rPr>
              <a:t>spatial interactions</a:t>
            </a:r>
            <a:r>
              <a:rPr lang="en-GB" sz="3200" dirty="0">
                <a:solidFill>
                  <a:srgbClr val="292929"/>
                </a:solidFill>
                <a:latin typeface="myriad-pro-regular"/>
              </a:rPr>
              <a:t> are interlinked in complex ways that accelerate globalization</a:t>
            </a:r>
            <a:br>
              <a:rPr lang="en-GB" sz="3200" dirty="0">
                <a:solidFill>
                  <a:srgbClr val="292929"/>
                </a:solidFill>
                <a:latin typeface="myriad-pro-regular"/>
              </a:rPr>
            </a:br>
            <a:endParaRPr lang="en-GB" sz="3200" dirty="0"/>
          </a:p>
        </p:txBody>
      </p:sp>
      <p:sp>
        <p:nvSpPr>
          <p:cNvPr id="3" name="Text Placeholder 2">
            <a:extLst>
              <a:ext uri="{FF2B5EF4-FFF2-40B4-BE49-F238E27FC236}">
                <a16:creationId xmlns:a16="http://schemas.microsoft.com/office/drawing/2014/main" id="{F37F7237-C3B3-4DC5-A296-A44AE141B3A5}"/>
              </a:ext>
            </a:extLst>
          </p:cNvPr>
          <p:cNvSpPr>
            <a:spLocks noGrp="1"/>
          </p:cNvSpPr>
          <p:nvPr>
            <p:ph type="body" idx="1"/>
          </p:nvPr>
        </p:nvSpPr>
        <p:spPr/>
        <p:txBody>
          <a:bodyPr/>
          <a:lstStyle/>
          <a:p>
            <a:endParaRPr lang="en-GB"/>
          </a:p>
        </p:txBody>
      </p:sp>
      <p:sp>
        <p:nvSpPr>
          <p:cNvPr id="4" name="Rectangle 3">
            <a:extLst>
              <a:ext uri="{FF2B5EF4-FFF2-40B4-BE49-F238E27FC236}">
                <a16:creationId xmlns:a16="http://schemas.microsoft.com/office/drawing/2014/main" id="{7B31D205-14B9-416E-872B-EEBFAE05B306}"/>
              </a:ext>
            </a:extLst>
          </p:cNvPr>
          <p:cNvSpPr/>
          <p:nvPr/>
        </p:nvSpPr>
        <p:spPr>
          <a:xfrm>
            <a:off x="487680" y="1536867"/>
            <a:ext cx="2316480" cy="3385542"/>
          </a:xfrm>
          <a:prstGeom prst="rect">
            <a:avLst/>
          </a:prstGeom>
        </p:spPr>
        <p:txBody>
          <a:bodyPr wrap="square">
            <a:spAutoFit/>
          </a:bodyPr>
          <a:lstStyle/>
          <a:p>
            <a:r>
              <a:rPr lang="en-GB" sz="2800" dirty="0">
                <a:solidFill>
                  <a:schemeClr val="bg1"/>
                </a:solidFill>
                <a:latin typeface="myriad-pro-regular"/>
              </a:rPr>
              <a:t>How political, technological and physical </a:t>
            </a:r>
            <a:br>
              <a:rPr lang="en-GB" sz="2800" dirty="0">
                <a:solidFill>
                  <a:schemeClr val="bg1"/>
                </a:solidFill>
                <a:latin typeface="myriad-pro-regular"/>
              </a:rPr>
            </a:br>
            <a:r>
              <a:rPr lang="en-GB" sz="2800" b="1" dirty="0">
                <a:solidFill>
                  <a:schemeClr val="bg1"/>
                </a:solidFill>
                <a:latin typeface="myriad-pro-regular"/>
              </a:rPr>
              <a:t>processes</a:t>
            </a:r>
            <a:br>
              <a:rPr lang="en-GB" sz="2800" b="1" dirty="0">
                <a:solidFill>
                  <a:schemeClr val="bg1"/>
                </a:solidFill>
                <a:latin typeface="myriad-pro-regular"/>
              </a:rPr>
            </a:br>
            <a:r>
              <a:rPr lang="en-GB" sz="2800" dirty="0">
                <a:solidFill>
                  <a:schemeClr val="bg1"/>
                </a:solidFill>
                <a:latin typeface="myriad-pro-regular"/>
              </a:rPr>
              <a:t>influence global interactions</a:t>
            </a:r>
            <a:br>
              <a:rPr lang="en-GB" dirty="0">
                <a:solidFill>
                  <a:schemeClr val="bg1"/>
                </a:solidFill>
              </a:rPr>
            </a:br>
            <a:endParaRPr lang="en-GB" dirty="0"/>
          </a:p>
        </p:txBody>
      </p:sp>
    </p:spTree>
    <p:extLst>
      <p:ext uri="{BB962C8B-B14F-4D97-AF65-F5344CB8AC3E}">
        <p14:creationId xmlns:p14="http://schemas.microsoft.com/office/powerpoint/2010/main" val="167117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F9FB8-738E-4810-B4C4-29D789F57249}"/>
              </a:ext>
            </a:extLst>
          </p:cNvPr>
          <p:cNvPicPr>
            <a:picLocks noChangeAspect="1"/>
          </p:cNvPicPr>
          <p:nvPr/>
        </p:nvPicPr>
        <p:blipFill>
          <a:blip r:embed="rId2"/>
          <a:stretch>
            <a:fillRect/>
          </a:stretch>
        </p:blipFill>
        <p:spPr>
          <a:xfrm>
            <a:off x="1523603" y="524004"/>
            <a:ext cx="9144793" cy="5809992"/>
          </a:xfrm>
          <a:prstGeom prst="rect">
            <a:avLst/>
          </a:prstGeom>
        </p:spPr>
      </p:pic>
    </p:spTree>
    <p:extLst>
      <p:ext uri="{BB962C8B-B14F-4D97-AF65-F5344CB8AC3E}">
        <p14:creationId xmlns:p14="http://schemas.microsoft.com/office/powerpoint/2010/main" val="195875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9346-0C1F-4A6F-9545-E8D45AB83B6E}"/>
              </a:ext>
            </a:extLst>
          </p:cNvPr>
          <p:cNvSpPr>
            <a:spLocks noGrp="1"/>
          </p:cNvSpPr>
          <p:nvPr>
            <p:ph type="ctrTitle"/>
          </p:nvPr>
        </p:nvSpPr>
        <p:spPr>
          <a:xfrm>
            <a:off x="1100015" y="1327009"/>
            <a:ext cx="7315200" cy="3255264"/>
          </a:xfrm>
        </p:spPr>
        <p:txBody>
          <a:bodyPr>
            <a:normAutofit fontScale="90000"/>
          </a:bodyPr>
          <a:lstStyle/>
          <a:p>
            <a:r>
              <a:rPr lang="en-GB" sz="2800" dirty="0"/>
              <a:t>The International Baccalaureate (IB) syllabus uses the International Monetary Fund (IMF) definition of                                 </a:t>
            </a:r>
            <a:br>
              <a:rPr lang="en-GB" sz="2800" dirty="0"/>
            </a:br>
            <a:r>
              <a:rPr lang="en-GB" sz="2800" dirty="0"/>
              <a:t>                                                                                which is: </a:t>
            </a:r>
            <a:br>
              <a:rPr lang="en-GB" sz="2800" dirty="0"/>
            </a:br>
            <a:br>
              <a:rPr lang="en-GB" sz="2800" dirty="0"/>
            </a:br>
            <a:r>
              <a:rPr lang="en-GB" sz="2800" dirty="0"/>
              <a:t>‘</a:t>
            </a:r>
            <a:r>
              <a:rPr lang="en-GB" sz="2800" b="1" dirty="0">
                <a:solidFill>
                  <a:srgbClr val="7030A0"/>
                </a:solidFill>
              </a:rPr>
              <a:t>The growing interdependence of countries worldwide through the increasing volume and variety of </a:t>
            </a:r>
            <a:r>
              <a:rPr lang="en-GB" sz="2800" b="1" dirty="0" err="1">
                <a:solidFill>
                  <a:srgbClr val="7030A0"/>
                </a:solidFill>
              </a:rPr>
              <a:t>crossborder</a:t>
            </a:r>
            <a:r>
              <a:rPr lang="en-GB" sz="2800" b="1" dirty="0">
                <a:solidFill>
                  <a:srgbClr val="7030A0"/>
                </a:solidFill>
              </a:rPr>
              <a:t> transactions in goods and services and of international capital flows, and through the more rapid and widespread diffusion of technology</a:t>
            </a:r>
            <a:r>
              <a:rPr lang="en-GB" sz="2800" dirty="0">
                <a:solidFill>
                  <a:srgbClr val="7030A0"/>
                </a:solidFill>
              </a:rPr>
              <a:t>.</a:t>
            </a:r>
            <a:r>
              <a:rPr lang="en-GB" sz="2800" dirty="0"/>
              <a:t>’ </a:t>
            </a:r>
          </a:p>
        </p:txBody>
      </p:sp>
      <p:sp>
        <p:nvSpPr>
          <p:cNvPr id="3" name="Subtitle 2">
            <a:extLst>
              <a:ext uri="{FF2B5EF4-FFF2-40B4-BE49-F238E27FC236}">
                <a16:creationId xmlns:a16="http://schemas.microsoft.com/office/drawing/2014/main" id="{756DD24F-FCDF-407C-97BF-032A3F4961DE}"/>
              </a:ext>
            </a:extLst>
          </p:cNvPr>
          <p:cNvSpPr>
            <a:spLocks noGrp="1"/>
          </p:cNvSpPr>
          <p:nvPr>
            <p:ph type="subTitle" idx="1"/>
          </p:nvPr>
        </p:nvSpPr>
        <p:spPr/>
        <p:txBody>
          <a:bodyPr>
            <a:normAutofit/>
          </a:bodyPr>
          <a:lstStyle/>
          <a:p>
            <a:r>
              <a:rPr lang="en-GB" sz="1600" dirty="0"/>
              <a:t>The IB is an example of educational globalisation, with schools from a large number of countries following its courses. Almost 3000 schools in over 130 countries now offer IB programmes. </a:t>
            </a:r>
          </a:p>
        </p:txBody>
      </p:sp>
      <p:sp>
        <p:nvSpPr>
          <p:cNvPr id="4" name="Rectangle 3">
            <a:extLst>
              <a:ext uri="{FF2B5EF4-FFF2-40B4-BE49-F238E27FC236}">
                <a16:creationId xmlns:a16="http://schemas.microsoft.com/office/drawing/2014/main" id="{60332E07-9631-4A4F-AFF2-34528B73A530}"/>
              </a:ext>
            </a:extLst>
          </p:cNvPr>
          <p:cNvSpPr/>
          <p:nvPr/>
        </p:nvSpPr>
        <p:spPr>
          <a:xfrm>
            <a:off x="1100015" y="1908470"/>
            <a:ext cx="4063933" cy="923330"/>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globalisation</a:t>
            </a:r>
          </a:p>
        </p:txBody>
      </p:sp>
    </p:spTree>
    <p:extLst>
      <p:ext uri="{BB962C8B-B14F-4D97-AF65-F5344CB8AC3E}">
        <p14:creationId xmlns:p14="http://schemas.microsoft.com/office/powerpoint/2010/main" val="135030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eo-revision.net/____impro/1/onewebmedia/Globalisation%20definition.JPG?etag=W%2F%221f3fd-58c95bcf%22&amp;sourceContentType=image%2Fjpeg&amp;ignoreAspectRatio&amp;resize=711%2B504&amp;extract=0%2B0%2B711%2B502&amp;quality=85">
            <a:extLst>
              <a:ext uri="{FF2B5EF4-FFF2-40B4-BE49-F238E27FC236}">
                <a16:creationId xmlns:a16="http://schemas.microsoft.com/office/drawing/2014/main" id="{9A1BCE65-0F4F-46D5-BC20-30B8393BD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038225"/>
            <a:ext cx="6772275"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2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7F7B-6510-4F56-BF40-58E3E09BE88A}"/>
              </a:ext>
            </a:extLst>
          </p:cNvPr>
          <p:cNvSpPr>
            <a:spLocks noGrp="1"/>
          </p:cNvSpPr>
          <p:nvPr>
            <p:ph type="title"/>
          </p:nvPr>
        </p:nvSpPr>
        <p:spPr>
          <a:xfrm>
            <a:off x="252918" y="1123837"/>
            <a:ext cx="3069401" cy="4601183"/>
          </a:xfrm>
        </p:spPr>
        <p:txBody>
          <a:bodyPr>
            <a:normAutofit/>
          </a:bodyPr>
          <a:lstStyle/>
          <a:p>
            <a:r>
              <a:rPr lang="en-GB" sz="4400" b="1" dirty="0"/>
              <a:t>Global interactions </a:t>
            </a:r>
            <a:br>
              <a:rPr lang="en-GB" sz="4400" b="1" dirty="0"/>
            </a:br>
            <a:br>
              <a:rPr lang="en-GB" b="1" dirty="0"/>
            </a:br>
            <a:r>
              <a:rPr lang="en-GB" b="1" dirty="0"/>
              <a:t> </a:t>
            </a:r>
            <a:br>
              <a:rPr lang="en-GB" b="1" dirty="0"/>
            </a:br>
            <a:endParaRPr lang="en-GB" dirty="0"/>
          </a:p>
        </p:txBody>
      </p:sp>
      <p:sp>
        <p:nvSpPr>
          <p:cNvPr id="3" name="Rectangle 2">
            <a:extLst>
              <a:ext uri="{FF2B5EF4-FFF2-40B4-BE49-F238E27FC236}">
                <a16:creationId xmlns:a16="http://schemas.microsoft.com/office/drawing/2014/main" id="{4833C6AB-6D07-4A9B-A6C2-C9D8843DD94B}"/>
              </a:ext>
            </a:extLst>
          </p:cNvPr>
          <p:cNvSpPr/>
          <p:nvPr/>
        </p:nvSpPr>
        <p:spPr>
          <a:xfrm>
            <a:off x="4632960" y="1542256"/>
            <a:ext cx="6096000" cy="3693319"/>
          </a:xfrm>
          <a:prstGeom prst="rect">
            <a:avLst/>
          </a:prstGeom>
        </p:spPr>
        <p:txBody>
          <a:bodyPr>
            <a:spAutoFit/>
          </a:bodyPr>
          <a:lstStyle/>
          <a:p>
            <a:br>
              <a:rPr lang="en-GB" b="1" dirty="0"/>
            </a:br>
            <a:r>
              <a:rPr lang="en-GB" sz="3600" b="1" dirty="0"/>
              <a:t>This phenomenon includes all of the varied </a:t>
            </a:r>
            <a:r>
              <a:rPr lang="en-GB" sz="3600" b="1" dirty="0">
                <a:solidFill>
                  <a:srgbClr val="0070C0"/>
                </a:solidFill>
              </a:rPr>
              <a:t>economic</a:t>
            </a:r>
            <a:r>
              <a:rPr lang="en-GB" sz="3600" b="1" dirty="0"/>
              <a:t>, </a:t>
            </a:r>
            <a:r>
              <a:rPr lang="en-GB" sz="3600" b="1" dirty="0">
                <a:solidFill>
                  <a:srgbClr val="FF0000"/>
                </a:solidFill>
              </a:rPr>
              <a:t>social</a:t>
            </a:r>
            <a:r>
              <a:rPr lang="en-GB" sz="3600" b="1" dirty="0"/>
              <a:t>, political, </a:t>
            </a:r>
            <a:r>
              <a:rPr lang="en-GB" sz="3600" b="1" dirty="0">
                <a:solidFill>
                  <a:srgbClr val="FF3399"/>
                </a:solidFill>
              </a:rPr>
              <a:t>cultural</a:t>
            </a:r>
            <a:r>
              <a:rPr lang="en-GB" sz="3600" b="1" dirty="0"/>
              <a:t> and </a:t>
            </a:r>
            <a:r>
              <a:rPr lang="en-GB" sz="3600" b="1" dirty="0">
                <a:solidFill>
                  <a:srgbClr val="00B050"/>
                </a:solidFill>
              </a:rPr>
              <a:t>environmental </a:t>
            </a:r>
            <a:r>
              <a:rPr lang="en-GB" sz="3600" b="1" dirty="0"/>
              <a:t>processes that make up globalization.</a:t>
            </a:r>
            <a:br>
              <a:rPr lang="en-GB" sz="3600" b="1" dirty="0"/>
            </a:br>
            <a:endParaRPr lang="en-GB" sz="3600" dirty="0"/>
          </a:p>
        </p:txBody>
      </p:sp>
    </p:spTree>
    <p:extLst>
      <p:ext uri="{BB962C8B-B14F-4D97-AF65-F5344CB8AC3E}">
        <p14:creationId xmlns:p14="http://schemas.microsoft.com/office/powerpoint/2010/main" val="414545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114A-187E-4920-8438-16066D1076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1B85A9-126E-4ADE-BAD9-DD31FA1D060F}"/>
              </a:ext>
            </a:extLst>
          </p:cNvPr>
          <p:cNvSpPr>
            <a:spLocks noGrp="1"/>
          </p:cNvSpPr>
          <p:nvPr>
            <p:ph idx="1"/>
          </p:nvPr>
        </p:nvSpPr>
        <p:spPr>
          <a:xfrm>
            <a:off x="3828628" y="-212852"/>
            <a:ext cx="7315200" cy="5120640"/>
          </a:xfrm>
        </p:spPr>
        <p:txBody>
          <a:bodyPr>
            <a:normAutofit/>
          </a:bodyPr>
          <a:lstStyle/>
          <a:p>
            <a:r>
              <a:rPr lang="en-GB" sz="3200" b="1" dirty="0"/>
              <a:t>1. Global interactions and global power</a:t>
            </a:r>
            <a:endParaRPr lang="en-GB" sz="3200" dirty="0"/>
          </a:p>
        </p:txBody>
      </p:sp>
    </p:spTree>
    <p:extLst>
      <p:ext uri="{BB962C8B-B14F-4D97-AF65-F5344CB8AC3E}">
        <p14:creationId xmlns:p14="http://schemas.microsoft.com/office/powerpoint/2010/main" val="378216611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542</TotalTime>
  <Words>685</Words>
  <Application>Microsoft Office PowerPoint</Application>
  <PresentationFormat>Widescreen</PresentationFormat>
  <Paragraphs>137</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vt:lpstr>
      <vt:lpstr>Corbel</vt:lpstr>
      <vt:lpstr>ff0</vt:lpstr>
      <vt:lpstr>myriad-pro-regular</vt:lpstr>
      <vt:lpstr>Times New Roman</vt:lpstr>
      <vt:lpstr>Wingdings 2</vt:lpstr>
      <vt:lpstr>Frame</vt:lpstr>
      <vt:lpstr>Power, places and networks </vt:lpstr>
      <vt:lpstr>Power</vt:lpstr>
      <vt:lpstr>Places</vt:lpstr>
      <vt:lpstr>Processes</vt:lpstr>
      <vt:lpstr>PowerPoint Presentation</vt:lpstr>
      <vt:lpstr>The International Baccalaureate (IB) syllabus uses the International Monetary Fund (IMF) definition of                                                                                                                  which is:   ‘The growing interdependence of countries worldwide through the increasing volume and variety of crossborder transactions in goods and services and of international capital flows, and through the more rapid and widespread diffusion of technology.’ </vt:lpstr>
      <vt:lpstr>PowerPoint Presentation</vt:lpstr>
      <vt:lpstr>Global interactions     </vt:lpstr>
      <vt:lpstr>PowerPoint Presentation</vt:lpstr>
      <vt:lpstr>Globalization indices showing how countries participate in global interactions</vt:lpstr>
      <vt:lpstr>PowerPoint Presentation</vt:lpstr>
      <vt:lpstr>PowerPoint Presentation</vt:lpstr>
      <vt:lpstr>PowerPoint Presentation</vt:lpstr>
      <vt:lpstr>Global superpowers and their economic, geopolitical and cultural influence  - Detailed examples of at least two actual or     potential global superpowers </vt:lpstr>
      <vt:lpstr>PowerPoint Presentation</vt:lpstr>
      <vt:lpstr>How different  places become interconnected by global interactions </vt:lpstr>
      <vt:lpstr>PowerPoint Presentation</vt:lpstr>
      <vt:lpstr>Powerful organizations and global groups: G7/8, G20 and Organization for Economic Cooperation and Development (OECD) groups Organization of the Petroleum Exporting Countries’ (OPEC) influence over energy policies global lending institutions, including the International Monetary Fund (IMF) and New Development Bank (NDB)  Synthesis, evaluation and skills opportunities How wealthy and powerful places exist at varying scales, and how the global map is complex and subject to change  Page 8 </vt:lpstr>
      <vt:lpstr>An overview of contemporary global  networks and flows:  global trade in materials,  manufactured goods and services, an overview of international aid, loans and debt relief, international remittances from economic migrants illegal flows, such as trafficked people,  counterfeit goods  and narcotics</vt:lpstr>
      <vt:lpstr>PowerPoint Presentation</vt:lpstr>
      <vt:lpstr>Foreign Direct Investment (FDI) and outsourcing by transnational corporations (TNCs), and ways in which this networks places and markets  - Two contrasting detailed examples of TNCs and their    global strategies and supply chains</vt:lpstr>
      <vt:lpstr>PowerPoint Presentation</vt:lpstr>
      <vt:lpstr>PowerPoint Presentation</vt:lpstr>
      <vt:lpstr>PowerPoint Presentation</vt:lpstr>
      <vt:lpstr>Synthesis, evaluation and skills opportunities The relative importance of different flows, and the suitability of different methods for graphically representing flows and interactions </vt:lpstr>
      <vt:lpstr>PowerPoint Presentation</vt:lpstr>
      <vt:lpstr>Political factors that affect global interactions:  multi-governmental organizations (MGOs) and free trade zones </vt:lpstr>
      <vt:lpstr>Multi-governmental organizations (MGOs) comprise of a group of countries that collaborate to promote economic developmentt, maintain political stability, address and mitigate environmental challenges.   Examples include trade blocs such as EU,  NAFTA and ASEAN as well as international financial institutions such as WTO, IMF and the World Bank.</vt:lpstr>
      <vt:lpstr>How political, technological and physical  processes influence global interactions </vt:lpstr>
      <vt:lpstr>An industrial area, often near a coastline, where favourable conditions are created to attract foreign TNCs.   These conditions include low tax rates and exemption from tariffs and export duties.  </vt:lpstr>
      <vt:lpstr> Strategically located in the Pearl River region, and adjacent to Macau and Hong Kong, Shenzhen is a principal doorway into mainland China.   SEZs in China  </vt:lpstr>
      <vt:lpstr>Political factors that affect global interactions:  economic migration controls and rules </vt:lpstr>
      <vt:lpstr>  Our “shrinking world” and the forces driving technological innovation:  - changing global data flow patterns and trends  </vt:lpstr>
      <vt:lpstr>Time–space convergence</vt:lpstr>
      <vt:lpstr>Distance-decay</vt:lpstr>
      <vt:lpstr>PowerPoint Presentation</vt:lpstr>
      <vt:lpstr>PowerPoint Presentation</vt:lpstr>
      <vt:lpstr>Our “shrinking world” and the forces driving technological innovation:  - transport developments over time  - patterns and trends in communication infrastructure and      use </vt:lpstr>
      <vt:lpstr>Our “shrinking world” and the forces driving technological innovation:  changing global data flow patterns and trends transport developments over time patterns and trends in communication infrastructure and use </vt:lpstr>
      <vt:lpstr>The influence of the physical environment on global interactions:  natural resource availability the potentially limiting effect of geographic isolation, at varying scales </vt:lpstr>
      <vt:lpstr> Parts of the physical environment that are used to satisfy human needs and wants. </vt:lpstr>
      <vt:lpstr>Also known as the paradox of plenty, refers to the paradox that countries with an abundance of natural resources (like fossil fuels and certain minerals), tend to have less economic growth, less democracy, and worse development outcomes than countries with fewer natural resources.</vt:lpstr>
      <vt:lpstr>Geographic isolation at varying scales </vt:lpstr>
      <vt:lpstr>Geographic isolation at varying scales  . </vt:lpstr>
      <vt:lpstr>Synthesis, evaluation and skills opportunities How processes that influence spatial interactions are interlinked in complex ways that accelerate globalization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places and networks</dc:title>
  <dc:creator>Christine Evensen</dc:creator>
  <cp:lastModifiedBy>Christine Evensen</cp:lastModifiedBy>
  <cp:revision>58</cp:revision>
  <dcterms:created xsi:type="dcterms:W3CDTF">2018-09-26T13:19:52Z</dcterms:created>
  <dcterms:modified xsi:type="dcterms:W3CDTF">2018-10-01T12:28:47Z</dcterms:modified>
</cp:coreProperties>
</file>