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8" r:id="rId3"/>
    <p:sldId id="260" r:id="rId4"/>
    <p:sldId id="263" r:id="rId5"/>
    <p:sldId id="264" r:id="rId6"/>
    <p:sldId id="265" r:id="rId7"/>
    <p:sldId id="266" r:id="rId8"/>
    <p:sldId id="267" r:id="rId9"/>
    <p:sldId id="268" r:id="rId10"/>
    <p:sldId id="269" r:id="rId11"/>
    <p:sldId id="261" r:id="rId12"/>
    <p:sldId id="257" r:id="rId13"/>
    <p:sldId id="296" r:id="rId14"/>
    <p:sldId id="293" r:id="rId15"/>
    <p:sldId id="270" r:id="rId16"/>
    <p:sldId id="271" r:id="rId17"/>
    <p:sldId id="294" r:id="rId18"/>
    <p:sldId id="272" r:id="rId19"/>
    <p:sldId id="273" r:id="rId20"/>
    <p:sldId id="274" r:id="rId21"/>
    <p:sldId id="275" r:id="rId22"/>
    <p:sldId id="276" r:id="rId23"/>
    <p:sldId id="277" r:id="rId24"/>
    <p:sldId id="278" r:id="rId25"/>
    <p:sldId id="258" r:id="rId26"/>
    <p:sldId id="295" r:id="rId27"/>
    <p:sldId id="279" r:id="rId28"/>
    <p:sldId id="280" r:id="rId29"/>
    <p:sldId id="281" r:id="rId30"/>
    <p:sldId id="282" r:id="rId31"/>
    <p:sldId id="283" r:id="rId32"/>
    <p:sldId id="284" r:id="rId33"/>
    <p:sldId id="285" r:id="rId34"/>
    <p:sldId id="300" r:id="rId35"/>
    <p:sldId id="259" r:id="rId36"/>
    <p:sldId id="301" r:id="rId37"/>
    <p:sldId id="303" r:id="rId38"/>
    <p:sldId id="297" r:id="rId39"/>
    <p:sldId id="302" r:id="rId40"/>
    <p:sldId id="304" r:id="rId41"/>
    <p:sldId id="288" r:id="rId42"/>
    <p:sldId id="289" r:id="rId43"/>
    <p:sldId id="290" r:id="rId44"/>
    <p:sldId id="292" r:id="rId45"/>
    <p:sldId id="305" r:id="rId46"/>
    <p:sldId id="287" r:id="rId47"/>
    <p:sldId id="299" r:id="rId48"/>
    <p:sldId id="28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99A8"/>
    <a:srgbClr val="DDAD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598" autoAdjust="0"/>
  </p:normalViewPr>
  <p:slideViewPr>
    <p:cSldViewPr>
      <p:cViewPr>
        <p:scale>
          <a:sx n="73" d="100"/>
          <a:sy n="73" d="100"/>
        </p:scale>
        <p:origin x="104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B605489-A464-496C-A46E-0AB4D2C14408}" type="datetimeFigureOut">
              <a:rPr lang="en-US" smtClean="0"/>
              <a:pPr/>
              <a:t>4/8/2015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D0F90426-B9FD-461E-B6CB-0DBC6FEDBF5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605489-A464-496C-A46E-0AB4D2C14408}" type="datetimeFigureOut">
              <a:rPr lang="en-US" smtClean="0"/>
              <a:pPr/>
              <a:t>4/8/2015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90426-B9FD-461E-B6CB-0DBC6FEDBF5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605489-A464-496C-A46E-0AB4D2C14408}" type="datetimeFigureOut">
              <a:rPr lang="en-US" smtClean="0"/>
              <a:pPr/>
              <a:t>4/8/2015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90426-B9FD-461E-B6CB-0DBC6FEDBF5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605489-A464-496C-A46E-0AB4D2C14408}" type="datetimeFigureOut">
              <a:rPr lang="en-US" smtClean="0"/>
              <a:pPr/>
              <a:t>4/8/2015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90426-B9FD-461E-B6CB-0DBC6FEDBF5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B605489-A464-496C-A46E-0AB4D2C14408}" type="datetimeFigureOut">
              <a:rPr lang="en-US" smtClean="0"/>
              <a:pPr/>
              <a:t>4/8/2015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90426-B9FD-461E-B6CB-0DBC6FEDBF5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605489-A464-496C-A46E-0AB4D2C14408}" type="datetimeFigureOut">
              <a:rPr lang="en-US" smtClean="0"/>
              <a:pPr/>
              <a:t>4/8/2015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90426-B9FD-461E-B6CB-0DBC6FEDBF5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B605489-A464-496C-A46E-0AB4D2C14408}" type="datetimeFigureOut">
              <a:rPr lang="en-US" smtClean="0"/>
              <a:pPr/>
              <a:t>4/8/2015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F90426-B9FD-461E-B6CB-0DBC6FEDBF5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B605489-A464-496C-A46E-0AB4D2C14408}" type="datetimeFigureOut">
              <a:rPr lang="en-US" smtClean="0"/>
              <a:pPr/>
              <a:t>4/8/2015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F90426-B9FD-461E-B6CB-0DBC6FEDBF5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05489-A464-496C-A46E-0AB4D2C14408}" type="datetimeFigureOut">
              <a:rPr lang="en-US" smtClean="0"/>
              <a:pPr/>
              <a:t>4/8/2015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F90426-B9FD-461E-B6CB-0DBC6FEDBF5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605489-A464-496C-A46E-0AB4D2C14408}" type="datetimeFigureOut">
              <a:rPr lang="en-US" smtClean="0"/>
              <a:pPr/>
              <a:t>4/8/2015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90426-B9FD-461E-B6CB-0DBC6FEDBF5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605489-A464-496C-A46E-0AB4D2C14408}" type="datetimeFigureOut">
              <a:rPr lang="en-US" smtClean="0"/>
              <a:pPr/>
              <a:t>4/8/2015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D0F90426-B9FD-461E-B6CB-0DBC6FEDBF51}"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B605489-A464-496C-A46E-0AB4D2C14408}" type="datetimeFigureOut">
              <a:rPr lang="en-US" smtClean="0"/>
              <a:pPr/>
              <a:t>4/8/2015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0F90426-B9FD-461E-B6CB-0DBC6FEDBF51}"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hyperlink" Target="http://www.flickr.com/photos/47488022@N00/399152781/" TargetMode="External"/><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www.abcnyheter.no/node/79990"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nytimes.com/aponline/business/AP-Scotus-Exxon-Valdez.html?_r=1&amp;partner=rssyahoo&amp;emc=rss&amp;oref=slogin"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GB" dirty="0" smtClean="0"/>
              <a:t>Chapter 6</a:t>
            </a:r>
            <a:endParaRPr lang="en-GB" dirty="0"/>
          </a:p>
        </p:txBody>
      </p:sp>
      <p:sp>
        <p:nvSpPr>
          <p:cNvPr id="3" name="Subtitle 2"/>
          <p:cNvSpPr>
            <a:spLocks noGrp="1"/>
          </p:cNvSpPr>
          <p:nvPr>
            <p:ph type="subTitle" idx="1"/>
          </p:nvPr>
        </p:nvSpPr>
        <p:spPr/>
        <p:txBody>
          <a:bodyPr>
            <a:normAutofit/>
          </a:bodyPr>
          <a:lstStyle/>
          <a:p>
            <a:pPr algn="ctr"/>
            <a:r>
              <a:rPr lang="en-GB" sz="3600" dirty="0" smtClean="0"/>
              <a:t>Employment structures</a:t>
            </a:r>
            <a:endParaRPr lang="en-GB" sz="3600" dirty="0"/>
          </a:p>
        </p:txBody>
      </p:sp>
      <p:pic>
        <p:nvPicPr>
          <p:cNvPr id="4" name="Picture 1" descr="Lumberjack"/>
          <p:cNvPicPr>
            <a:picLocks noChangeAspect="1" noChangeArrowheads="1" noCrop="1"/>
          </p:cNvPicPr>
          <p:nvPr/>
        </p:nvPicPr>
        <p:blipFill>
          <a:blip r:embed="rId2"/>
          <a:srcRect/>
          <a:stretch>
            <a:fillRect/>
          </a:stretch>
        </p:blipFill>
        <p:spPr bwMode="auto">
          <a:xfrm>
            <a:off x="1357290" y="1571612"/>
            <a:ext cx="1485900" cy="1485900"/>
          </a:xfrm>
          <a:prstGeom prst="rect">
            <a:avLst/>
          </a:prstGeom>
          <a:noFill/>
        </p:spPr>
      </p:pic>
      <p:pic>
        <p:nvPicPr>
          <p:cNvPr id="16385" name="Picture 1" descr="Teacher"/>
          <p:cNvPicPr>
            <a:picLocks noChangeAspect="1" noChangeArrowheads="1" noCrop="1"/>
          </p:cNvPicPr>
          <p:nvPr/>
        </p:nvPicPr>
        <p:blipFill>
          <a:blip r:embed="rId3"/>
          <a:srcRect/>
          <a:stretch>
            <a:fillRect/>
          </a:stretch>
        </p:blipFill>
        <p:spPr bwMode="auto">
          <a:xfrm>
            <a:off x="6357950" y="1928802"/>
            <a:ext cx="1428750" cy="10477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785794"/>
            <a:ext cx="7851648" cy="1828800"/>
          </a:xfrm>
        </p:spPr>
        <p:txBody>
          <a:bodyPr/>
          <a:lstStyle/>
          <a:p>
            <a:pPr algn="ctr"/>
            <a:r>
              <a:rPr lang="en-GB" b="1" dirty="0" smtClean="0"/>
              <a:t>Tertiary: increases</a:t>
            </a:r>
            <a:endParaRPr lang="en-GB" dirty="0"/>
          </a:p>
        </p:txBody>
      </p:sp>
      <p:sp>
        <p:nvSpPr>
          <p:cNvPr id="3" name="Subtitle 2"/>
          <p:cNvSpPr>
            <a:spLocks noGrp="1"/>
          </p:cNvSpPr>
          <p:nvPr>
            <p:ph type="subTitle" idx="1"/>
          </p:nvPr>
        </p:nvSpPr>
        <p:spPr>
          <a:xfrm>
            <a:off x="1371600" y="2786058"/>
            <a:ext cx="6400800" cy="4071942"/>
          </a:xfrm>
        </p:spPr>
        <p:txBody>
          <a:bodyPr>
            <a:normAutofit fontScale="70000" lnSpcReduction="20000"/>
          </a:bodyPr>
          <a:lstStyle/>
          <a:p>
            <a:pPr algn="ctr"/>
            <a:r>
              <a:rPr lang="en-US" dirty="0" smtClean="0"/>
              <a:t>•  Large and growing informal service sector in urban areas of LEDCs as workers migrate from the countryside </a:t>
            </a:r>
          </a:p>
          <a:p>
            <a:endParaRPr lang="en-US" dirty="0"/>
          </a:p>
          <a:p>
            <a:pPr algn="ctr"/>
            <a:r>
              <a:rPr lang="en-US" dirty="0" smtClean="0"/>
              <a:t>• As a country develops, demand grows for services such as health, education and tourism</a:t>
            </a:r>
          </a:p>
          <a:p>
            <a:endParaRPr lang="en-US" dirty="0"/>
          </a:p>
          <a:p>
            <a:endParaRPr lang="en-US" dirty="0" smtClean="0"/>
          </a:p>
          <a:p>
            <a:pPr algn="ctr"/>
            <a:r>
              <a:rPr lang="en-US" dirty="0" smtClean="0"/>
              <a:t>• Strong growth in MEDCs of jobs in the knowledge economy  based on the processing of knowledge and information using telecommunications</a:t>
            </a:r>
          </a:p>
          <a:p>
            <a:endParaRPr lang="en-US" dirty="0"/>
          </a:p>
          <a:p>
            <a:endParaRPr lang="en-US" dirty="0" smtClean="0"/>
          </a:p>
          <a:p>
            <a:pPr algn="ctr"/>
            <a:r>
              <a:rPr lang="en-US" dirty="0" smtClean="0"/>
              <a:t>• Increase in producer services for manufacturing industry, e.g. market research</a:t>
            </a:r>
          </a:p>
          <a:p>
            <a:r>
              <a:rPr lang="en-US" dirty="0" smtClean="0"/>
              <a:t> </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smtClean="0"/>
          </a:p>
          <a:p>
            <a:endParaRPr lang="en-GB" dirty="0"/>
          </a:p>
        </p:txBody>
      </p:sp>
      <p:pic>
        <p:nvPicPr>
          <p:cNvPr id="1026" name="Picture 2" descr="http://www.geography.learnontheinternet.co.uk/images/empstruct/uk.gif"/>
          <p:cNvPicPr>
            <a:picLocks noChangeAspect="1" noChangeArrowheads="1"/>
          </p:cNvPicPr>
          <p:nvPr/>
        </p:nvPicPr>
        <p:blipFill>
          <a:blip r:embed="rId2"/>
          <a:srcRect/>
          <a:stretch>
            <a:fillRect/>
          </a:stretch>
        </p:blipFill>
        <p:spPr bwMode="auto">
          <a:xfrm>
            <a:off x="1285852" y="1571612"/>
            <a:ext cx="2381250" cy="1905000"/>
          </a:xfrm>
          <a:prstGeom prst="rect">
            <a:avLst/>
          </a:prstGeom>
          <a:noFill/>
        </p:spPr>
      </p:pic>
      <p:pic>
        <p:nvPicPr>
          <p:cNvPr id="1028" name="Picture 4" descr="http://www.geography.learnontheinternet.co.uk/images/empstruct/brazil.gif"/>
          <p:cNvPicPr>
            <a:picLocks noChangeAspect="1" noChangeArrowheads="1"/>
          </p:cNvPicPr>
          <p:nvPr/>
        </p:nvPicPr>
        <p:blipFill>
          <a:blip r:embed="rId3"/>
          <a:srcRect/>
          <a:stretch>
            <a:fillRect/>
          </a:stretch>
        </p:blipFill>
        <p:spPr bwMode="auto">
          <a:xfrm>
            <a:off x="6215074" y="1285860"/>
            <a:ext cx="2381250" cy="1905000"/>
          </a:xfrm>
          <a:prstGeom prst="rect">
            <a:avLst/>
          </a:prstGeom>
          <a:noFill/>
        </p:spPr>
      </p:pic>
      <p:pic>
        <p:nvPicPr>
          <p:cNvPr id="1029" name="Picture 5" descr="http://www.geography.learnontheinternet.co.uk/images/empstruct/ghana.gif"/>
          <p:cNvPicPr>
            <a:picLocks noChangeAspect="1" noChangeArrowheads="1"/>
          </p:cNvPicPr>
          <p:nvPr/>
        </p:nvPicPr>
        <p:blipFill>
          <a:blip r:embed="rId4"/>
          <a:srcRect/>
          <a:stretch>
            <a:fillRect/>
          </a:stretch>
        </p:blipFill>
        <p:spPr bwMode="auto">
          <a:xfrm>
            <a:off x="3786182" y="3929066"/>
            <a:ext cx="2381250" cy="1905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000108"/>
            <a:ext cx="7851648" cy="1828800"/>
          </a:xfrm>
        </p:spPr>
        <p:txBody>
          <a:bodyPr/>
          <a:lstStyle/>
          <a:p>
            <a:pPr algn="ctr"/>
            <a:r>
              <a:rPr lang="en-GB" dirty="0" smtClean="0"/>
              <a:t>Chapter 7</a:t>
            </a:r>
            <a:endParaRPr lang="en-GB" dirty="0"/>
          </a:p>
        </p:txBody>
      </p:sp>
      <p:sp>
        <p:nvSpPr>
          <p:cNvPr id="3" name="Subtitle 2"/>
          <p:cNvSpPr>
            <a:spLocks noGrp="1"/>
          </p:cNvSpPr>
          <p:nvPr>
            <p:ph type="subTitle" idx="1"/>
          </p:nvPr>
        </p:nvSpPr>
        <p:spPr>
          <a:xfrm>
            <a:off x="500034" y="3286124"/>
            <a:ext cx="7854696" cy="1752600"/>
          </a:xfrm>
        </p:spPr>
        <p:txBody>
          <a:bodyPr>
            <a:normAutofit/>
          </a:bodyPr>
          <a:lstStyle/>
          <a:p>
            <a:pPr algn="ctr"/>
            <a:r>
              <a:rPr lang="en-GB" sz="4400" dirty="0" smtClean="0"/>
              <a:t>Farming</a:t>
            </a:r>
            <a:endParaRPr lang="en-GB"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42900"/>
            <a:ext cx="7851648" cy="1828800"/>
          </a:xfrm>
        </p:spPr>
        <p:txBody>
          <a:bodyPr>
            <a:normAutofit/>
          </a:bodyPr>
          <a:lstStyle/>
          <a:p>
            <a:pPr algn="ctr"/>
            <a:r>
              <a:rPr lang="en-US" sz="4000" i="1" dirty="0" smtClean="0"/>
              <a:t>Students should be able to </a:t>
            </a:r>
            <a:endParaRPr lang="en-GB" sz="4000" dirty="0"/>
          </a:p>
        </p:txBody>
      </p:sp>
      <p:sp>
        <p:nvSpPr>
          <p:cNvPr id="3" name="Subtitle 2"/>
          <p:cNvSpPr>
            <a:spLocks noGrp="1"/>
          </p:cNvSpPr>
          <p:nvPr>
            <p:ph type="subTitle" idx="1"/>
          </p:nvPr>
        </p:nvSpPr>
        <p:spPr>
          <a:xfrm>
            <a:off x="571472" y="1785926"/>
            <a:ext cx="8072494" cy="5214950"/>
          </a:xfrm>
        </p:spPr>
        <p:txBody>
          <a:bodyPr>
            <a:normAutofit fontScale="62500" lnSpcReduction="20000"/>
          </a:bodyPr>
          <a:lstStyle/>
          <a:p>
            <a:pPr algn="ctr"/>
            <a:r>
              <a:rPr lang="en-US" dirty="0" smtClean="0"/>
              <a:t/>
            </a:r>
            <a:br>
              <a:rPr lang="en-US" dirty="0" smtClean="0"/>
            </a:br>
            <a:r>
              <a:rPr lang="en-US" dirty="0" smtClean="0"/>
              <a:t>- Describe in general terms the main features of an agricultural system: inputs, processes and outputs.</a:t>
            </a:r>
          </a:p>
          <a:p>
            <a:pPr algn="ctr"/>
            <a:r>
              <a:rPr lang="en-US" dirty="0" smtClean="0"/>
              <a:t/>
            </a:r>
            <a:br>
              <a:rPr lang="en-US" dirty="0" smtClean="0"/>
            </a:br>
            <a:r>
              <a:rPr lang="en-US" dirty="0" smtClean="0"/>
              <a:t>- Describe the influence of natural and human inputs on the processes and outputs of the two agricultural systems listed in the Syllabus [a large-scale system of commercial farming and small-scale subsistence farming]. Studies should include natural inputs (relief, climate and soil) and human inputs (economic, social and sometimes political). Their combined influences on the scale of production, methods of </a:t>
            </a:r>
            <a:r>
              <a:rPr lang="en-US" dirty="0" err="1" smtClean="0"/>
              <a:t>organisation</a:t>
            </a:r>
            <a:r>
              <a:rPr lang="en-US" dirty="0" smtClean="0"/>
              <a:t> and the products of each system should be studied. Reference may be made to an example such as plantation agriculture or extensive commercial cereal farming or extensive livestock production etc., to illustrate a large-scale system of commercial farming. Examples such as intensive subsistence rice cultivation or shifting cultivation etc. could profitably illustrate a system of small-scale subsistence farming. Other illustrations might be selected rather than the above. In each case reference should be made to a detailed case study.</a:t>
            </a:r>
          </a:p>
          <a:p>
            <a:pPr algn="ctr"/>
            <a:r>
              <a:rPr lang="en-US" dirty="0" smtClean="0"/>
              <a:t/>
            </a:r>
            <a:br>
              <a:rPr lang="en-US" dirty="0" smtClean="0"/>
            </a:br>
            <a:r>
              <a:rPr lang="en-US" dirty="0" smtClean="0"/>
              <a:t>- </a:t>
            </a:r>
            <a:r>
              <a:rPr lang="en-US" dirty="0" err="1" smtClean="0"/>
              <a:t>Recognise</a:t>
            </a:r>
            <a:r>
              <a:rPr lang="en-US" dirty="0" smtClean="0"/>
              <a:t> the causes and effects of food shortages. Shortages of food may be related to natural problems such as soil exhaustion, drought, floods, tropical cyclones, pests, disease etc. There should be an awareness of the effects of these natural problems on selected areas within LEDCs. Economic and political factors and their effects upon food shortages should be noted, for example low capital investment, poor distribution /transport difficulties, wars etc. The effects of food shortages in encouraging food aid and measures such as those of the 'Green Revolution' to produce more food should also be considered.</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GCSE Geography Agricultural Systems"/>
          <p:cNvPicPr>
            <a:picLocks noChangeAspect="1" noChangeArrowheads="1"/>
          </p:cNvPicPr>
          <p:nvPr/>
        </p:nvPicPr>
        <p:blipFill>
          <a:blip r:embed="rId2"/>
          <a:srcRect/>
          <a:stretch>
            <a:fillRect/>
          </a:stretch>
        </p:blipFill>
        <p:spPr bwMode="auto">
          <a:xfrm>
            <a:off x="2500298" y="1714488"/>
            <a:ext cx="3810000" cy="32194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dirty="0" smtClean="0"/>
              <a:t>Farming is a</a:t>
            </a:r>
            <a:r>
              <a:rPr lang="en-US" sz="4800" dirty="0" smtClean="0">
                <a:solidFill>
                  <a:schemeClr val="tx1">
                    <a:lumMod val="95000"/>
                  </a:schemeClr>
                </a:solidFill>
              </a:rPr>
              <a:t> </a:t>
            </a:r>
            <a:r>
              <a:rPr lang="en-US" sz="4800" b="1" dirty="0" smtClean="0">
                <a:solidFill>
                  <a:schemeClr val="tx1">
                    <a:lumMod val="95000"/>
                  </a:schemeClr>
                </a:solidFill>
              </a:rPr>
              <a:t>system</a:t>
            </a:r>
            <a:r>
              <a:rPr lang="en-US" sz="4800" dirty="0" smtClean="0">
                <a:solidFill>
                  <a:schemeClr val="tx1">
                    <a:lumMod val="95000"/>
                  </a:schemeClr>
                </a:solidFill>
              </a:rPr>
              <a:t> </a:t>
            </a:r>
            <a:r>
              <a:rPr lang="en-US" sz="4800" dirty="0" smtClean="0"/>
              <a:t>of     Inputs, Processes and Outputs</a:t>
            </a:r>
            <a:endParaRPr lang="en-GB" sz="4800" dirty="0"/>
          </a:p>
        </p:txBody>
      </p:sp>
      <p:sp>
        <p:nvSpPr>
          <p:cNvPr id="3" name="Subtitle 2"/>
          <p:cNvSpPr>
            <a:spLocks noGrp="1"/>
          </p:cNvSpPr>
          <p:nvPr>
            <p:ph type="subTitle" idx="1"/>
          </p:nvPr>
        </p:nvSpPr>
        <p:spPr>
          <a:xfrm>
            <a:off x="1357290" y="3429000"/>
            <a:ext cx="6400800" cy="2614634"/>
          </a:xfrm>
        </p:spPr>
        <p:txBody>
          <a:bodyPr>
            <a:normAutofit fontScale="85000" lnSpcReduction="20000"/>
          </a:bodyPr>
          <a:lstStyle/>
          <a:p>
            <a:pPr algn="ctr"/>
            <a:r>
              <a:rPr lang="en-GB" b="1" dirty="0" smtClean="0"/>
              <a:t>Inputs</a:t>
            </a:r>
            <a:r>
              <a:rPr lang="en-GB" dirty="0" smtClean="0"/>
              <a:t> - Labour, land, capital, seeds, climate, soil, relief, machinery, fertilisers, water </a:t>
            </a:r>
          </a:p>
          <a:p>
            <a:pPr algn="ctr"/>
            <a:r>
              <a:rPr lang="en-GB" dirty="0" smtClean="0"/>
              <a:t/>
            </a:r>
            <a:br>
              <a:rPr lang="en-GB" dirty="0" smtClean="0"/>
            </a:br>
            <a:r>
              <a:rPr lang="en-GB" b="1" dirty="0" smtClean="0"/>
              <a:t>Processes</a:t>
            </a:r>
            <a:r>
              <a:rPr lang="en-GB" dirty="0" smtClean="0"/>
              <a:t> - Ploughing, spraying, weeding, harvesting, sowing, milking, feeding, irrigation </a:t>
            </a:r>
          </a:p>
          <a:p>
            <a:pPr algn="ctr"/>
            <a:r>
              <a:rPr lang="en-GB" dirty="0" smtClean="0"/>
              <a:t/>
            </a:r>
            <a:br>
              <a:rPr lang="en-GB" dirty="0" smtClean="0"/>
            </a:br>
            <a:r>
              <a:rPr lang="en-GB" b="1" dirty="0" smtClean="0"/>
              <a:t>Outputs</a:t>
            </a:r>
            <a:r>
              <a:rPr lang="en-GB" dirty="0" smtClean="0"/>
              <a:t> - Crops, pollution, agricultural waste, profits, meat, wool, lambs, calves </a:t>
            </a: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714356"/>
            <a:ext cx="7851648" cy="1828800"/>
          </a:xfrm>
        </p:spPr>
        <p:txBody>
          <a:bodyPr/>
          <a:lstStyle/>
          <a:p>
            <a:pPr algn="ctr"/>
            <a:r>
              <a:rPr lang="en-GB" u="none" strike="noStrike" dirty="0" smtClean="0"/>
              <a:t>Farming types</a:t>
            </a:r>
            <a:r>
              <a:rPr lang="en-GB" dirty="0" smtClean="0"/>
              <a:t/>
            </a:r>
            <a:br>
              <a:rPr lang="en-GB" dirty="0" smtClean="0"/>
            </a:br>
            <a:endParaRPr lang="en-GB" dirty="0"/>
          </a:p>
        </p:txBody>
      </p:sp>
      <p:sp>
        <p:nvSpPr>
          <p:cNvPr id="3" name="Subtitle 2"/>
          <p:cNvSpPr>
            <a:spLocks noGrp="1"/>
          </p:cNvSpPr>
          <p:nvPr>
            <p:ph type="subTitle" idx="1"/>
          </p:nvPr>
        </p:nvSpPr>
        <p:spPr>
          <a:xfrm>
            <a:off x="1357290" y="1785926"/>
            <a:ext cx="6400800" cy="5286388"/>
          </a:xfrm>
        </p:spPr>
        <p:txBody>
          <a:bodyPr>
            <a:normAutofit fontScale="62500" lnSpcReduction="20000"/>
          </a:bodyPr>
          <a:lstStyle/>
          <a:p>
            <a:pPr algn="ctr"/>
            <a:r>
              <a:rPr lang="en-US" sz="3400" b="1" dirty="0" smtClean="0"/>
              <a:t>Arable</a:t>
            </a:r>
            <a:r>
              <a:rPr lang="en-US" dirty="0" smtClean="0"/>
              <a:t> - Growing crops </a:t>
            </a:r>
          </a:p>
          <a:p>
            <a:pPr algn="ctr"/>
            <a:r>
              <a:rPr lang="en-US" dirty="0" smtClean="0"/>
              <a:t/>
            </a:r>
            <a:br>
              <a:rPr lang="en-US" dirty="0" smtClean="0"/>
            </a:br>
            <a:r>
              <a:rPr lang="en-US" sz="3400" b="1" dirty="0" smtClean="0"/>
              <a:t>Pastoral</a:t>
            </a:r>
            <a:r>
              <a:rPr lang="en-US" sz="3400" dirty="0" smtClean="0"/>
              <a:t> </a:t>
            </a:r>
            <a:r>
              <a:rPr lang="en-US" dirty="0" smtClean="0"/>
              <a:t>- Rearing animals </a:t>
            </a:r>
          </a:p>
          <a:p>
            <a:pPr algn="ctr"/>
            <a:r>
              <a:rPr lang="en-US" dirty="0" smtClean="0"/>
              <a:t/>
            </a:r>
            <a:br>
              <a:rPr lang="en-US" dirty="0" smtClean="0"/>
            </a:br>
            <a:r>
              <a:rPr lang="en-US" sz="3400" b="1" dirty="0" smtClean="0"/>
              <a:t>Mixed</a:t>
            </a:r>
            <a:r>
              <a:rPr lang="en-US" sz="3400" dirty="0" smtClean="0"/>
              <a:t> </a:t>
            </a:r>
            <a:r>
              <a:rPr lang="en-US" dirty="0" smtClean="0"/>
              <a:t>- Growing crops and rearing animals </a:t>
            </a:r>
          </a:p>
          <a:p>
            <a:pPr algn="ctr"/>
            <a:r>
              <a:rPr lang="en-US" dirty="0" smtClean="0"/>
              <a:t/>
            </a:r>
            <a:br>
              <a:rPr lang="en-US" dirty="0" smtClean="0"/>
            </a:br>
            <a:r>
              <a:rPr lang="en-US" sz="3400" b="1" dirty="0" smtClean="0"/>
              <a:t>Subsistence</a:t>
            </a:r>
            <a:r>
              <a:rPr lang="en-US" dirty="0" smtClean="0"/>
              <a:t> - Producing just enough for your own and your families consumption </a:t>
            </a:r>
          </a:p>
          <a:p>
            <a:pPr algn="ctr"/>
            <a:r>
              <a:rPr lang="en-US" dirty="0" smtClean="0"/>
              <a:t/>
            </a:r>
            <a:br>
              <a:rPr lang="en-US" dirty="0" smtClean="0"/>
            </a:br>
            <a:r>
              <a:rPr lang="en-US" sz="3400" b="1" dirty="0" smtClean="0"/>
              <a:t>Commercial</a:t>
            </a:r>
            <a:r>
              <a:rPr lang="en-US" dirty="0" smtClean="0"/>
              <a:t> - Producing enough to sell to make a profit </a:t>
            </a:r>
          </a:p>
          <a:p>
            <a:pPr algn="ctr"/>
            <a:r>
              <a:rPr lang="en-US" dirty="0" smtClean="0"/>
              <a:t/>
            </a:r>
            <a:br>
              <a:rPr lang="en-US" dirty="0" smtClean="0"/>
            </a:br>
            <a:r>
              <a:rPr lang="en-US" sz="3400" b="1" dirty="0" smtClean="0"/>
              <a:t>Nomadic</a:t>
            </a:r>
            <a:r>
              <a:rPr lang="en-US" sz="3400" dirty="0" smtClean="0"/>
              <a:t> </a:t>
            </a:r>
            <a:r>
              <a:rPr lang="en-US" dirty="0" smtClean="0"/>
              <a:t>- Moving from one place to another especially with herds of animals </a:t>
            </a:r>
          </a:p>
          <a:p>
            <a:pPr algn="ctr"/>
            <a:r>
              <a:rPr lang="en-US" dirty="0" smtClean="0"/>
              <a:t/>
            </a:r>
            <a:br>
              <a:rPr lang="en-US" dirty="0" smtClean="0"/>
            </a:br>
            <a:r>
              <a:rPr lang="en-US" sz="3800" dirty="0" smtClean="0"/>
              <a:t>Sedentary</a:t>
            </a:r>
            <a:r>
              <a:rPr lang="en-US" dirty="0" smtClean="0"/>
              <a:t> - Farming in one place </a:t>
            </a:r>
          </a:p>
          <a:p>
            <a:pPr algn="ctr"/>
            <a:r>
              <a:rPr lang="en-US" dirty="0" smtClean="0"/>
              <a:t/>
            </a:r>
            <a:br>
              <a:rPr lang="en-US" dirty="0" smtClean="0"/>
            </a:br>
            <a:r>
              <a:rPr lang="en-US" sz="3800" b="1" dirty="0" smtClean="0"/>
              <a:t>Intensive</a:t>
            </a:r>
            <a:r>
              <a:rPr lang="en-US" sz="3800" dirty="0" smtClean="0"/>
              <a:t> </a:t>
            </a:r>
            <a:r>
              <a:rPr lang="en-US" dirty="0" smtClean="0"/>
              <a:t>- High levels of input into a small area producing high yields </a:t>
            </a:r>
          </a:p>
          <a:p>
            <a:pPr algn="ctr"/>
            <a:r>
              <a:rPr lang="en-US" dirty="0" smtClean="0"/>
              <a:t/>
            </a:r>
            <a:br>
              <a:rPr lang="en-US" dirty="0" smtClean="0"/>
            </a:br>
            <a:r>
              <a:rPr lang="en-US" sz="3800" b="1" dirty="0" smtClean="0"/>
              <a:t>Extensive</a:t>
            </a:r>
            <a:r>
              <a:rPr lang="en-US" sz="3800" dirty="0" smtClean="0"/>
              <a:t> </a:t>
            </a:r>
            <a:r>
              <a:rPr lang="en-US" dirty="0" smtClean="0"/>
              <a:t>- Low inputs over a large area providing low yields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357214"/>
            <a:ext cx="7851648" cy="1828800"/>
          </a:xfrm>
        </p:spPr>
        <p:txBody>
          <a:bodyPr/>
          <a:lstStyle/>
          <a:p>
            <a:pPr algn="ctr"/>
            <a:r>
              <a:rPr lang="en-GB" dirty="0" smtClean="0"/>
              <a:t>Subsistence farming</a:t>
            </a:r>
            <a:endParaRPr lang="en-GB" dirty="0"/>
          </a:p>
        </p:txBody>
      </p:sp>
      <p:sp>
        <p:nvSpPr>
          <p:cNvPr id="3" name="Subtitle 2"/>
          <p:cNvSpPr>
            <a:spLocks noGrp="1"/>
          </p:cNvSpPr>
          <p:nvPr>
            <p:ph type="subTitle" idx="1"/>
          </p:nvPr>
        </p:nvSpPr>
        <p:spPr/>
        <p:txBody>
          <a:bodyPr/>
          <a:lstStyle/>
          <a:p>
            <a:endParaRPr lang="en-GB" dirty="0"/>
          </a:p>
        </p:txBody>
      </p:sp>
      <p:pic>
        <p:nvPicPr>
          <p:cNvPr id="52226" name="Picture 2"/>
          <p:cNvPicPr>
            <a:picLocks noChangeAspect="1" noChangeArrowheads="1"/>
          </p:cNvPicPr>
          <p:nvPr/>
        </p:nvPicPr>
        <p:blipFill>
          <a:blip r:embed="rId2"/>
          <a:srcRect/>
          <a:stretch>
            <a:fillRect/>
          </a:stretch>
        </p:blipFill>
        <p:spPr bwMode="auto">
          <a:xfrm>
            <a:off x="598562" y="1428736"/>
            <a:ext cx="7973966" cy="52149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571480"/>
            <a:ext cx="7851648" cy="1828800"/>
          </a:xfrm>
        </p:spPr>
        <p:txBody>
          <a:bodyPr>
            <a:normAutofit fontScale="90000"/>
          </a:bodyPr>
          <a:lstStyle/>
          <a:p>
            <a:pPr algn="ctr"/>
            <a:r>
              <a:rPr lang="en-US" sz="4400" u="none" strike="noStrike" dirty="0" smtClean="0"/>
              <a:t>World Distribution of Rice Farming</a:t>
            </a:r>
            <a:r>
              <a:rPr lang="en-US" dirty="0" smtClean="0"/>
              <a:t/>
            </a:r>
            <a:br>
              <a:rPr lang="en-US" dirty="0" smtClean="0"/>
            </a:br>
            <a:endParaRPr lang="en-GB" dirty="0"/>
          </a:p>
        </p:txBody>
      </p:sp>
      <p:sp>
        <p:nvSpPr>
          <p:cNvPr id="3" name="Subtitle 2"/>
          <p:cNvSpPr>
            <a:spLocks noGrp="1"/>
          </p:cNvSpPr>
          <p:nvPr>
            <p:ph type="subTitle" idx="1"/>
          </p:nvPr>
        </p:nvSpPr>
        <p:spPr>
          <a:xfrm>
            <a:off x="1371600" y="2285992"/>
            <a:ext cx="6400800" cy="4071966"/>
          </a:xfrm>
        </p:spPr>
        <p:txBody>
          <a:bodyPr>
            <a:normAutofit fontScale="92500" lnSpcReduction="20000"/>
          </a:bodyPr>
          <a:lstStyle/>
          <a:p>
            <a:pPr algn="ctr"/>
            <a:r>
              <a:rPr lang="en-US" dirty="0" smtClean="0"/>
              <a:t>Most of the world's rice is grown in South and South East Asia. Ideal rice growing conditions:</a:t>
            </a:r>
          </a:p>
          <a:p>
            <a:r>
              <a:rPr lang="en-US" dirty="0" smtClean="0"/>
              <a:t> </a:t>
            </a:r>
          </a:p>
          <a:p>
            <a:pPr algn="ctr"/>
            <a:r>
              <a:rPr lang="en-US" dirty="0" smtClean="0"/>
              <a:t>Growing season five months with temperatures above 21 °C</a:t>
            </a:r>
          </a:p>
          <a:p>
            <a:endParaRPr lang="en-US" dirty="0" smtClean="0"/>
          </a:p>
          <a:p>
            <a:pPr algn="ctr"/>
            <a:r>
              <a:rPr lang="en-US" dirty="0" smtClean="0"/>
              <a:t> Annual rainfall over 2000 mm </a:t>
            </a:r>
          </a:p>
          <a:p>
            <a:pPr algn="ctr"/>
            <a:endParaRPr lang="en-US" dirty="0" smtClean="0"/>
          </a:p>
          <a:p>
            <a:pPr algn="ctr"/>
            <a:r>
              <a:rPr lang="en-US" dirty="0" smtClean="0"/>
              <a:t>Flat land to allow water to stay on the fields </a:t>
            </a:r>
          </a:p>
          <a:p>
            <a:endParaRPr lang="en-US" dirty="0"/>
          </a:p>
          <a:p>
            <a:pPr algn="ctr"/>
            <a:r>
              <a:rPr lang="en-US" dirty="0" smtClean="0"/>
              <a:t>Impermeable soil so water will not drain away </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u="none" strike="noStrike" dirty="0" smtClean="0">
                <a:solidFill>
                  <a:schemeClr val="accent4">
                    <a:lumMod val="60000"/>
                    <a:lumOff val="40000"/>
                  </a:schemeClr>
                </a:solidFill>
              </a:rPr>
              <a:t>Green</a:t>
            </a:r>
            <a:r>
              <a:rPr lang="en-GB" u="none" strike="noStrike" dirty="0" smtClean="0"/>
              <a:t> Revolution</a:t>
            </a:r>
            <a:endParaRPr lang="en-GB" dirty="0"/>
          </a:p>
        </p:txBody>
      </p:sp>
      <p:sp>
        <p:nvSpPr>
          <p:cNvPr id="3" name="Subtitle 2"/>
          <p:cNvSpPr>
            <a:spLocks noGrp="1"/>
          </p:cNvSpPr>
          <p:nvPr>
            <p:ph type="subTitle" idx="1"/>
          </p:nvPr>
        </p:nvSpPr>
        <p:spPr>
          <a:xfrm>
            <a:off x="1371600" y="3143248"/>
            <a:ext cx="6400800" cy="3429024"/>
          </a:xfrm>
        </p:spPr>
        <p:txBody>
          <a:bodyPr>
            <a:normAutofit fontScale="62500" lnSpcReduction="20000"/>
          </a:bodyPr>
          <a:lstStyle/>
          <a:p>
            <a:pPr algn="ctr"/>
            <a:r>
              <a:rPr lang="en-US" dirty="0" smtClean="0"/>
              <a:t>By the 1960s an increase in population and subsistence farming in LEDCs meant it was essential to increase food production. </a:t>
            </a:r>
          </a:p>
          <a:p>
            <a:pPr algn="ctr"/>
            <a:r>
              <a:rPr lang="en-US" dirty="0" smtClean="0"/>
              <a:t>The Green Revolution: </a:t>
            </a:r>
          </a:p>
          <a:p>
            <a:pPr algn="ctr"/>
            <a:endParaRPr lang="en-US" dirty="0" smtClean="0"/>
          </a:p>
          <a:p>
            <a:pPr algn="ctr"/>
            <a:r>
              <a:rPr lang="en-US" dirty="0" smtClean="0"/>
              <a:t>Introduced new farming methods to LEDCs in the 1960s </a:t>
            </a:r>
          </a:p>
          <a:p>
            <a:pPr algn="ctr"/>
            <a:endParaRPr lang="en-US" dirty="0" smtClean="0"/>
          </a:p>
          <a:p>
            <a:pPr algn="ctr"/>
            <a:r>
              <a:rPr lang="en-US" dirty="0" smtClean="0"/>
              <a:t>It was an attempt to increase food production via intensive farming </a:t>
            </a:r>
          </a:p>
          <a:p>
            <a:pPr algn="ctr"/>
            <a:endParaRPr lang="en-US" dirty="0" smtClean="0"/>
          </a:p>
          <a:p>
            <a:pPr algn="ctr"/>
            <a:r>
              <a:rPr lang="en-US" dirty="0" smtClean="0"/>
              <a:t>New high yielding varieties (HYVs) were developed; these were genetically engineered seeds </a:t>
            </a:r>
          </a:p>
          <a:p>
            <a:pPr algn="ctr"/>
            <a:endParaRPr lang="en-US" dirty="0" smtClean="0"/>
          </a:p>
          <a:p>
            <a:pPr algn="ctr"/>
            <a:r>
              <a:rPr lang="en-US" dirty="0" smtClean="0"/>
              <a:t>Used machinery to plough fields </a:t>
            </a:r>
          </a:p>
          <a:p>
            <a:pPr algn="ctr"/>
            <a:endParaRPr lang="en-US" dirty="0" smtClean="0"/>
          </a:p>
          <a:p>
            <a:pPr algn="ctr"/>
            <a:r>
              <a:rPr lang="en-US" dirty="0" smtClean="0"/>
              <a:t>Set up irrigation schemes and projects </a:t>
            </a:r>
            <a:endParaRPr lang="en-GB" dirty="0"/>
          </a:p>
        </p:txBody>
      </p:sp>
      <p:pic>
        <p:nvPicPr>
          <p:cNvPr id="35841" name="Picture 1" descr="Green Revolution"/>
          <p:cNvPicPr>
            <a:picLocks noChangeAspect="1" noChangeArrowheads="1"/>
          </p:cNvPicPr>
          <p:nvPr/>
        </p:nvPicPr>
        <p:blipFill>
          <a:blip r:embed="rId2"/>
          <a:srcRect/>
          <a:stretch>
            <a:fillRect/>
          </a:stretch>
        </p:blipFill>
        <p:spPr bwMode="auto">
          <a:xfrm>
            <a:off x="1357290" y="857232"/>
            <a:ext cx="6667500" cy="1524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928670"/>
            <a:ext cx="7851648" cy="1828800"/>
          </a:xfrm>
        </p:spPr>
        <p:txBody>
          <a:bodyPr>
            <a:normAutofit/>
          </a:bodyPr>
          <a:lstStyle/>
          <a:p>
            <a:pPr algn="ctr"/>
            <a:r>
              <a:rPr lang="en-GB" sz="4000" i="1" dirty="0" smtClean="0"/>
              <a:t>Students should be able to </a:t>
            </a:r>
            <a:endParaRPr lang="en-GB" sz="4000" i="1" dirty="0"/>
          </a:p>
        </p:txBody>
      </p:sp>
      <p:sp>
        <p:nvSpPr>
          <p:cNvPr id="3" name="Subtitle 2"/>
          <p:cNvSpPr>
            <a:spLocks noGrp="1"/>
          </p:cNvSpPr>
          <p:nvPr>
            <p:ph type="subTitle" idx="1"/>
          </p:nvPr>
        </p:nvSpPr>
        <p:spPr/>
        <p:txBody>
          <a:bodyPr>
            <a:normAutofit fontScale="85000" lnSpcReduction="10000"/>
          </a:bodyPr>
          <a:lstStyle/>
          <a:p>
            <a:pPr algn="ctr"/>
            <a:r>
              <a:rPr lang="en-US" dirty="0" smtClean="0"/>
              <a:t>- Classify industries into primary, secondary and tertiary.</a:t>
            </a:r>
          </a:p>
          <a:p>
            <a:pPr algn="ctr"/>
            <a:r>
              <a:rPr lang="en-US" dirty="0" smtClean="0"/>
              <a:t/>
            </a:r>
            <a:br>
              <a:rPr lang="en-US" dirty="0" smtClean="0"/>
            </a:br>
            <a:r>
              <a:rPr lang="en-US" dirty="0" smtClean="0"/>
              <a:t>- Describe and explain how the proportions employed in     primary, secondary and tertiary industries differ in LEDCs and MEDCs and may change with time and level of development.</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smtClean="0"/>
              <a:t>Successes and Failures of </a:t>
            </a:r>
            <a:br>
              <a:rPr lang="en-US" sz="4400" dirty="0" smtClean="0"/>
            </a:br>
            <a:r>
              <a:rPr lang="en-US" sz="4400" dirty="0" smtClean="0"/>
              <a:t>the </a:t>
            </a:r>
            <a:r>
              <a:rPr lang="en-US" sz="4400" dirty="0" smtClean="0">
                <a:solidFill>
                  <a:schemeClr val="accent4">
                    <a:lumMod val="60000"/>
                    <a:lumOff val="40000"/>
                  </a:schemeClr>
                </a:solidFill>
              </a:rPr>
              <a:t>Green</a:t>
            </a:r>
            <a:r>
              <a:rPr lang="en-US" sz="4400" dirty="0" smtClean="0"/>
              <a:t> Revolution: </a:t>
            </a:r>
            <a:endParaRPr lang="en-GB" sz="4400" dirty="0"/>
          </a:p>
        </p:txBody>
      </p:sp>
      <p:sp>
        <p:nvSpPr>
          <p:cNvPr id="3" name="Subtitle 2"/>
          <p:cNvSpPr>
            <a:spLocks noGrp="1"/>
          </p:cNvSpPr>
          <p:nvPr>
            <p:ph type="subTitle" idx="1"/>
          </p:nvPr>
        </p:nvSpPr>
        <p:spPr>
          <a:xfrm>
            <a:off x="928662" y="3857628"/>
            <a:ext cx="7143800" cy="1971692"/>
          </a:xfrm>
        </p:spPr>
        <p:txBody>
          <a:bodyPr>
            <a:normAutofit fontScale="85000" lnSpcReduction="10000"/>
          </a:bodyPr>
          <a:lstStyle/>
          <a:p>
            <a:pPr algn="ctr"/>
            <a:r>
              <a:rPr lang="en-US" dirty="0" smtClean="0"/>
              <a:t>Yields increased </a:t>
            </a:r>
          </a:p>
          <a:p>
            <a:endParaRPr lang="en-US" dirty="0" smtClean="0"/>
          </a:p>
          <a:p>
            <a:pPr algn="ctr"/>
            <a:r>
              <a:rPr lang="en-US" dirty="0" smtClean="0"/>
              <a:t>Farmers had a better standard of living </a:t>
            </a:r>
          </a:p>
          <a:p>
            <a:endParaRPr lang="en-US" dirty="0"/>
          </a:p>
          <a:p>
            <a:pPr algn="ctr"/>
            <a:r>
              <a:rPr lang="en-US" dirty="0" smtClean="0"/>
              <a:t>New industries making </a:t>
            </a:r>
            <a:r>
              <a:rPr lang="en-US" dirty="0" err="1" smtClean="0"/>
              <a:t>fertilisers</a:t>
            </a:r>
            <a:r>
              <a:rPr lang="en-US" dirty="0" smtClean="0"/>
              <a:t> developed in rural areas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to="" calcmode="lin" valueType="num">
                                      <p:cBhvr>
                                        <p:cTn id="10" dur="1" fill="hold"/>
                                        <p:tgtEl>
                                          <p:spTgt spid="3">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to="" calcmode="lin" valueType="num">
                                      <p:cBhvr>
                                        <p:cTn id="13"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714356"/>
            <a:ext cx="7851648" cy="1828800"/>
          </a:xfrm>
        </p:spPr>
        <p:txBody>
          <a:bodyPr/>
          <a:lstStyle/>
          <a:p>
            <a:pPr algn="ctr"/>
            <a:r>
              <a:rPr lang="en-GB" b="1" dirty="0" smtClean="0"/>
              <a:t>FAILURES</a:t>
            </a:r>
            <a:endParaRPr lang="en-GB" dirty="0"/>
          </a:p>
        </p:txBody>
      </p:sp>
      <p:sp>
        <p:nvSpPr>
          <p:cNvPr id="3" name="Subtitle 2"/>
          <p:cNvSpPr>
            <a:spLocks noGrp="1"/>
          </p:cNvSpPr>
          <p:nvPr>
            <p:ph type="subTitle" idx="1"/>
          </p:nvPr>
        </p:nvSpPr>
        <p:spPr>
          <a:xfrm>
            <a:off x="533400" y="2714620"/>
            <a:ext cx="7854696" cy="3429024"/>
          </a:xfrm>
        </p:spPr>
        <p:txBody>
          <a:bodyPr>
            <a:normAutofit fontScale="92500" lnSpcReduction="20000"/>
          </a:bodyPr>
          <a:lstStyle/>
          <a:p>
            <a:pPr algn="ctr"/>
            <a:endParaRPr lang="en-US" dirty="0" smtClean="0"/>
          </a:p>
          <a:p>
            <a:pPr algn="ctr"/>
            <a:r>
              <a:rPr lang="en-US" dirty="0" smtClean="0"/>
              <a:t>Many farmers can not afford machinery and </a:t>
            </a:r>
            <a:r>
              <a:rPr lang="en-US" dirty="0" err="1" smtClean="0"/>
              <a:t>fertilisers</a:t>
            </a:r>
            <a:r>
              <a:rPr lang="en-US" dirty="0" smtClean="0"/>
              <a:t> required </a:t>
            </a:r>
          </a:p>
          <a:p>
            <a:endParaRPr lang="en-US" dirty="0"/>
          </a:p>
          <a:p>
            <a:pPr algn="ctr"/>
            <a:r>
              <a:rPr lang="en-US" dirty="0" smtClean="0"/>
              <a:t>Machinery increases rural unemployment </a:t>
            </a:r>
          </a:p>
          <a:p>
            <a:endParaRPr lang="en-US" dirty="0"/>
          </a:p>
          <a:p>
            <a:pPr algn="ctr"/>
            <a:r>
              <a:rPr lang="en-US" dirty="0" smtClean="0"/>
              <a:t>Rural to urban migration increased </a:t>
            </a:r>
          </a:p>
          <a:p>
            <a:endParaRPr lang="en-US" dirty="0"/>
          </a:p>
          <a:p>
            <a:r>
              <a:rPr lang="en-US" dirty="0" smtClean="0"/>
              <a:t>Increased yields make prices fall Farmers become poorer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u="none" strike="noStrike" dirty="0" smtClean="0"/>
              <a:t>Common Agricultural Policy</a:t>
            </a:r>
            <a:endParaRPr lang="en-GB" dirty="0"/>
          </a:p>
        </p:txBody>
      </p:sp>
      <p:sp>
        <p:nvSpPr>
          <p:cNvPr id="3" name="Subtitle 2"/>
          <p:cNvSpPr>
            <a:spLocks noGrp="1"/>
          </p:cNvSpPr>
          <p:nvPr>
            <p:ph type="subTitle" idx="1"/>
          </p:nvPr>
        </p:nvSpPr>
        <p:spPr>
          <a:xfrm>
            <a:off x="533400" y="3228536"/>
            <a:ext cx="7854696" cy="2772232"/>
          </a:xfrm>
        </p:spPr>
        <p:txBody>
          <a:bodyPr>
            <a:normAutofit fontScale="92500" lnSpcReduction="20000"/>
          </a:bodyPr>
          <a:lstStyle/>
          <a:p>
            <a:endParaRPr lang="en-US" dirty="0" smtClean="0"/>
          </a:p>
          <a:p>
            <a:pPr algn="ctr"/>
            <a:r>
              <a:rPr lang="en-US" dirty="0" smtClean="0"/>
              <a:t>The Common Agricultural Policy (CAP) governs farming in all countries in the EU. After World War II Europe wanted to be agriculturally self-sufficient. Therefore, farmers were guaranteed a price for their crops regardless of market forces. This protected the farmers from cheap imports from abroad. EU farmers ended up producing too much food; this led to food mountains.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u="none" strike="noStrike" dirty="0" smtClean="0"/>
              <a:t>Set-aside</a:t>
            </a:r>
            <a:r>
              <a:rPr lang="en-GB" dirty="0" smtClean="0"/>
              <a:t/>
            </a:r>
            <a:br>
              <a:rPr lang="en-GB" dirty="0" smtClean="0"/>
            </a:br>
            <a:endParaRPr lang="en-GB" dirty="0"/>
          </a:p>
        </p:txBody>
      </p:sp>
      <p:sp>
        <p:nvSpPr>
          <p:cNvPr id="3" name="Subtitle 2"/>
          <p:cNvSpPr>
            <a:spLocks noGrp="1"/>
          </p:cNvSpPr>
          <p:nvPr>
            <p:ph type="subTitle" idx="1"/>
          </p:nvPr>
        </p:nvSpPr>
        <p:spPr/>
        <p:txBody>
          <a:bodyPr>
            <a:normAutofit fontScale="92500" lnSpcReduction="10000"/>
          </a:bodyPr>
          <a:lstStyle/>
          <a:p>
            <a:pPr algn="ctr"/>
            <a:r>
              <a:rPr lang="en-US" dirty="0" smtClean="0"/>
              <a:t>Set-aside is a scheme by which the EU pays farmers a subsidy to leave land uncultivated to reduce overall production. In order to continue receiving EU subsidies all farms with over 20 hectares of land must now leave 15 % of it as set-aside.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u="none" strike="noStrike" dirty="0" smtClean="0"/>
              <a:t>Desertification</a:t>
            </a:r>
            <a:r>
              <a:rPr lang="en-GB" dirty="0" smtClean="0"/>
              <a:t/>
            </a:r>
            <a:br>
              <a:rPr lang="en-GB" dirty="0" smtClean="0"/>
            </a:br>
            <a:endParaRPr lang="en-GB" dirty="0"/>
          </a:p>
        </p:txBody>
      </p:sp>
      <p:sp>
        <p:nvSpPr>
          <p:cNvPr id="3" name="Subtitle 2"/>
          <p:cNvSpPr>
            <a:spLocks noGrp="1"/>
          </p:cNvSpPr>
          <p:nvPr>
            <p:ph type="subTitle" idx="1"/>
          </p:nvPr>
        </p:nvSpPr>
        <p:spPr/>
        <p:txBody>
          <a:bodyPr>
            <a:normAutofit lnSpcReduction="10000"/>
          </a:bodyPr>
          <a:lstStyle/>
          <a:p>
            <a:pPr algn="ctr"/>
            <a:r>
              <a:rPr lang="en-US" dirty="0" smtClean="0"/>
              <a:t>Desertification is when a desert gradually spreads to the surrounding areas of semi-desert. </a:t>
            </a:r>
          </a:p>
          <a:p>
            <a:pPr algn="ctr"/>
            <a:endParaRPr lang="en-US" dirty="0" smtClean="0"/>
          </a:p>
          <a:p>
            <a:pPr algn="ctr"/>
            <a:r>
              <a:rPr lang="en-US" dirty="0" smtClean="0"/>
              <a:t>Case study: Sahel.</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290"/>
            <a:ext cx="7851648" cy="1828800"/>
          </a:xfrm>
        </p:spPr>
        <p:txBody>
          <a:bodyPr/>
          <a:lstStyle/>
          <a:p>
            <a:pPr algn="ctr"/>
            <a:r>
              <a:rPr lang="en-GB" dirty="0" smtClean="0"/>
              <a:t>Chapter 8 </a:t>
            </a:r>
            <a:endParaRPr lang="en-GB" dirty="0"/>
          </a:p>
        </p:txBody>
      </p:sp>
      <p:sp>
        <p:nvSpPr>
          <p:cNvPr id="3" name="Subtitle 2"/>
          <p:cNvSpPr>
            <a:spLocks noGrp="1"/>
          </p:cNvSpPr>
          <p:nvPr>
            <p:ph type="subTitle" idx="1"/>
          </p:nvPr>
        </p:nvSpPr>
        <p:spPr>
          <a:xfrm>
            <a:off x="571472" y="2143116"/>
            <a:ext cx="7854696" cy="1752600"/>
          </a:xfrm>
        </p:spPr>
        <p:txBody>
          <a:bodyPr>
            <a:normAutofit/>
          </a:bodyPr>
          <a:lstStyle/>
          <a:p>
            <a:pPr algn="ctr"/>
            <a:r>
              <a:rPr lang="en-GB" sz="4400" dirty="0" smtClean="0"/>
              <a:t>Resources (energy)</a:t>
            </a:r>
            <a:endParaRPr lang="en-GB" sz="4400" dirty="0"/>
          </a:p>
        </p:txBody>
      </p:sp>
      <p:graphicFrame>
        <p:nvGraphicFramePr>
          <p:cNvPr id="4" name="Table 3"/>
          <p:cNvGraphicFramePr>
            <a:graphicFrameLocks noGrp="1"/>
          </p:cNvGraphicFramePr>
          <p:nvPr/>
        </p:nvGraphicFramePr>
        <p:xfrm>
          <a:off x="1524000" y="3288980"/>
          <a:ext cx="6096000" cy="280040"/>
        </p:xfrm>
        <a:graphic>
          <a:graphicData uri="http://schemas.openxmlformats.org/drawingml/2006/table">
            <a:tbl>
              <a:tblPr/>
              <a:tblGrid>
                <a:gridCol w="6096000"/>
              </a:tblGrid>
              <a:tr h="280040">
                <a:tc>
                  <a:txBody>
                    <a:bodyPr/>
                    <a:lstStyle/>
                    <a:p>
                      <a:pPr algn="ctr"/>
                      <a:r>
                        <a:rPr lang="en-GB" sz="1600"/>
                        <a:t> </a:t>
                      </a:r>
                    </a:p>
                  </a:txBody>
                  <a:tcPr marL="17076" marR="17076" marT="17076" marB="17076" anchor="ctr">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1524000" y="3306055"/>
          <a:ext cx="6096000" cy="245889"/>
        </p:xfrm>
        <a:graphic>
          <a:graphicData uri="http://schemas.openxmlformats.org/drawingml/2006/table">
            <a:tbl>
              <a:tblPr/>
              <a:tblGrid>
                <a:gridCol w="1219200"/>
                <a:gridCol w="1219200"/>
                <a:gridCol w="1219200"/>
                <a:gridCol w="1219200"/>
                <a:gridCol w="1219200"/>
              </a:tblGrid>
              <a:tr h="245889">
                <a:tc>
                  <a:txBody>
                    <a:bodyPr/>
                    <a:lstStyle/>
                    <a:p>
                      <a:pPr algn="ctr"/>
                      <a:endParaRPr lang="en-GB" sz="1600" dirty="0"/>
                    </a:p>
                  </a:txBody>
                  <a:tcPr marL="0" marR="0" marT="0" marB="0" anchor="ctr">
                    <a:lnL>
                      <a:noFill/>
                    </a:lnL>
                    <a:lnR>
                      <a:noFill/>
                    </a:lnR>
                    <a:lnT>
                      <a:noFill/>
                    </a:lnT>
                    <a:lnB>
                      <a:noFill/>
                    </a:lnB>
                  </a:tcPr>
                </a:tc>
                <a:tc>
                  <a:txBody>
                    <a:bodyPr/>
                    <a:lstStyle/>
                    <a:p>
                      <a:pPr algn="ctr"/>
                      <a:endParaRPr lang="en-GB" sz="1600"/>
                    </a:p>
                  </a:txBody>
                  <a:tcPr marL="0" marR="0" marT="0" marB="0" anchor="ctr">
                    <a:lnL>
                      <a:noFill/>
                    </a:lnL>
                    <a:lnR>
                      <a:noFill/>
                    </a:lnR>
                    <a:lnT>
                      <a:noFill/>
                    </a:lnT>
                    <a:lnB>
                      <a:noFill/>
                    </a:lnB>
                  </a:tcPr>
                </a:tc>
                <a:tc>
                  <a:txBody>
                    <a:bodyPr/>
                    <a:lstStyle/>
                    <a:p>
                      <a:pPr algn="ctr"/>
                      <a:endParaRPr lang="en-GB" sz="1600"/>
                    </a:p>
                  </a:txBody>
                  <a:tcPr marL="0" marR="0" marT="0" marB="0" anchor="ctr">
                    <a:lnL>
                      <a:noFill/>
                    </a:lnL>
                    <a:lnR>
                      <a:noFill/>
                    </a:lnR>
                    <a:lnT>
                      <a:noFill/>
                    </a:lnT>
                    <a:lnB>
                      <a:noFill/>
                    </a:lnB>
                  </a:tcPr>
                </a:tc>
                <a:tc>
                  <a:txBody>
                    <a:bodyPr/>
                    <a:lstStyle/>
                    <a:p>
                      <a:pPr algn="ctr"/>
                      <a:endParaRPr lang="en-GB" sz="1600" dirty="0"/>
                    </a:p>
                  </a:txBody>
                  <a:tcPr marL="0" marR="0" marT="0" marB="0" anchor="ctr">
                    <a:lnL>
                      <a:noFill/>
                    </a:lnL>
                    <a:lnR>
                      <a:noFill/>
                    </a:lnR>
                    <a:lnT>
                      <a:noFill/>
                    </a:lnT>
                    <a:lnB>
                      <a:noFill/>
                    </a:lnB>
                  </a:tcPr>
                </a:tc>
                <a:tc>
                  <a:txBody>
                    <a:bodyPr/>
                    <a:lstStyle/>
                    <a:p>
                      <a:pPr algn="ctr"/>
                      <a:endParaRPr lang="en-GB" sz="1600" dirty="0"/>
                    </a:p>
                  </a:txBody>
                  <a:tcPr marL="0" marR="0" marT="0" marB="0" anchor="ctr">
                    <a:lnL>
                      <a:noFill/>
                    </a:lnL>
                    <a:lnR>
                      <a:noFill/>
                    </a:lnR>
                    <a:lnT>
                      <a:noFill/>
                    </a:lnT>
                    <a:lnB>
                      <a:noFill/>
                    </a:lnB>
                  </a:tcPr>
                </a:tc>
              </a:tr>
            </a:tbl>
          </a:graphicData>
        </a:graphic>
      </p:graphicFrame>
      <p:pic>
        <p:nvPicPr>
          <p:cNvPr id="4097" name="Picture 1" descr="Oil Spill"/>
          <p:cNvPicPr>
            <a:picLocks noChangeAspect="1" noChangeArrowheads="1"/>
          </p:cNvPicPr>
          <p:nvPr/>
        </p:nvPicPr>
        <p:blipFill>
          <a:blip r:embed="rId2"/>
          <a:srcRect/>
          <a:stretch>
            <a:fillRect/>
          </a:stretch>
        </p:blipFill>
        <p:spPr bwMode="auto">
          <a:xfrm>
            <a:off x="0" y="0"/>
            <a:ext cx="1333500" cy="1047750"/>
          </a:xfrm>
          <a:prstGeom prst="rect">
            <a:avLst/>
          </a:prstGeom>
          <a:noFill/>
        </p:spPr>
      </p:pic>
      <p:pic>
        <p:nvPicPr>
          <p:cNvPr id="4098" name="Picture 2" descr="Marine Current Turbine"/>
          <p:cNvPicPr>
            <a:picLocks noChangeAspect="1" noChangeArrowheads="1"/>
          </p:cNvPicPr>
          <p:nvPr/>
        </p:nvPicPr>
        <p:blipFill>
          <a:blip r:embed="rId3"/>
          <a:srcRect/>
          <a:stretch>
            <a:fillRect/>
          </a:stretch>
        </p:blipFill>
        <p:spPr bwMode="auto">
          <a:xfrm>
            <a:off x="0" y="0"/>
            <a:ext cx="1333500" cy="1047750"/>
          </a:xfrm>
          <a:prstGeom prst="rect">
            <a:avLst/>
          </a:prstGeom>
          <a:noFill/>
        </p:spPr>
      </p:pic>
      <p:pic>
        <p:nvPicPr>
          <p:cNvPr id="4099" name="Picture 3" descr="Hydro Electric Power"/>
          <p:cNvPicPr>
            <a:picLocks noChangeAspect="1" noChangeArrowheads="1"/>
          </p:cNvPicPr>
          <p:nvPr/>
        </p:nvPicPr>
        <p:blipFill>
          <a:blip r:embed="rId4"/>
          <a:srcRect/>
          <a:stretch>
            <a:fillRect/>
          </a:stretch>
        </p:blipFill>
        <p:spPr bwMode="auto">
          <a:xfrm>
            <a:off x="0" y="0"/>
            <a:ext cx="1333500" cy="1047750"/>
          </a:xfrm>
          <a:prstGeom prst="rect">
            <a:avLst/>
          </a:prstGeom>
          <a:noFill/>
        </p:spPr>
      </p:pic>
      <p:pic>
        <p:nvPicPr>
          <p:cNvPr id="4100" name="Picture 4" descr="Solar Energy"/>
          <p:cNvPicPr>
            <a:picLocks noChangeAspect="1" noChangeArrowheads="1"/>
          </p:cNvPicPr>
          <p:nvPr/>
        </p:nvPicPr>
        <p:blipFill>
          <a:blip r:embed="rId5"/>
          <a:srcRect/>
          <a:stretch>
            <a:fillRect/>
          </a:stretch>
        </p:blipFill>
        <p:spPr bwMode="auto">
          <a:xfrm>
            <a:off x="0" y="0"/>
            <a:ext cx="1333500" cy="1047750"/>
          </a:xfrm>
          <a:prstGeom prst="rect">
            <a:avLst/>
          </a:prstGeom>
          <a:noFill/>
        </p:spPr>
      </p:pic>
      <p:pic>
        <p:nvPicPr>
          <p:cNvPr id="4101" name="Picture 5" descr="Water Power"/>
          <p:cNvPicPr>
            <a:picLocks noChangeAspect="1" noChangeArrowheads="1"/>
          </p:cNvPicPr>
          <p:nvPr/>
        </p:nvPicPr>
        <p:blipFill>
          <a:blip r:embed="rId6"/>
          <a:srcRect/>
          <a:stretch>
            <a:fillRect/>
          </a:stretch>
        </p:blipFill>
        <p:spPr bwMode="auto">
          <a:xfrm>
            <a:off x="0" y="0"/>
            <a:ext cx="1333500" cy="1047750"/>
          </a:xfrm>
          <a:prstGeom prst="rect">
            <a:avLst/>
          </a:prstGeom>
          <a:noFill/>
        </p:spPr>
      </p:pic>
      <p:pic>
        <p:nvPicPr>
          <p:cNvPr id="4102" name="Picture 6" descr="Marine Current Turbine"/>
          <p:cNvPicPr>
            <a:picLocks noChangeAspect="1" noChangeArrowheads="1"/>
          </p:cNvPicPr>
          <p:nvPr/>
        </p:nvPicPr>
        <p:blipFill>
          <a:blip r:embed="rId3"/>
          <a:srcRect/>
          <a:stretch>
            <a:fillRect/>
          </a:stretch>
        </p:blipFill>
        <p:spPr bwMode="auto">
          <a:xfrm>
            <a:off x="1881178" y="0"/>
            <a:ext cx="1333500" cy="1047750"/>
          </a:xfrm>
          <a:prstGeom prst="rect">
            <a:avLst/>
          </a:prstGeom>
          <a:noFill/>
        </p:spPr>
      </p:pic>
      <p:pic>
        <p:nvPicPr>
          <p:cNvPr id="4103" name="Picture 7" descr="Oil Spill"/>
          <p:cNvPicPr>
            <a:picLocks noChangeAspect="1" noChangeArrowheads="1"/>
          </p:cNvPicPr>
          <p:nvPr/>
        </p:nvPicPr>
        <p:blipFill>
          <a:blip r:embed="rId2"/>
          <a:srcRect/>
          <a:stretch>
            <a:fillRect/>
          </a:stretch>
        </p:blipFill>
        <p:spPr bwMode="auto">
          <a:xfrm>
            <a:off x="3810004" y="0"/>
            <a:ext cx="1333500" cy="1047750"/>
          </a:xfrm>
          <a:prstGeom prst="rect">
            <a:avLst/>
          </a:prstGeom>
          <a:noFill/>
        </p:spPr>
      </p:pic>
      <p:pic>
        <p:nvPicPr>
          <p:cNvPr id="4105" name="Picture 9" descr="Hydro Electric Power"/>
          <p:cNvPicPr>
            <a:picLocks noChangeAspect="1" noChangeArrowheads="1"/>
          </p:cNvPicPr>
          <p:nvPr/>
        </p:nvPicPr>
        <p:blipFill>
          <a:blip r:embed="rId4"/>
          <a:srcRect/>
          <a:stretch>
            <a:fillRect/>
          </a:stretch>
        </p:blipFill>
        <p:spPr bwMode="auto">
          <a:xfrm>
            <a:off x="5810268" y="0"/>
            <a:ext cx="1333500" cy="1047751"/>
          </a:xfrm>
          <a:prstGeom prst="rect">
            <a:avLst/>
          </a:prstGeom>
          <a:noFill/>
        </p:spPr>
      </p:pic>
      <p:pic>
        <p:nvPicPr>
          <p:cNvPr id="4107" name="Picture 11" descr="Solar Energy"/>
          <p:cNvPicPr>
            <a:picLocks noChangeAspect="1" noChangeArrowheads="1"/>
          </p:cNvPicPr>
          <p:nvPr/>
        </p:nvPicPr>
        <p:blipFill>
          <a:blip r:embed="rId5"/>
          <a:srcRect/>
          <a:stretch>
            <a:fillRect/>
          </a:stretch>
        </p:blipFill>
        <p:spPr bwMode="auto">
          <a:xfrm>
            <a:off x="7810500" y="0"/>
            <a:ext cx="1333500" cy="1047751"/>
          </a:xfrm>
          <a:prstGeom prst="rect">
            <a:avLst/>
          </a:prstGeom>
          <a:noFill/>
        </p:spPr>
      </p:pic>
      <p:pic>
        <p:nvPicPr>
          <p:cNvPr id="4109" name="Picture 13" descr="http://farm1.static.flickr.com/180/399152781_b341c934ba.jpg">
            <a:hlinkClick r:id="rId7"/>
          </p:cNvPr>
          <p:cNvPicPr>
            <a:picLocks noChangeAspect="1" noChangeArrowheads="1"/>
          </p:cNvPicPr>
          <p:nvPr/>
        </p:nvPicPr>
        <p:blipFill>
          <a:blip r:embed="rId8"/>
          <a:srcRect/>
          <a:stretch>
            <a:fillRect/>
          </a:stretch>
        </p:blipFill>
        <p:spPr bwMode="auto">
          <a:xfrm>
            <a:off x="1785918" y="2928934"/>
            <a:ext cx="5395392" cy="359333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0"/>
            <a:ext cx="7851648" cy="1828800"/>
          </a:xfrm>
        </p:spPr>
        <p:txBody>
          <a:bodyPr>
            <a:normAutofit/>
          </a:bodyPr>
          <a:lstStyle/>
          <a:p>
            <a:pPr algn="ctr"/>
            <a:r>
              <a:rPr lang="en-US" sz="4400" i="1" dirty="0" smtClean="0"/>
              <a:t>Students should be able to</a:t>
            </a:r>
            <a:r>
              <a:rPr lang="en-US" sz="4400" dirty="0" smtClean="0"/>
              <a:t> </a:t>
            </a:r>
            <a:endParaRPr lang="en-GB" sz="4400" dirty="0"/>
          </a:p>
        </p:txBody>
      </p:sp>
      <p:sp>
        <p:nvSpPr>
          <p:cNvPr id="3" name="Subtitle 2"/>
          <p:cNvSpPr>
            <a:spLocks noGrp="1"/>
          </p:cNvSpPr>
          <p:nvPr>
            <p:ph type="subTitle" idx="1"/>
          </p:nvPr>
        </p:nvSpPr>
        <p:spPr>
          <a:xfrm>
            <a:off x="1357290" y="2071678"/>
            <a:ext cx="6400800" cy="4929222"/>
          </a:xfrm>
        </p:spPr>
        <p:txBody>
          <a:bodyPr>
            <a:normAutofit fontScale="62500" lnSpcReduction="20000"/>
          </a:bodyPr>
          <a:lstStyle/>
          <a:p>
            <a:pPr algn="ctr"/>
            <a:r>
              <a:rPr lang="en-US" dirty="0" smtClean="0"/>
              <a:t>- Describe the significance of </a:t>
            </a:r>
            <a:r>
              <a:rPr lang="en-US" dirty="0" err="1" smtClean="0"/>
              <a:t>fuelwood</a:t>
            </a:r>
            <a:r>
              <a:rPr lang="en-US" dirty="0" smtClean="0"/>
              <a:t> in LEDCs and of non-renewable fossil fuels in terms of their availability in certain areas and in terms of the contribution made by coal, oil, natural gas and wood in supplying vast amounts of energy.</a:t>
            </a:r>
          </a:p>
          <a:p>
            <a:pPr algn="ctr"/>
            <a:r>
              <a:rPr lang="en-US" dirty="0" smtClean="0"/>
              <a:t/>
            </a:r>
            <a:br>
              <a:rPr lang="en-US" dirty="0" smtClean="0"/>
            </a:br>
            <a:r>
              <a:rPr lang="en-US" dirty="0" smtClean="0"/>
              <a:t>- Describe the growing significance of renewable energy supplies [geothermal, wind, running water, solar, biogas] to reduce dependence upon fossil fuels, to alleviate the world's energy crisis, and to offer opportunities for the development of alternative energy sources.</a:t>
            </a:r>
          </a:p>
          <a:p>
            <a:pPr algn="ctr"/>
            <a:r>
              <a:rPr lang="en-US" dirty="0" smtClean="0"/>
              <a:t/>
            </a:r>
            <a:br>
              <a:rPr lang="en-US" dirty="0" smtClean="0"/>
            </a:br>
            <a:r>
              <a:rPr lang="en-US" dirty="0" smtClean="0"/>
              <a:t>- Describe the factors influencing the </a:t>
            </a:r>
            <a:r>
              <a:rPr lang="en-US" dirty="0" err="1" smtClean="0"/>
              <a:t>siting</a:t>
            </a:r>
            <a:r>
              <a:rPr lang="en-US" dirty="0" smtClean="0"/>
              <a:t> of different types of electrical power stations with reference to those listed in the Syllabus [thermal, hydro-electric power, nuclear].</a:t>
            </a:r>
          </a:p>
          <a:p>
            <a:pPr algn="ctr"/>
            <a:r>
              <a:rPr lang="en-US" dirty="0" smtClean="0"/>
              <a:t/>
            </a:r>
            <a:br>
              <a:rPr lang="en-US" dirty="0" smtClean="0"/>
            </a:br>
            <a:r>
              <a:rPr lang="en-US" dirty="0" smtClean="0"/>
              <a:t>- Describe the uses made of water for agriculture, domestic and industrial demand. Candidates should also </a:t>
            </a:r>
            <a:r>
              <a:rPr lang="en-US" dirty="0" err="1" smtClean="0"/>
              <a:t>recognise</a:t>
            </a:r>
            <a:r>
              <a:rPr lang="en-US" dirty="0" smtClean="0"/>
              <a:t> that in certain areas there are water shortages which impact upon the local people and the potential for development. This leads to competition for the use of the available water resources and requires careful management.</a:t>
            </a:r>
          </a:p>
          <a:p>
            <a:pPr algn="ctr"/>
            <a:r>
              <a:rPr lang="en-US" dirty="0" smtClean="0"/>
              <a:t/>
            </a:r>
            <a:br>
              <a:rPr lang="en-US" dirty="0" smtClean="0"/>
            </a:br>
            <a:r>
              <a:rPr lang="en-US" dirty="0" smtClean="0"/>
              <a:t>All these aspects would benefit from the selection of appropriate case studies.</a:t>
            </a:r>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400" dirty="0" smtClean="0"/>
              <a:t>Advantages and disadvantages of energy production by </a:t>
            </a:r>
            <a:br>
              <a:rPr lang="en-US" sz="4400" dirty="0" smtClean="0"/>
            </a:br>
            <a:r>
              <a:rPr lang="en-US" sz="4400" dirty="0" smtClean="0">
                <a:solidFill>
                  <a:schemeClr val="accent4">
                    <a:lumMod val="60000"/>
                    <a:lumOff val="40000"/>
                  </a:schemeClr>
                </a:solidFill>
              </a:rPr>
              <a:t>renewable resources</a:t>
            </a:r>
            <a:endParaRPr lang="en-GB" sz="4400" dirty="0">
              <a:solidFill>
                <a:schemeClr val="accent4">
                  <a:lumMod val="60000"/>
                  <a:lumOff val="40000"/>
                </a:schemeClr>
              </a:solidFill>
            </a:endParaRPr>
          </a:p>
        </p:txBody>
      </p:sp>
      <p:sp>
        <p:nvSpPr>
          <p:cNvPr id="3" name="Subtitle 2"/>
          <p:cNvSpPr>
            <a:spLocks noGrp="1"/>
          </p:cNvSpPr>
          <p:nvPr>
            <p:ph type="subTitle" idx="1"/>
          </p:nvPr>
        </p:nvSpPr>
        <p:spPr>
          <a:xfrm>
            <a:off x="533400" y="3228536"/>
            <a:ext cx="7854696" cy="3343736"/>
          </a:xfrm>
        </p:spPr>
        <p:txBody>
          <a:bodyPr>
            <a:normAutofit fontScale="92500" lnSpcReduction="10000"/>
          </a:bodyPr>
          <a:lstStyle/>
          <a:p>
            <a:r>
              <a:rPr lang="en-US" dirty="0" smtClean="0"/>
              <a:t>   </a:t>
            </a:r>
          </a:p>
          <a:p>
            <a:pPr algn="ctr"/>
            <a:r>
              <a:rPr lang="en-US" dirty="0" smtClean="0"/>
              <a:t>     Good for the environment </a:t>
            </a:r>
          </a:p>
          <a:p>
            <a:pPr algn="ctr"/>
            <a:r>
              <a:rPr lang="en-US" dirty="0" smtClean="0"/>
              <a:t>     Will not run out </a:t>
            </a:r>
          </a:p>
          <a:p>
            <a:pPr algn="ctr"/>
            <a:r>
              <a:rPr lang="en-US" dirty="0" smtClean="0"/>
              <a:t>    Non polluting </a:t>
            </a:r>
          </a:p>
          <a:p>
            <a:pPr algn="ctr"/>
            <a:endParaRPr lang="en-US" dirty="0" smtClean="0"/>
          </a:p>
          <a:p>
            <a:pPr algn="ctr"/>
            <a:r>
              <a:rPr lang="en-US" dirty="0" smtClean="0"/>
              <a:t>     Expensive </a:t>
            </a:r>
          </a:p>
          <a:p>
            <a:pPr algn="ctr"/>
            <a:r>
              <a:rPr lang="en-US" dirty="0" smtClean="0"/>
              <a:t>     Needs large input for little output – not as efficient </a:t>
            </a:r>
          </a:p>
          <a:p>
            <a:pPr algn="ctr"/>
            <a:r>
              <a:rPr lang="en-US" dirty="0"/>
              <a:t> </a:t>
            </a:r>
            <a:r>
              <a:rPr lang="en-US" dirty="0" smtClean="0"/>
              <a:t>    A blot on the landscape </a:t>
            </a:r>
          </a:p>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400" dirty="0" smtClean="0"/>
              <a:t>Advantages and disadvantages of energy production by non-renewable resources</a:t>
            </a:r>
            <a:endParaRPr lang="en-GB" sz="4400" dirty="0"/>
          </a:p>
        </p:txBody>
      </p:sp>
      <p:sp>
        <p:nvSpPr>
          <p:cNvPr id="3" name="Subtitle 2"/>
          <p:cNvSpPr>
            <a:spLocks noGrp="1"/>
          </p:cNvSpPr>
          <p:nvPr>
            <p:ph type="subTitle" idx="1"/>
          </p:nvPr>
        </p:nvSpPr>
        <p:spPr>
          <a:xfrm>
            <a:off x="500034" y="3286124"/>
            <a:ext cx="7854696" cy="3357562"/>
          </a:xfrm>
        </p:spPr>
        <p:txBody>
          <a:bodyPr>
            <a:normAutofit fontScale="92500" lnSpcReduction="20000"/>
          </a:bodyPr>
          <a:lstStyle/>
          <a:p>
            <a:pPr algn="ctr"/>
            <a:r>
              <a:rPr lang="en-US" dirty="0" smtClean="0"/>
              <a:t>     Cheap </a:t>
            </a:r>
          </a:p>
          <a:p>
            <a:pPr algn="ctr"/>
            <a:r>
              <a:rPr lang="en-US" dirty="0" smtClean="0"/>
              <a:t>     Readily available </a:t>
            </a:r>
          </a:p>
          <a:p>
            <a:pPr algn="ctr"/>
            <a:r>
              <a:rPr lang="en-US" dirty="0" smtClean="0"/>
              <a:t>     High density and relatively small size of energy transfer device makes more efficient </a:t>
            </a:r>
          </a:p>
          <a:p>
            <a:pPr algn="ctr"/>
            <a:endParaRPr lang="en-US" dirty="0" smtClean="0"/>
          </a:p>
          <a:p>
            <a:pPr algn="ctr"/>
            <a:endParaRPr lang="en-US" dirty="0" smtClean="0"/>
          </a:p>
          <a:p>
            <a:pPr algn="ctr"/>
            <a:r>
              <a:rPr lang="en-US" dirty="0" smtClean="0"/>
              <a:t>     Cause pollution </a:t>
            </a:r>
          </a:p>
          <a:p>
            <a:pPr algn="ctr"/>
            <a:r>
              <a:rPr lang="en-US" dirty="0" smtClean="0"/>
              <a:t>     Will run out </a:t>
            </a:r>
          </a:p>
          <a:p>
            <a:pPr algn="ctr"/>
            <a:r>
              <a:rPr lang="en-US" dirty="0" smtClean="0"/>
              <a:t>     Nuclear fuels cause dangerous waste material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amond(in)">
                                      <p:cBhvr>
                                        <p:cTn id="18" dur="2000"/>
                                        <p:tgtEl>
                                          <p:spTgt spid="3">
                                            <p:txEl>
                                              <p:pRg st="5" end="5"/>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amond(in)">
                                      <p:cBhvr>
                                        <p:cTn id="21" dur="2000"/>
                                        <p:tgtEl>
                                          <p:spTgt spid="3">
                                            <p:txEl>
                                              <p:pRg st="6" end="6"/>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diamond(in)">
                                      <p:cBhvr>
                                        <p:cTn id="2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900" b="1" dirty="0" smtClean="0"/>
              <a:t>Nuclear Power: </a:t>
            </a:r>
            <a:br>
              <a:rPr lang="en-US" sz="4900" b="1" dirty="0" smtClean="0"/>
            </a:br>
            <a:r>
              <a:rPr lang="en-US" sz="4900" b="1" dirty="0" smtClean="0"/>
              <a:t>e.g. France, </a:t>
            </a:r>
            <a:r>
              <a:rPr lang="en-US" sz="4900" b="1" dirty="0" err="1" smtClean="0"/>
              <a:t>Sellafield</a:t>
            </a:r>
            <a:r>
              <a:rPr lang="en-US" sz="4900" b="1" dirty="0" smtClean="0"/>
              <a:t> (UK)</a:t>
            </a:r>
            <a:r>
              <a:rPr lang="en-US" b="1" dirty="0" smtClean="0"/>
              <a:t/>
            </a:r>
            <a:br>
              <a:rPr lang="en-US" b="1" dirty="0" smtClean="0"/>
            </a:br>
            <a:endParaRPr lang="en-GB" dirty="0"/>
          </a:p>
        </p:txBody>
      </p:sp>
      <p:sp>
        <p:nvSpPr>
          <p:cNvPr id="3" name="Subtitle 2"/>
          <p:cNvSpPr>
            <a:spLocks noGrp="1"/>
          </p:cNvSpPr>
          <p:nvPr>
            <p:ph type="subTitle" idx="1"/>
          </p:nvPr>
        </p:nvSpPr>
        <p:spPr>
          <a:xfrm>
            <a:off x="571472" y="2643182"/>
            <a:ext cx="7854696" cy="3915216"/>
          </a:xfrm>
        </p:spPr>
        <p:txBody>
          <a:bodyPr>
            <a:normAutofit fontScale="70000" lnSpcReduction="20000"/>
          </a:bodyPr>
          <a:lstStyle/>
          <a:p>
            <a:pPr algn="ctr"/>
            <a:r>
              <a:rPr lang="en-US" dirty="0" smtClean="0"/>
              <a:t>Clean because it does not produce air pollution. </a:t>
            </a:r>
          </a:p>
          <a:p>
            <a:pPr algn="ctr"/>
            <a:endParaRPr lang="en-US" dirty="0" smtClean="0"/>
          </a:p>
          <a:p>
            <a:pPr algn="ctr"/>
            <a:r>
              <a:rPr lang="en-US" dirty="0" smtClean="0"/>
              <a:t>Use little raw materials and there is still a large supply of uranium. </a:t>
            </a:r>
          </a:p>
          <a:p>
            <a:pPr algn="ctr"/>
            <a:endParaRPr lang="en-US" dirty="0" smtClean="0"/>
          </a:p>
          <a:p>
            <a:pPr algn="ctr"/>
            <a:r>
              <a:rPr lang="en-US" dirty="0" smtClean="0"/>
              <a:t>Can be made more efficient by research.</a:t>
            </a:r>
          </a:p>
          <a:p>
            <a:pPr algn="ctr"/>
            <a:r>
              <a:rPr lang="en-US" dirty="0" smtClean="0"/>
              <a:t> </a:t>
            </a:r>
          </a:p>
          <a:p>
            <a:pPr algn="ctr"/>
            <a:r>
              <a:rPr lang="en-US" dirty="0" smtClean="0"/>
              <a:t>Dangerous because of a possible meltdown or leakage of radiation. </a:t>
            </a:r>
          </a:p>
          <a:p>
            <a:pPr algn="ctr"/>
            <a:endParaRPr lang="en-US" dirty="0" smtClean="0"/>
          </a:p>
          <a:p>
            <a:pPr algn="ctr"/>
            <a:r>
              <a:rPr lang="en-US" dirty="0" smtClean="0"/>
              <a:t>Difficult to dispose of waste materials (dangerous to local people). </a:t>
            </a:r>
          </a:p>
          <a:p>
            <a:pPr algn="ctr"/>
            <a:endParaRPr lang="en-US" dirty="0" smtClean="0"/>
          </a:p>
          <a:p>
            <a:pPr algn="ctr"/>
            <a:r>
              <a:rPr lang="en-US" dirty="0" smtClean="0"/>
              <a:t>It is still non-renewable. </a:t>
            </a:r>
          </a:p>
          <a:p>
            <a:pPr algn="ctr"/>
            <a:endParaRPr lang="en-US" dirty="0" smtClean="0"/>
          </a:p>
          <a:p>
            <a:pPr algn="ctr"/>
            <a:r>
              <a:rPr lang="en-US" dirty="0" smtClean="0"/>
              <a:t>The power stations cost much more than others. </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000108"/>
            <a:ext cx="7851648" cy="1828800"/>
          </a:xfrm>
        </p:spPr>
        <p:txBody>
          <a:bodyPr>
            <a:normAutofit/>
          </a:bodyPr>
          <a:lstStyle/>
          <a:p>
            <a:pPr algn="ctr"/>
            <a:r>
              <a:rPr lang="en-US" sz="4000" b="1" dirty="0" smtClean="0"/>
              <a:t>How can employment be classified?</a:t>
            </a:r>
            <a:r>
              <a:rPr lang="en-US" sz="4000" dirty="0" smtClean="0"/>
              <a:t> </a:t>
            </a:r>
            <a:r>
              <a:rPr lang="en-US" dirty="0" smtClean="0"/>
              <a:t/>
            </a:r>
            <a:br>
              <a:rPr lang="en-US" dirty="0" smtClean="0"/>
            </a:br>
            <a:r>
              <a:rPr lang="en-US" sz="2200" dirty="0" smtClean="0"/>
              <a:t>There are four types of jobs </a:t>
            </a:r>
            <a:endParaRPr lang="en-GB" dirty="0"/>
          </a:p>
        </p:txBody>
      </p:sp>
      <p:sp>
        <p:nvSpPr>
          <p:cNvPr id="3" name="Subtitle 2"/>
          <p:cNvSpPr>
            <a:spLocks noGrp="1"/>
          </p:cNvSpPr>
          <p:nvPr>
            <p:ph type="subTitle" idx="1"/>
          </p:nvPr>
        </p:nvSpPr>
        <p:spPr>
          <a:xfrm>
            <a:off x="533400" y="3228536"/>
            <a:ext cx="7854696" cy="2629356"/>
          </a:xfrm>
        </p:spPr>
        <p:txBody>
          <a:bodyPr>
            <a:normAutofit fontScale="55000" lnSpcReduction="20000"/>
          </a:bodyPr>
          <a:lstStyle/>
          <a:p>
            <a:pPr algn="ctr"/>
            <a:r>
              <a:rPr lang="en-US" sz="4000" b="1" dirty="0" smtClean="0"/>
              <a:t>Primary</a:t>
            </a:r>
            <a:r>
              <a:rPr lang="en-US" dirty="0" smtClean="0"/>
              <a:t> jobs involve getting raw materials from the natural environment              e.g. mining, farming and fishing. </a:t>
            </a:r>
          </a:p>
          <a:p>
            <a:endParaRPr lang="en-US" dirty="0" smtClean="0"/>
          </a:p>
          <a:p>
            <a:pPr algn="ctr"/>
            <a:r>
              <a:rPr lang="en-US" sz="4000" b="1" dirty="0" smtClean="0"/>
              <a:t>Secondary </a:t>
            </a:r>
            <a:r>
              <a:rPr lang="en-US" dirty="0" smtClean="0"/>
              <a:t>jobs involve making things (manufacturing) e.g. making cars and steel. </a:t>
            </a:r>
          </a:p>
          <a:p>
            <a:endParaRPr lang="en-US" dirty="0" smtClean="0"/>
          </a:p>
          <a:p>
            <a:pPr algn="ctr"/>
            <a:r>
              <a:rPr lang="en-US" sz="3800" b="1" dirty="0" smtClean="0"/>
              <a:t>Tertiary</a:t>
            </a:r>
            <a:r>
              <a:rPr lang="en-US" sz="3800" dirty="0" smtClean="0"/>
              <a:t> </a:t>
            </a:r>
            <a:r>
              <a:rPr lang="en-US" dirty="0" smtClean="0"/>
              <a:t>jobs involve providing a service e.g. teaching and nursing. </a:t>
            </a:r>
          </a:p>
          <a:p>
            <a:endParaRPr lang="en-US" dirty="0" smtClean="0"/>
          </a:p>
          <a:p>
            <a:pPr algn="ctr"/>
            <a:r>
              <a:rPr lang="en-US" sz="3800" b="1" dirty="0" smtClean="0"/>
              <a:t>Quaternary</a:t>
            </a:r>
            <a:r>
              <a:rPr lang="en-US" dirty="0" smtClean="0"/>
              <a:t> jobs involve research and development e.g. IT. </a:t>
            </a:r>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400" b="1" dirty="0" smtClean="0"/>
              <a:t>Coal: e.g. Yorkshire</a:t>
            </a:r>
            <a:br>
              <a:rPr lang="en-GB" sz="4400" b="1" dirty="0" smtClean="0"/>
            </a:br>
            <a:endParaRPr lang="en-GB" sz="4400" dirty="0"/>
          </a:p>
        </p:txBody>
      </p:sp>
      <p:sp>
        <p:nvSpPr>
          <p:cNvPr id="3" name="Subtitle 2"/>
          <p:cNvSpPr>
            <a:spLocks noGrp="1"/>
          </p:cNvSpPr>
          <p:nvPr>
            <p:ph type="subTitle" idx="1"/>
          </p:nvPr>
        </p:nvSpPr>
        <p:spPr>
          <a:xfrm>
            <a:off x="533400" y="2786058"/>
            <a:ext cx="7854696" cy="3786214"/>
          </a:xfrm>
        </p:spPr>
        <p:txBody>
          <a:bodyPr>
            <a:normAutofit fontScale="70000" lnSpcReduction="20000"/>
          </a:bodyPr>
          <a:lstStyle/>
          <a:p>
            <a:pPr algn="ctr"/>
            <a:r>
              <a:rPr lang="en-US" dirty="0" smtClean="0"/>
              <a:t>Can be efficient. </a:t>
            </a:r>
          </a:p>
          <a:p>
            <a:pPr algn="ctr"/>
            <a:endParaRPr lang="en-US" dirty="0" smtClean="0"/>
          </a:p>
          <a:p>
            <a:pPr algn="ctr"/>
            <a:r>
              <a:rPr lang="en-US" dirty="0" smtClean="0"/>
              <a:t>Non-renewable and there are only enough supplies to last 300 years. </a:t>
            </a:r>
          </a:p>
          <a:p>
            <a:pPr algn="ctr"/>
            <a:endParaRPr lang="en-US" dirty="0" smtClean="0"/>
          </a:p>
          <a:p>
            <a:pPr algn="ctr"/>
            <a:r>
              <a:rPr lang="en-US" dirty="0" smtClean="0"/>
              <a:t>The cost of production of electricity from coal has increased. </a:t>
            </a:r>
          </a:p>
          <a:p>
            <a:pPr algn="ctr"/>
            <a:endParaRPr lang="en-US" dirty="0" smtClean="0"/>
          </a:p>
          <a:p>
            <a:pPr algn="ctr"/>
            <a:r>
              <a:rPr lang="en-US" dirty="0" smtClean="0"/>
              <a:t>There is competition from oil which is cheaper. </a:t>
            </a:r>
          </a:p>
          <a:p>
            <a:pPr algn="ctr"/>
            <a:endParaRPr lang="en-US" dirty="0" smtClean="0"/>
          </a:p>
          <a:p>
            <a:pPr algn="ctr"/>
            <a:r>
              <a:rPr lang="en-US" dirty="0" smtClean="0"/>
              <a:t>Causes air pollution. </a:t>
            </a:r>
          </a:p>
          <a:p>
            <a:pPr algn="ctr"/>
            <a:endParaRPr lang="en-US" dirty="0" smtClean="0"/>
          </a:p>
          <a:p>
            <a:pPr algn="ctr"/>
            <a:r>
              <a:rPr lang="en-US" dirty="0" smtClean="0"/>
              <a:t>The remaining coal is difficult to get to (costs too much to mine it). </a:t>
            </a:r>
          </a:p>
          <a:p>
            <a:pPr algn="ctr"/>
            <a:endParaRPr lang="en-US" dirty="0" smtClean="0"/>
          </a:p>
          <a:p>
            <a:pPr algn="ctr"/>
            <a:r>
              <a:rPr lang="en-US" dirty="0" smtClean="0"/>
              <a:t>Miners are in danger of losing their jobs. </a:t>
            </a:r>
          </a:p>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71480"/>
            <a:ext cx="7851648" cy="1828800"/>
          </a:xfrm>
        </p:spPr>
        <p:txBody>
          <a:bodyPr>
            <a:normAutofit/>
          </a:bodyPr>
          <a:lstStyle/>
          <a:p>
            <a:pPr algn="ctr"/>
            <a:r>
              <a:rPr lang="en-GB" sz="4400" b="1" dirty="0" smtClean="0"/>
              <a:t>Oil e.g. North Sea</a:t>
            </a:r>
            <a:endParaRPr lang="en-GB" sz="4400" dirty="0"/>
          </a:p>
        </p:txBody>
      </p:sp>
      <p:sp>
        <p:nvSpPr>
          <p:cNvPr id="3" name="Subtitle 2"/>
          <p:cNvSpPr>
            <a:spLocks noGrp="1"/>
          </p:cNvSpPr>
          <p:nvPr>
            <p:ph type="subTitle" idx="1"/>
          </p:nvPr>
        </p:nvSpPr>
        <p:spPr>
          <a:xfrm>
            <a:off x="533400" y="2571744"/>
            <a:ext cx="7854696" cy="4071966"/>
          </a:xfrm>
        </p:spPr>
        <p:txBody>
          <a:bodyPr>
            <a:normAutofit fontScale="77500" lnSpcReduction="20000"/>
          </a:bodyPr>
          <a:lstStyle/>
          <a:p>
            <a:pPr algn="ctr"/>
            <a:r>
              <a:rPr lang="en-US" dirty="0" smtClean="0"/>
              <a:t>Cleaner than coal. </a:t>
            </a:r>
          </a:p>
          <a:p>
            <a:pPr algn="ctr"/>
            <a:endParaRPr lang="en-US" dirty="0" smtClean="0"/>
          </a:p>
          <a:p>
            <a:pPr algn="ctr"/>
            <a:r>
              <a:rPr lang="en-US" dirty="0" smtClean="0"/>
              <a:t>Relatively safe to use. </a:t>
            </a:r>
          </a:p>
          <a:p>
            <a:pPr algn="ctr"/>
            <a:endParaRPr lang="en-US" dirty="0" smtClean="0"/>
          </a:p>
          <a:p>
            <a:pPr algn="ctr"/>
            <a:r>
              <a:rPr lang="en-US" dirty="0" smtClean="0"/>
              <a:t>Easy to transport and to distribute. </a:t>
            </a:r>
          </a:p>
          <a:p>
            <a:pPr algn="ctr"/>
            <a:endParaRPr lang="en-US" dirty="0" smtClean="0"/>
          </a:p>
          <a:p>
            <a:pPr algn="ctr"/>
            <a:r>
              <a:rPr lang="en-US" dirty="0" smtClean="0"/>
              <a:t>Does not create as much air pollution as coal. </a:t>
            </a:r>
          </a:p>
          <a:p>
            <a:pPr algn="ctr"/>
            <a:endParaRPr lang="en-US" dirty="0" smtClean="0"/>
          </a:p>
          <a:p>
            <a:pPr algn="ctr"/>
            <a:r>
              <a:rPr lang="en-US" dirty="0" smtClean="0"/>
              <a:t>Prices fluctuate. </a:t>
            </a:r>
          </a:p>
          <a:p>
            <a:pPr algn="ctr"/>
            <a:endParaRPr lang="en-US" dirty="0" smtClean="0"/>
          </a:p>
          <a:p>
            <a:pPr algn="ctr"/>
            <a:r>
              <a:rPr lang="en-US" dirty="0" smtClean="0"/>
              <a:t>Dangers of spillage. </a:t>
            </a:r>
          </a:p>
          <a:p>
            <a:pPr algn="ctr"/>
            <a:endParaRPr lang="en-US" dirty="0" smtClean="0"/>
          </a:p>
          <a:p>
            <a:pPr algn="ctr"/>
            <a:r>
              <a:rPr lang="en-US" dirty="0" smtClean="0"/>
              <a:t>Expensive to find. </a:t>
            </a:r>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GB" sz="4400" b="1" dirty="0" smtClean="0"/>
              <a:t>Hydroelectric Power: </a:t>
            </a:r>
            <a:br>
              <a:rPr lang="en-GB" sz="4400" b="1" dirty="0" smtClean="0"/>
            </a:br>
            <a:r>
              <a:rPr lang="en-GB" sz="4400" b="1" dirty="0" smtClean="0"/>
              <a:t>e.g. </a:t>
            </a:r>
            <a:r>
              <a:rPr lang="en-GB" sz="4400" b="1" dirty="0" err="1" smtClean="0"/>
              <a:t>Kielder</a:t>
            </a:r>
            <a:r>
              <a:rPr lang="en-GB" sz="4400" b="1" dirty="0" smtClean="0"/>
              <a:t> Water (UK)</a:t>
            </a:r>
            <a:br>
              <a:rPr lang="en-GB" sz="4400" b="1" dirty="0" smtClean="0"/>
            </a:br>
            <a:endParaRPr lang="en-GB" sz="4400" dirty="0"/>
          </a:p>
        </p:txBody>
      </p:sp>
      <p:sp>
        <p:nvSpPr>
          <p:cNvPr id="3" name="Subtitle 2"/>
          <p:cNvSpPr>
            <a:spLocks noGrp="1"/>
          </p:cNvSpPr>
          <p:nvPr>
            <p:ph type="subTitle" idx="1"/>
          </p:nvPr>
        </p:nvSpPr>
        <p:spPr>
          <a:xfrm>
            <a:off x="533400" y="3000372"/>
            <a:ext cx="7854696" cy="3500462"/>
          </a:xfrm>
        </p:spPr>
        <p:txBody>
          <a:bodyPr>
            <a:normAutofit fontScale="77500" lnSpcReduction="20000"/>
          </a:bodyPr>
          <a:lstStyle/>
          <a:p>
            <a:pPr algn="ctr"/>
            <a:r>
              <a:rPr lang="en-US" dirty="0" smtClean="0"/>
              <a:t>Clean </a:t>
            </a:r>
          </a:p>
          <a:p>
            <a:pPr algn="ctr"/>
            <a:endParaRPr lang="en-US" dirty="0" smtClean="0"/>
          </a:p>
          <a:p>
            <a:pPr algn="ctr"/>
            <a:r>
              <a:rPr lang="en-US" dirty="0" smtClean="0"/>
              <a:t>Non pollution </a:t>
            </a:r>
          </a:p>
          <a:p>
            <a:pPr algn="ctr"/>
            <a:endParaRPr lang="en-US" dirty="0" smtClean="0"/>
          </a:p>
          <a:p>
            <a:pPr algn="ctr"/>
            <a:r>
              <a:rPr lang="en-US" dirty="0" smtClean="0"/>
              <a:t>Power stations are cheap to run </a:t>
            </a:r>
          </a:p>
          <a:p>
            <a:pPr algn="ctr"/>
            <a:endParaRPr lang="en-US" dirty="0" smtClean="0"/>
          </a:p>
          <a:p>
            <a:pPr algn="ctr"/>
            <a:r>
              <a:rPr lang="en-US" dirty="0" smtClean="0"/>
              <a:t>Can cause flooding. </a:t>
            </a:r>
          </a:p>
          <a:p>
            <a:pPr algn="ctr"/>
            <a:endParaRPr lang="en-US" dirty="0" smtClean="0"/>
          </a:p>
          <a:p>
            <a:pPr algn="ctr"/>
            <a:r>
              <a:rPr lang="en-US" dirty="0" smtClean="0"/>
              <a:t>Dams must be built as well as power stations which cost a lot. </a:t>
            </a:r>
          </a:p>
          <a:p>
            <a:pPr algn="ctr"/>
            <a:endParaRPr lang="en-US" dirty="0" smtClean="0"/>
          </a:p>
          <a:p>
            <a:pPr algn="ctr"/>
            <a:r>
              <a:rPr lang="en-US" dirty="0" smtClean="0"/>
              <a:t>Takes up large areas of land. </a:t>
            </a:r>
          </a:p>
          <a:p>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900" b="1" dirty="0" smtClean="0"/>
              <a:t>Wave power: (Severn Estuary)</a:t>
            </a:r>
            <a:r>
              <a:rPr lang="en-GB" b="1" dirty="0" smtClean="0"/>
              <a:t/>
            </a:r>
            <a:br>
              <a:rPr lang="en-GB" b="1" dirty="0" smtClean="0"/>
            </a:br>
            <a:endParaRPr lang="en-GB" dirty="0"/>
          </a:p>
        </p:txBody>
      </p:sp>
      <p:sp>
        <p:nvSpPr>
          <p:cNvPr id="3" name="Subtitle 2"/>
          <p:cNvSpPr>
            <a:spLocks noGrp="1"/>
          </p:cNvSpPr>
          <p:nvPr>
            <p:ph type="subTitle" idx="1"/>
          </p:nvPr>
        </p:nvSpPr>
        <p:spPr>
          <a:xfrm>
            <a:off x="533400" y="2643182"/>
            <a:ext cx="7854696" cy="3643338"/>
          </a:xfrm>
        </p:spPr>
        <p:txBody>
          <a:bodyPr>
            <a:normAutofit fontScale="77500" lnSpcReduction="20000"/>
          </a:bodyPr>
          <a:lstStyle/>
          <a:p>
            <a:pPr algn="ctr"/>
            <a:r>
              <a:rPr lang="en-US" dirty="0" smtClean="0"/>
              <a:t>Cheap to run. </a:t>
            </a:r>
          </a:p>
          <a:p>
            <a:pPr algn="ctr"/>
            <a:endParaRPr lang="en-US" dirty="0" smtClean="0"/>
          </a:p>
          <a:p>
            <a:pPr algn="ctr"/>
            <a:r>
              <a:rPr lang="en-US" dirty="0" smtClean="0"/>
              <a:t>Clean and non polluting. </a:t>
            </a:r>
          </a:p>
          <a:p>
            <a:pPr algn="ctr"/>
            <a:endParaRPr lang="en-US" dirty="0" smtClean="0"/>
          </a:p>
          <a:p>
            <a:pPr algn="ctr"/>
            <a:r>
              <a:rPr lang="en-US" dirty="0" smtClean="0"/>
              <a:t>Only available to coastal areas. </a:t>
            </a:r>
          </a:p>
          <a:p>
            <a:pPr algn="ctr"/>
            <a:endParaRPr lang="en-US" dirty="0" smtClean="0"/>
          </a:p>
          <a:p>
            <a:pPr algn="ctr"/>
            <a:r>
              <a:rPr lang="en-US" dirty="0" smtClean="0"/>
              <a:t>Affects marine life. </a:t>
            </a:r>
          </a:p>
          <a:p>
            <a:pPr algn="ctr"/>
            <a:endParaRPr lang="en-US" dirty="0" smtClean="0"/>
          </a:p>
          <a:p>
            <a:pPr algn="ctr"/>
            <a:r>
              <a:rPr lang="en-US" dirty="0" smtClean="0"/>
              <a:t>Unreliable for continuous power. </a:t>
            </a:r>
          </a:p>
          <a:p>
            <a:pPr algn="ctr"/>
            <a:endParaRPr lang="en-US" dirty="0" smtClean="0"/>
          </a:p>
          <a:p>
            <a:pPr algn="ctr"/>
            <a:r>
              <a:rPr lang="en-US" dirty="0" smtClean="0"/>
              <a:t>The technology needs development.</a:t>
            </a:r>
          </a:p>
          <a:p>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hlinkClick r:id="rId2"/>
              </a:rPr>
              <a:t>Nauru</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071810"/>
            <a:ext cx="7772400" cy="1470025"/>
          </a:xfrm>
        </p:spPr>
        <p:txBody>
          <a:bodyPr/>
          <a:lstStyle/>
          <a:p>
            <a:pPr algn="ctr"/>
            <a:r>
              <a:rPr lang="en-GB" dirty="0" smtClean="0"/>
              <a:t>Chapter 9 </a:t>
            </a:r>
            <a:endParaRPr lang="en-GB" dirty="0"/>
          </a:p>
        </p:txBody>
      </p:sp>
      <p:sp>
        <p:nvSpPr>
          <p:cNvPr id="3" name="Subtitle 2"/>
          <p:cNvSpPr>
            <a:spLocks noGrp="1"/>
          </p:cNvSpPr>
          <p:nvPr>
            <p:ph type="subTitle" idx="1"/>
          </p:nvPr>
        </p:nvSpPr>
        <p:spPr>
          <a:xfrm>
            <a:off x="714348" y="4929198"/>
            <a:ext cx="7854696" cy="1752600"/>
          </a:xfrm>
        </p:spPr>
        <p:txBody>
          <a:bodyPr>
            <a:normAutofit/>
          </a:bodyPr>
          <a:lstStyle/>
          <a:p>
            <a:pPr algn="ctr"/>
            <a:r>
              <a:rPr lang="en-GB" sz="4400" dirty="0" smtClean="0"/>
              <a:t>Industry</a:t>
            </a:r>
            <a:endParaRPr lang="en-GB" sz="4400" dirty="0"/>
          </a:p>
        </p:txBody>
      </p:sp>
      <p:pic>
        <p:nvPicPr>
          <p:cNvPr id="3074" name="Picture 2" descr="Hudderfield by L.S. Lowery"/>
          <p:cNvPicPr>
            <a:picLocks noChangeAspect="1" noChangeArrowheads="1"/>
          </p:cNvPicPr>
          <p:nvPr/>
        </p:nvPicPr>
        <p:blipFill>
          <a:blip r:embed="rId2"/>
          <a:srcRect/>
          <a:stretch>
            <a:fillRect/>
          </a:stretch>
        </p:blipFill>
        <p:spPr bwMode="auto">
          <a:xfrm>
            <a:off x="357158" y="428604"/>
            <a:ext cx="3810000" cy="3019425"/>
          </a:xfrm>
          <a:prstGeom prst="rect">
            <a:avLst/>
          </a:prstGeom>
          <a:noFill/>
        </p:spPr>
      </p:pic>
      <p:pic>
        <p:nvPicPr>
          <p:cNvPr id="3076" name="Picture 4" descr="Salford Street Scene"/>
          <p:cNvPicPr>
            <a:picLocks noChangeAspect="1" noChangeArrowheads="1"/>
          </p:cNvPicPr>
          <p:nvPr/>
        </p:nvPicPr>
        <p:blipFill>
          <a:blip r:embed="rId3"/>
          <a:srcRect/>
          <a:stretch>
            <a:fillRect/>
          </a:stretch>
        </p:blipFill>
        <p:spPr bwMode="auto">
          <a:xfrm>
            <a:off x="4929190" y="357166"/>
            <a:ext cx="3857620" cy="31556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How can industry be classified? </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p:txBody>
          <a:bodyPr>
            <a:normAutofit fontScale="92500" lnSpcReduction="20000"/>
          </a:bodyPr>
          <a:lstStyle/>
          <a:p>
            <a:pPr algn="ctr">
              <a:lnSpc>
                <a:spcPct val="90000"/>
              </a:lnSpc>
              <a:buFontTx/>
              <a:buNone/>
            </a:pPr>
            <a:r>
              <a:rPr lang="en-US" dirty="0" smtClean="0"/>
              <a:t>There are </a:t>
            </a:r>
            <a:r>
              <a:rPr lang="en-US" sz="4324" dirty="0" smtClean="0"/>
              <a:t>4</a:t>
            </a:r>
            <a:r>
              <a:rPr lang="en-US" dirty="0" smtClean="0"/>
              <a:t> types of industry: </a:t>
            </a:r>
          </a:p>
          <a:p>
            <a:pPr algn="ctr">
              <a:lnSpc>
                <a:spcPct val="90000"/>
              </a:lnSpc>
              <a:buFontTx/>
              <a:buNone/>
            </a:pPr>
            <a:endParaRPr lang="en-US" dirty="0" smtClean="0"/>
          </a:p>
          <a:p>
            <a:pPr>
              <a:lnSpc>
                <a:spcPct val="90000"/>
              </a:lnSpc>
            </a:pPr>
            <a:r>
              <a:rPr lang="en-US" dirty="0" smtClean="0"/>
              <a:t>Primary industry involves getting raw materials e.g. mining, farming and fishing.</a:t>
            </a:r>
          </a:p>
          <a:p>
            <a:pPr>
              <a:lnSpc>
                <a:spcPct val="90000"/>
              </a:lnSpc>
            </a:pPr>
            <a:endParaRPr lang="en-US" dirty="0" smtClean="0"/>
          </a:p>
          <a:p>
            <a:pPr>
              <a:lnSpc>
                <a:spcPct val="90000"/>
              </a:lnSpc>
            </a:pPr>
            <a:r>
              <a:rPr lang="en-US" dirty="0" smtClean="0"/>
              <a:t>Secondary industry involves manufacturing e.g. making cars and steel. </a:t>
            </a:r>
          </a:p>
          <a:p>
            <a:pPr>
              <a:lnSpc>
                <a:spcPct val="90000"/>
              </a:lnSpc>
            </a:pPr>
            <a:endParaRPr lang="en-US" dirty="0" smtClean="0"/>
          </a:p>
          <a:p>
            <a:pPr>
              <a:lnSpc>
                <a:spcPct val="90000"/>
              </a:lnSpc>
            </a:pPr>
            <a:r>
              <a:rPr lang="en-US" dirty="0" smtClean="0"/>
              <a:t>Tertiary industries provide a service e.g. teaching and nursing. </a:t>
            </a:r>
          </a:p>
          <a:p>
            <a:pPr>
              <a:lnSpc>
                <a:spcPct val="90000"/>
              </a:lnSpc>
            </a:pPr>
            <a:endParaRPr lang="en-US" dirty="0" smtClean="0"/>
          </a:p>
          <a:p>
            <a:pPr>
              <a:lnSpc>
                <a:spcPct val="90000"/>
              </a:lnSpc>
            </a:pPr>
            <a:r>
              <a:rPr lang="en-US" dirty="0" smtClean="0"/>
              <a:t>Quaternary industry involves research and development industries e.g. IT.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371600" y="762000"/>
            <a:ext cx="6515100" cy="4229100"/>
          </a:xfrm>
          <a:prstGeom prst="rect">
            <a:avLst/>
          </a:prstGeom>
        </p:spPr>
      </p:pic>
      <p:sp>
        <p:nvSpPr>
          <p:cNvPr id="5" name="Rectangle 4"/>
          <p:cNvSpPr/>
          <p:nvPr/>
        </p:nvSpPr>
        <p:spPr>
          <a:xfrm>
            <a:off x="1371600" y="5257800"/>
            <a:ext cx="6629400" cy="369332"/>
          </a:xfrm>
          <a:prstGeom prst="rect">
            <a:avLst/>
          </a:prstGeom>
        </p:spPr>
        <p:txBody>
          <a:bodyPr wrap="square">
            <a:spAutoFit/>
          </a:bodyPr>
          <a:lstStyle/>
          <a:p>
            <a:r>
              <a:rPr lang="en-US" dirty="0" smtClean="0">
                <a:solidFill>
                  <a:srgbClr val="C699A8"/>
                </a:solidFill>
              </a:rPr>
              <a:t>Quaternary industries are involved in research and development. </a:t>
            </a:r>
            <a:endParaRPr lang="en-US" dirty="0">
              <a:solidFill>
                <a:srgbClr val="C699A8"/>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714356"/>
            <a:ext cx="7851648" cy="1828800"/>
          </a:xfrm>
        </p:spPr>
        <p:txBody>
          <a:bodyPr>
            <a:normAutofit/>
          </a:bodyPr>
          <a:lstStyle/>
          <a:p>
            <a:r>
              <a:rPr lang="en-US" sz="4900" dirty="0" smtClean="0"/>
              <a:t>Candidates should be able to</a:t>
            </a:r>
            <a:endParaRPr lang="en-GB" dirty="0"/>
          </a:p>
        </p:txBody>
      </p:sp>
      <p:sp>
        <p:nvSpPr>
          <p:cNvPr id="3" name="Subtitle 2"/>
          <p:cNvSpPr>
            <a:spLocks noGrp="1"/>
          </p:cNvSpPr>
          <p:nvPr>
            <p:ph type="subTitle" idx="1"/>
          </p:nvPr>
        </p:nvSpPr>
        <p:spPr>
          <a:xfrm>
            <a:off x="533400" y="3228536"/>
            <a:ext cx="7854696" cy="2986546"/>
          </a:xfrm>
        </p:spPr>
        <p:txBody>
          <a:bodyPr>
            <a:normAutofit fontScale="85000" lnSpcReduction="20000"/>
          </a:bodyPr>
          <a:lstStyle/>
          <a:p>
            <a:pPr algn="ctr"/>
            <a:r>
              <a:rPr lang="en-US" dirty="0" smtClean="0"/>
              <a:t/>
            </a:r>
            <a:br>
              <a:rPr lang="en-US" dirty="0" smtClean="0"/>
            </a:br>
            <a:r>
              <a:rPr lang="en-US" dirty="0" smtClean="0"/>
              <a:t>- Describe and identify the influence of inputs on the processes and outputs (products and waste) of industrial systems.</a:t>
            </a:r>
          </a:p>
          <a:p>
            <a:pPr algn="ctr"/>
            <a:r>
              <a:rPr lang="en-US" dirty="0" smtClean="0"/>
              <a:t/>
            </a:r>
            <a:br>
              <a:rPr lang="en-US" dirty="0" smtClean="0"/>
            </a:br>
            <a:r>
              <a:rPr lang="en-US" dirty="0" smtClean="0"/>
              <a:t>- Describe and explain the factors influencing the distribution and location of high technology industries and one other manufacturing/ processing industry. Distribution should be studied on a global/ national scale. Study should also be made of particular zones and/or industrial plants with respect to </a:t>
            </a:r>
            <a:r>
              <a:rPr lang="en-US" dirty="0" err="1" smtClean="0"/>
              <a:t>locational</a:t>
            </a:r>
            <a:r>
              <a:rPr lang="en-US" dirty="0" smtClean="0"/>
              <a:t> and </a:t>
            </a:r>
            <a:r>
              <a:rPr lang="en-US" dirty="0" err="1" smtClean="0"/>
              <a:t>siting</a:t>
            </a:r>
            <a:r>
              <a:rPr lang="en-US" dirty="0" smtClean="0"/>
              <a:t> factors.</a:t>
            </a:r>
          </a:p>
          <a:p>
            <a:pPr algn="ct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Industrial Systems</a:t>
            </a:r>
            <a:r>
              <a:rPr lang="en-US" dirty="0" smtClean="0"/>
              <a:t> </a:t>
            </a:r>
            <a:endParaRPr lang="en-US" dirty="0"/>
          </a:p>
        </p:txBody>
      </p:sp>
      <p:sp>
        <p:nvSpPr>
          <p:cNvPr id="3" name="Content Placeholder 2"/>
          <p:cNvSpPr>
            <a:spLocks noGrp="1"/>
          </p:cNvSpPr>
          <p:nvPr>
            <p:ph idx="1"/>
          </p:nvPr>
        </p:nvSpPr>
        <p:spPr/>
        <p:txBody>
          <a:bodyPr>
            <a:normAutofit fontScale="92500"/>
          </a:bodyPr>
          <a:lstStyle/>
          <a:p>
            <a:pPr algn="ctr">
              <a:lnSpc>
                <a:spcPct val="90000"/>
              </a:lnSpc>
              <a:buNone/>
            </a:pPr>
            <a:r>
              <a:rPr lang="en-US" sz="2400" dirty="0" smtClean="0"/>
              <a:t>Factories have inputs, processes and outputs. </a:t>
            </a:r>
          </a:p>
          <a:p>
            <a:pPr>
              <a:lnSpc>
                <a:spcPct val="90000"/>
              </a:lnSpc>
            </a:pPr>
            <a:endParaRPr lang="en-US" sz="2400" dirty="0" smtClean="0"/>
          </a:p>
          <a:p>
            <a:pPr>
              <a:lnSpc>
                <a:spcPct val="90000"/>
              </a:lnSpc>
              <a:buClr>
                <a:schemeClr val="tx2">
                  <a:lumMod val="60000"/>
                  <a:lumOff val="40000"/>
                </a:schemeClr>
              </a:buClr>
            </a:pP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Inputs</a:t>
            </a:r>
            <a:r>
              <a:rPr lang="en-US" sz="2400" dirty="0" smtClean="0"/>
              <a:t> can be the raw materials need to make something. Inputs can also be </a:t>
            </a:r>
            <a:r>
              <a:rPr lang="en-US" sz="2400" dirty="0" err="1" smtClean="0"/>
              <a:t>labour</a:t>
            </a:r>
            <a:r>
              <a:rPr lang="en-US" sz="2400" dirty="0" smtClean="0"/>
              <a:t>, buildings, capital and machinery. </a:t>
            </a:r>
          </a:p>
          <a:p>
            <a:pPr>
              <a:lnSpc>
                <a:spcPct val="90000"/>
              </a:lnSpc>
            </a:pPr>
            <a:endParaRPr lang="en-US" sz="2400" dirty="0" smtClean="0"/>
          </a:p>
          <a:p>
            <a:pPr>
              <a:lnSpc>
                <a:spcPct val="90000"/>
              </a:lnSpc>
            </a:pPr>
            <a:r>
              <a:rPr lang="en-US" sz="3459"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Processes</a:t>
            </a:r>
            <a:r>
              <a:rPr lang="en-US" sz="2400" dirty="0" smtClean="0"/>
              <a:t> are the things which go on within the factory. This is usually the manufacturing of goods. It can also be design and research - anything needed to make something. </a:t>
            </a:r>
          </a:p>
          <a:p>
            <a:pPr>
              <a:lnSpc>
                <a:spcPct val="90000"/>
              </a:lnSpc>
            </a:pPr>
            <a:endParaRPr lang="en-US" sz="2400" dirty="0" smtClean="0"/>
          </a:p>
          <a:p>
            <a:pPr>
              <a:lnSpc>
                <a:spcPct val="90000"/>
              </a:lnSpc>
            </a:pPr>
            <a:r>
              <a:rPr lang="en-US" sz="3459"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Outputs</a:t>
            </a:r>
            <a:r>
              <a:rPr lang="en-US" sz="2400" dirty="0" smtClean="0"/>
              <a:t> are the things which leave the factory. This can include the finished product, profit or even waste.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dirty="0" smtClean="0"/>
              <a:t>LEDC</a:t>
            </a:r>
            <a:endParaRPr lang="en-GB" dirty="0"/>
          </a:p>
        </p:txBody>
      </p:sp>
      <p:sp>
        <p:nvSpPr>
          <p:cNvPr id="3" name="Subtitle 2"/>
          <p:cNvSpPr>
            <a:spLocks noGrp="1"/>
          </p:cNvSpPr>
          <p:nvPr>
            <p:ph type="subTitle" idx="1"/>
          </p:nvPr>
        </p:nvSpPr>
        <p:spPr>
          <a:xfrm>
            <a:off x="533400" y="3228536"/>
            <a:ext cx="7854696" cy="3200860"/>
          </a:xfrm>
        </p:spPr>
        <p:txBody>
          <a:bodyPr>
            <a:normAutofit fontScale="77500" lnSpcReduction="20000"/>
          </a:bodyPr>
          <a:lstStyle/>
          <a:p>
            <a:pPr algn="ctr"/>
            <a:endParaRPr lang="en-US" dirty="0" smtClean="0"/>
          </a:p>
          <a:p>
            <a:pPr algn="ctr"/>
            <a:r>
              <a:rPr lang="en-US" dirty="0" smtClean="0"/>
              <a:t>• High primary (farming) </a:t>
            </a:r>
          </a:p>
          <a:p>
            <a:pPr algn="ctr"/>
            <a:r>
              <a:rPr lang="en-US" dirty="0" smtClean="0"/>
              <a:t/>
            </a:r>
            <a:br>
              <a:rPr lang="en-US" dirty="0" smtClean="0"/>
            </a:br>
            <a:r>
              <a:rPr lang="en-US" dirty="0" smtClean="0"/>
              <a:t>•  Little </a:t>
            </a:r>
            <a:r>
              <a:rPr lang="en-US" dirty="0" err="1" smtClean="0"/>
              <a:t>mechanisation</a:t>
            </a:r>
            <a:r>
              <a:rPr lang="en-US" dirty="0" smtClean="0"/>
              <a:t> on farms</a:t>
            </a:r>
          </a:p>
          <a:p>
            <a:pPr algn="ctr"/>
            <a:r>
              <a:rPr lang="en-US" dirty="0" smtClean="0"/>
              <a:t/>
            </a:r>
            <a:br>
              <a:rPr lang="en-US" dirty="0" smtClean="0"/>
            </a:br>
            <a:r>
              <a:rPr lang="en-US" dirty="0" smtClean="0"/>
              <a:t>• Little manufacturing</a:t>
            </a:r>
          </a:p>
          <a:p>
            <a:pPr algn="ctr"/>
            <a:r>
              <a:rPr lang="en-US" dirty="0" smtClean="0"/>
              <a:t/>
            </a:r>
            <a:br>
              <a:rPr lang="en-US" dirty="0" smtClean="0"/>
            </a:br>
            <a:r>
              <a:rPr lang="en-US" dirty="0" smtClean="0"/>
              <a:t>• In early stages of economic development</a:t>
            </a:r>
          </a:p>
          <a:p>
            <a:pPr algn="ctr"/>
            <a:r>
              <a:rPr lang="en-US" dirty="0" smtClean="0"/>
              <a:t/>
            </a:r>
            <a:br>
              <a:rPr lang="en-US" dirty="0" smtClean="0"/>
            </a:br>
            <a:r>
              <a:rPr lang="en-US" dirty="0" smtClean="0"/>
              <a:t>• Informal service sector in the cities is quite strong</a:t>
            </a:r>
            <a:br>
              <a:rPr lang="en-US" dirty="0" smtClean="0"/>
            </a:br>
            <a:endParaRPr lang="en-GB" dirty="0"/>
          </a:p>
        </p:txBody>
      </p:sp>
      <p:pic>
        <p:nvPicPr>
          <p:cNvPr id="5" name="Picture 2" descr="http://geographyfieldwork.com/Employ1.gif"/>
          <p:cNvPicPr>
            <a:picLocks noChangeAspect="1" noChangeArrowheads="1"/>
          </p:cNvPicPr>
          <p:nvPr/>
        </p:nvPicPr>
        <p:blipFill>
          <a:blip r:embed="rId2"/>
          <a:srcRect/>
          <a:stretch>
            <a:fillRect/>
          </a:stretch>
        </p:blipFill>
        <p:spPr bwMode="auto">
          <a:xfrm>
            <a:off x="6072198" y="1785926"/>
            <a:ext cx="1685925" cy="1390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4000" b="1" dirty="0" smtClean="0"/>
              <a:t>What affects the location of industry?</a:t>
            </a:r>
            <a:r>
              <a:rPr lang="en-US" sz="4000" dirty="0" smtClean="0"/>
              <a:t> </a:t>
            </a:r>
            <a:endParaRPr lang="en-US" sz="4000" dirty="0"/>
          </a:p>
        </p:txBody>
      </p:sp>
      <p:sp>
        <p:nvSpPr>
          <p:cNvPr id="3" name="Content Placeholder 2"/>
          <p:cNvSpPr>
            <a:spLocks noGrp="1"/>
          </p:cNvSpPr>
          <p:nvPr>
            <p:ph idx="1"/>
          </p:nvPr>
        </p:nvSpPr>
        <p:spPr/>
        <p:txBody>
          <a:bodyPr>
            <a:scene3d>
              <a:camera prst="orthographicFront"/>
              <a:lightRig rig="threePt" dir="t"/>
            </a:scene3d>
            <a:sp3d extrusionH="57150">
              <a:bevelT w="57150" h="38100" prst="hardEdge"/>
            </a:sp3d>
          </a:bodyPr>
          <a:lstStyle/>
          <a:p>
            <a:endParaRPr lang="en-US" dirty="0"/>
          </a:p>
        </p:txBody>
      </p:sp>
      <p:sp>
        <p:nvSpPr>
          <p:cNvPr id="4" name="Rectangle 3"/>
          <p:cNvSpPr/>
          <p:nvPr/>
        </p:nvSpPr>
        <p:spPr>
          <a:xfrm>
            <a:off x="457200" y="1447800"/>
            <a:ext cx="8229600" cy="4708981"/>
          </a:xfrm>
          <a:prstGeom prst="rect">
            <a:avLst/>
          </a:prstGeom>
          <a:scene3d>
            <a:camera prst="perspectiveFront" fov="2700000">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wrap="square">
            <a:spAutoFit/>
            <a:scene3d>
              <a:camera prst="perspectiveFront" fov="2700000">
                <a:rot lat="0" lon="0" rev="0"/>
              </a:camera>
              <a:lightRig rig="threePt" dir="t"/>
            </a:scene3d>
            <a:sp3d/>
          </a:bodyPr>
          <a:lstStyle/>
          <a:p>
            <a:r>
              <a:rPr lang="en-US" sz="3200" dirty="0" smtClean="0"/>
              <a:t>There are many factors </a:t>
            </a:r>
          </a:p>
          <a:p>
            <a:r>
              <a:rPr lang="en-US" sz="3200" dirty="0" smtClean="0"/>
              <a:t>which affect the location of industry. </a:t>
            </a:r>
          </a:p>
          <a:p>
            <a:endParaRPr lang="en-US" sz="3200" dirty="0" smtClean="0"/>
          </a:p>
          <a:p>
            <a:r>
              <a:rPr lang="en-US" sz="3200" dirty="0" smtClean="0"/>
              <a:t>These include</a:t>
            </a:r>
          </a:p>
          <a:p>
            <a:r>
              <a:rPr lang="en-US" sz="4400" b="1" dirty="0" smtClean="0">
                <a:solidFill>
                  <a:srgbClr val="C699A8"/>
                </a:solidFill>
                <a:latin typeface="Apple Chancery"/>
                <a:cs typeface="Apple Chancery"/>
              </a:rPr>
              <a:t>raw materials</a:t>
            </a:r>
            <a:r>
              <a:rPr lang="en-US" sz="3200" dirty="0" smtClean="0"/>
              <a:t>, </a:t>
            </a:r>
          </a:p>
          <a:p>
            <a:r>
              <a:rPr lang="en-US" sz="3200" dirty="0" err="1" smtClean="0">
                <a:latin typeface="Braggadocio"/>
                <a:cs typeface="Braggadocio"/>
              </a:rPr>
              <a:t>labour</a:t>
            </a:r>
            <a:r>
              <a:rPr lang="en-US" sz="3200" dirty="0" smtClean="0">
                <a:latin typeface="Braggadocio"/>
                <a:cs typeface="Braggadocio"/>
              </a:rPr>
              <a:t> supply, </a:t>
            </a:r>
          </a:p>
          <a:p>
            <a:r>
              <a:rPr lang="en-US" sz="3200" dirty="0" smtClean="0">
                <a:solidFill>
                  <a:schemeClr val="accent4">
                    <a:lumMod val="60000"/>
                    <a:lumOff val="40000"/>
                  </a:schemeClr>
                </a:solidFill>
                <a:effectLst>
                  <a:outerShdw blurRad="50800" dist="38100" dir="10800000" algn="l">
                    <a:srgbClr val="000000">
                      <a:alpha val="43000"/>
                    </a:srgbClr>
                  </a:outerShdw>
                </a:effectLst>
                <a:latin typeface="Gill Sans Ultra Bold"/>
                <a:cs typeface="Gill Sans Ultra Bold"/>
              </a:rPr>
              <a:t>markets</a:t>
            </a:r>
            <a:r>
              <a:rPr lang="en-US" sz="3200" dirty="0" smtClean="0">
                <a:latin typeface="Gill Sans Ultra Bold"/>
                <a:cs typeface="Gill Sans Ultra Bold"/>
              </a:rPr>
              <a:t>, </a:t>
            </a:r>
          </a:p>
          <a:p>
            <a:r>
              <a:rPr lang="en-US" sz="3200" dirty="0" smtClean="0">
                <a:latin typeface="BlairMdITC TT-Medium"/>
                <a:cs typeface="BlairMdITC TT-Medium"/>
              </a:rPr>
              <a:t>transport</a:t>
            </a:r>
            <a:r>
              <a:rPr lang="en-US" sz="3200" dirty="0" smtClean="0"/>
              <a:t> and </a:t>
            </a:r>
          </a:p>
          <a:p>
            <a:r>
              <a:rPr lang="en-US" sz="3200" dirty="0" smtClean="0">
                <a:solidFill>
                  <a:srgbClr val="FF0000"/>
                </a:solidFill>
              </a:rPr>
              <a:t>Government Policy</a:t>
            </a:r>
            <a:r>
              <a:rPr lang="en-US" sz="3200" dirty="0" smtClean="0"/>
              <a: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400" b="1" dirty="0"/>
              <a:t>Location of Industry</a:t>
            </a:r>
            <a:br>
              <a:rPr lang="en-GB" sz="4400" b="1" dirty="0"/>
            </a:br>
            <a:endParaRPr lang="en-GB" sz="4400" dirty="0"/>
          </a:p>
        </p:txBody>
      </p:sp>
      <p:sp>
        <p:nvSpPr>
          <p:cNvPr id="3" name="Subtitle 2"/>
          <p:cNvSpPr>
            <a:spLocks noGrp="1"/>
          </p:cNvSpPr>
          <p:nvPr>
            <p:ph type="subTitle" idx="1"/>
          </p:nvPr>
        </p:nvSpPr>
        <p:spPr>
          <a:xfrm>
            <a:off x="533400" y="3228536"/>
            <a:ext cx="7854696" cy="2700794"/>
          </a:xfrm>
        </p:spPr>
        <p:txBody>
          <a:bodyPr>
            <a:normAutofit fontScale="92500"/>
          </a:bodyPr>
          <a:lstStyle/>
          <a:p>
            <a:pPr algn="ctr"/>
            <a:r>
              <a:rPr lang="en-GB" dirty="0"/>
              <a:t>There are many factors that affect the location of industry. The type of industry will determine which factors will influence the location. For example industries which use heavy and bulky materials will locate close to the raw materials e.g. an iron and steel works will locate close to iron ore and coal. If the raw materials are imported, a coastal location may be chosen. </a:t>
            </a:r>
            <a:endParaRPr lang="en-GB" b="1" dirty="0"/>
          </a:p>
          <a:p>
            <a:pPr algn="ct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928802"/>
            <a:ext cx="7851648" cy="1828800"/>
          </a:xfrm>
        </p:spPr>
        <p:txBody>
          <a:bodyPr>
            <a:normAutofit fontScale="90000"/>
          </a:bodyPr>
          <a:lstStyle/>
          <a:p>
            <a:pPr algn="ctr"/>
            <a:r>
              <a:rPr lang="en-GB" sz="3600" dirty="0" smtClean="0"/>
              <a:t/>
            </a:r>
            <a:br>
              <a:rPr lang="en-GB" sz="3600" dirty="0" smtClean="0"/>
            </a:br>
            <a:r>
              <a:rPr lang="en-GB" sz="3600" dirty="0" smtClean="0"/>
              <a:t/>
            </a:r>
            <a:br>
              <a:rPr lang="en-GB" sz="3600" dirty="0" smtClean="0"/>
            </a:br>
            <a:r>
              <a:rPr lang="en-GB" sz="3600" dirty="0" smtClean="0"/>
              <a:t>Changes </a:t>
            </a:r>
            <a:r>
              <a:rPr lang="en-GB" sz="3600" dirty="0"/>
              <a:t>in the location of the iron and steel industry in the EU</a:t>
            </a:r>
            <a:r>
              <a:rPr lang="en-GB" sz="3600" dirty="0" smtClean="0"/>
              <a:t>:</a:t>
            </a:r>
            <a:r>
              <a:rPr lang="en-GB" sz="3600" dirty="0"/>
              <a:t> </a:t>
            </a:r>
            <a:br>
              <a:rPr lang="en-GB" sz="3600" dirty="0"/>
            </a:br>
            <a:r>
              <a:rPr lang="en-GB" sz="2700" dirty="0">
                <a:solidFill>
                  <a:srgbClr val="FFFF00"/>
                </a:solidFill>
              </a:rPr>
              <a:t>What are the changes</a:t>
            </a:r>
            <a:r>
              <a:rPr lang="en-GB" sz="2700" dirty="0" smtClean="0">
                <a:solidFill>
                  <a:srgbClr val="FFFF00"/>
                </a:solidFill>
              </a:rPr>
              <a:t>?</a:t>
            </a:r>
            <a:r>
              <a:rPr lang="en-GB" sz="2700" dirty="0" smtClean="0">
                <a:solidFill>
                  <a:schemeClr val="bg2">
                    <a:lumMod val="40000"/>
                    <a:lumOff val="60000"/>
                  </a:schemeClr>
                </a:solidFill>
              </a:rPr>
              <a:t/>
            </a:r>
            <a:br>
              <a:rPr lang="en-GB" sz="2700" dirty="0" smtClean="0">
                <a:solidFill>
                  <a:schemeClr val="bg2">
                    <a:lumMod val="40000"/>
                    <a:lumOff val="60000"/>
                  </a:schemeClr>
                </a:solidFill>
              </a:rPr>
            </a:br>
            <a:r>
              <a:rPr lang="en-GB" dirty="0"/>
              <a:t/>
            </a:r>
            <a:br>
              <a:rPr lang="en-GB" dirty="0"/>
            </a:br>
            <a:endParaRPr lang="en-GB" dirty="0"/>
          </a:p>
        </p:txBody>
      </p:sp>
      <p:sp>
        <p:nvSpPr>
          <p:cNvPr id="3" name="Subtitle 2"/>
          <p:cNvSpPr>
            <a:spLocks noGrp="1"/>
          </p:cNvSpPr>
          <p:nvPr>
            <p:ph type="subTitle" idx="1"/>
          </p:nvPr>
        </p:nvSpPr>
        <p:spPr>
          <a:xfrm>
            <a:off x="1500166" y="2357430"/>
            <a:ext cx="6400800" cy="4500570"/>
          </a:xfrm>
        </p:spPr>
        <p:txBody>
          <a:bodyPr>
            <a:normAutofit fontScale="70000" lnSpcReduction="20000"/>
          </a:bodyPr>
          <a:lstStyle/>
          <a:p>
            <a:pPr algn="ctr"/>
            <a:r>
              <a:rPr lang="en-GB" dirty="0"/>
              <a:t>In the past iron and steel factories were located close to raw materials such as iron and coal. They are now </a:t>
            </a:r>
            <a:r>
              <a:rPr lang="en-GB" b="1" dirty="0"/>
              <a:t>mostly </a:t>
            </a:r>
            <a:r>
              <a:rPr lang="en-GB" dirty="0"/>
              <a:t>located close to deep-water ports</a:t>
            </a:r>
          </a:p>
          <a:p>
            <a:pPr algn="ctr"/>
            <a:r>
              <a:rPr lang="en-GB" dirty="0"/>
              <a:t> </a:t>
            </a:r>
          </a:p>
          <a:p>
            <a:pPr lvl="0" algn="ctr"/>
            <a:r>
              <a:rPr lang="en-GB" dirty="0"/>
              <a:t>Why have the changes occurred?</a:t>
            </a:r>
          </a:p>
          <a:p>
            <a:pPr algn="ctr"/>
            <a:r>
              <a:rPr lang="en-GB" dirty="0"/>
              <a:t> </a:t>
            </a:r>
          </a:p>
          <a:p>
            <a:pPr lvl="0" algn="ctr"/>
            <a:r>
              <a:rPr lang="en-GB" dirty="0"/>
              <a:t>Raw materials have become exhausted. Raw materials are now imported from other countries.</a:t>
            </a:r>
          </a:p>
          <a:p>
            <a:pPr lvl="0" algn="ctr"/>
            <a:r>
              <a:rPr lang="en-GB" dirty="0"/>
              <a:t>Deepwater ports needed as raw materials are transported using bulk carriers</a:t>
            </a:r>
          </a:p>
          <a:p>
            <a:pPr lvl="0" algn="ctr"/>
            <a:r>
              <a:rPr lang="en-GB" dirty="0"/>
              <a:t>Close to water needed in the cooling process</a:t>
            </a:r>
          </a:p>
          <a:p>
            <a:pPr lvl="0" algn="ctr"/>
            <a:r>
              <a:rPr lang="en-GB" dirty="0"/>
              <a:t>Plants are now integrated</a:t>
            </a:r>
          </a:p>
          <a:p>
            <a:pPr lvl="0" algn="ctr"/>
            <a:r>
              <a:rPr lang="en-GB" dirty="0"/>
              <a:t>Governments and EU Policy has affected the location of modern steel works. </a:t>
            </a:r>
          </a:p>
          <a:p>
            <a:pPr algn="ctr"/>
            <a:r>
              <a:rPr lang="en-GB" dirty="0"/>
              <a:t> </a:t>
            </a:r>
          </a:p>
          <a:p>
            <a:pPr algn="ctr"/>
            <a:r>
              <a:rPr lang="en-GB" b="1" u="wavy" dirty="0"/>
              <a:t>Case Study = Port Talbot, South Wales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800" decel="100000"/>
                                        <p:tgtEl>
                                          <p:spTgt spid="3">
                                            <p:txEl>
                                              <p:pRg st="1" end="1"/>
                                            </p:txEl>
                                          </p:spTgt>
                                        </p:tgtEl>
                                      </p:cBhvr>
                                    </p:animEffect>
                                    <p:anim calcmode="lin" valueType="num">
                                      <p:cBhvr>
                                        <p:cTn id="1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800" decel="100000"/>
                                        <p:tgtEl>
                                          <p:spTgt spid="3">
                                            <p:txEl>
                                              <p:pRg st="2" end="2"/>
                                            </p:txEl>
                                          </p:spTgt>
                                        </p:tgtEl>
                                      </p:cBhvr>
                                    </p:animEffect>
                                    <p:anim calcmode="lin" valueType="num">
                                      <p:cBhvr>
                                        <p:cTn id="2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800" decel="100000"/>
                                        <p:tgtEl>
                                          <p:spTgt spid="3">
                                            <p:txEl>
                                              <p:pRg st="3" end="3"/>
                                            </p:txEl>
                                          </p:spTgt>
                                        </p:tgtEl>
                                      </p:cBhvr>
                                    </p:animEffect>
                                    <p:anim calcmode="lin" valueType="num">
                                      <p:cBhvr>
                                        <p:cTn id="3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800" decel="100000"/>
                                        <p:tgtEl>
                                          <p:spTgt spid="3">
                                            <p:txEl>
                                              <p:pRg st="4" end="4"/>
                                            </p:txEl>
                                          </p:spTgt>
                                        </p:tgtEl>
                                      </p:cBhvr>
                                    </p:animEffect>
                                    <p:anim calcmode="lin" valueType="num">
                                      <p:cBhvr>
                                        <p:cTn id="40"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800" decel="100000"/>
                                        <p:tgtEl>
                                          <p:spTgt spid="3">
                                            <p:txEl>
                                              <p:pRg st="5" end="5"/>
                                            </p:txEl>
                                          </p:spTgt>
                                        </p:tgtEl>
                                      </p:cBhvr>
                                    </p:animEffect>
                                    <p:anim calcmode="lin" valueType="num">
                                      <p:cBhvr>
                                        <p:cTn id="4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800" decel="100000"/>
                                        <p:tgtEl>
                                          <p:spTgt spid="3">
                                            <p:txEl>
                                              <p:pRg st="6" end="6"/>
                                            </p:txEl>
                                          </p:spTgt>
                                        </p:tgtEl>
                                      </p:cBhvr>
                                    </p:animEffect>
                                    <p:anim calcmode="lin" valueType="num">
                                      <p:cBhvr>
                                        <p:cTn id="56"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800" decel="100000"/>
                                        <p:tgtEl>
                                          <p:spTgt spid="3">
                                            <p:txEl>
                                              <p:pRg st="7" end="7"/>
                                            </p:txEl>
                                          </p:spTgt>
                                        </p:tgtEl>
                                      </p:cBhvr>
                                    </p:animEffect>
                                    <p:anim calcmode="lin" valueType="num">
                                      <p:cBhvr>
                                        <p:cTn id="64"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par>
                                <p:cTn id="69" presetID="30" presetClass="entr" presetSubtype="0" fill="hold" nodeType="with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800" decel="100000"/>
                                        <p:tgtEl>
                                          <p:spTgt spid="3">
                                            <p:txEl>
                                              <p:pRg st="8" end="8"/>
                                            </p:txEl>
                                          </p:spTgt>
                                        </p:tgtEl>
                                      </p:cBhvr>
                                    </p:animEffect>
                                    <p:anim calcmode="lin" valueType="num">
                                      <p:cBhvr>
                                        <p:cTn id="72"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par>
                                <p:cTn id="77" presetID="30" presetClass="entr" presetSubtype="0" fill="hold" nodeType="with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Effect transition="in" filter="fade">
                                      <p:cBhvr>
                                        <p:cTn id="79" dur="800" decel="100000"/>
                                        <p:tgtEl>
                                          <p:spTgt spid="3">
                                            <p:txEl>
                                              <p:pRg st="9" end="9"/>
                                            </p:txEl>
                                          </p:spTgt>
                                        </p:tgtEl>
                                      </p:cBhvr>
                                    </p:animEffect>
                                    <p:anim calcmode="lin" valueType="num">
                                      <p:cBhvr>
                                        <p:cTn id="80" dur="8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81" dur="8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82" dur="8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3">
                                            <p:txEl>
                                              <p:pRg st="9" end="9"/>
                                            </p:txEl>
                                          </p:spTgt>
                                        </p:tgtEl>
                                        <p:attrNameLst>
                                          <p:attrName>ppt_y</p:attrName>
                                        </p:attrNameLst>
                                      </p:cBhvr>
                                      <p:tavLst>
                                        <p:tav tm="0">
                                          <p:val>
                                            <p:strVal val="#ppt_y+0.1"/>
                                          </p:val>
                                        </p:tav>
                                        <p:tav tm="100000">
                                          <p:val>
                                            <p:strVal val="#ppt_y"/>
                                          </p:val>
                                        </p:tav>
                                      </p:tavLst>
                                    </p:anim>
                                  </p:childTnLst>
                                </p:cTn>
                              </p:par>
                              <p:par>
                                <p:cTn id="85" presetID="30" presetClass="entr" presetSubtype="0" fill="hold" nodeType="with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Effect transition="in" filter="fade">
                                      <p:cBhvr>
                                        <p:cTn id="87" dur="800" decel="100000"/>
                                        <p:tgtEl>
                                          <p:spTgt spid="3">
                                            <p:txEl>
                                              <p:pRg st="10" end="10"/>
                                            </p:txEl>
                                          </p:spTgt>
                                        </p:tgtEl>
                                      </p:cBhvr>
                                    </p:animEffect>
                                    <p:anim calcmode="lin" valueType="num">
                                      <p:cBhvr>
                                        <p:cTn id="88" dur="800" decel="100000" fill="hold"/>
                                        <p:tgtEl>
                                          <p:spTgt spid="3">
                                            <p:txEl>
                                              <p:pRg st="10" end="10"/>
                                            </p:txEl>
                                          </p:spTgt>
                                        </p:tgtEl>
                                        <p:attrNameLst>
                                          <p:attrName>style.rotation</p:attrName>
                                        </p:attrNameLst>
                                      </p:cBhvr>
                                      <p:tavLst>
                                        <p:tav tm="0">
                                          <p:val>
                                            <p:fltVal val="-90"/>
                                          </p:val>
                                        </p:tav>
                                        <p:tav tm="100000">
                                          <p:val>
                                            <p:fltVal val="0"/>
                                          </p:val>
                                        </p:tav>
                                      </p:tavLst>
                                    </p:anim>
                                    <p:anim calcmode="lin" valueType="num">
                                      <p:cBhvr>
                                        <p:cTn id="89" dur="800" decel="100000" fill="hold"/>
                                        <p:tgtEl>
                                          <p:spTgt spid="3">
                                            <p:txEl>
                                              <p:pRg st="10" end="10"/>
                                            </p:txEl>
                                          </p:spTgt>
                                        </p:tgtEl>
                                        <p:attrNameLst>
                                          <p:attrName>ppt_x</p:attrName>
                                        </p:attrNameLst>
                                      </p:cBhvr>
                                      <p:tavLst>
                                        <p:tav tm="0">
                                          <p:val>
                                            <p:strVal val="#ppt_x+0.4"/>
                                          </p:val>
                                        </p:tav>
                                        <p:tav tm="100000">
                                          <p:val>
                                            <p:strVal val="#ppt_x-0.05"/>
                                          </p:val>
                                        </p:tav>
                                      </p:tavLst>
                                    </p:anim>
                                    <p:anim calcmode="lin" valueType="num">
                                      <p:cBhvr>
                                        <p:cTn id="90" dur="800" decel="100000" fill="hold"/>
                                        <p:tgtEl>
                                          <p:spTgt spid="3">
                                            <p:txEl>
                                              <p:pRg st="10" end="10"/>
                                            </p:txEl>
                                          </p:spTgt>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3">
                                            <p:txEl>
                                              <p:pRg st="10" end="10"/>
                                            </p:txEl>
                                          </p:spTgt>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3">
                                            <p:txEl>
                                              <p:pRg st="10" end="1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900" b="1" dirty="0"/>
              <a:t>Car Production Sites in the UK</a:t>
            </a:r>
            <a:r>
              <a:rPr lang="en-GB" b="1" dirty="0"/>
              <a:t/>
            </a:r>
            <a:br>
              <a:rPr lang="en-GB" b="1" dirty="0"/>
            </a:br>
            <a:endParaRPr lang="en-GB" dirty="0"/>
          </a:p>
        </p:txBody>
      </p:sp>
      <p:sp>
        <p:nvSpPr>
          <p:cNvPr id="3" name="Subtitle 2"/>
          <p:cNvSpPr>
            <a:spLocks noGrp="1"/>
          </p:cNvSpPr>
          <p:nvPr>
            <p:ph type="subTitle" idx="1"/>
          </p:nvPr>
        </p:nvSpPr>
        <p:spPr>
          <a:xfrm>
            <a:off x="533400" y="2428868"/>
            <a:ext cx="7854696" cy="4214842"/>
          </a:xfrm>
        </p:spPr>
        <p:txBody>
          <a:bodyPr>
            <a:normAutofit fontScale="70000" lnSpcReduction="20000"/>
          </a:bodyPr>
          <a:lstStyle/>
          <a:p>
            <a:pPr algn="ctr"/>
            <a:r>
              <a:rPr lang="en-GB" i="1" dirty="0"/>
              <a:t>Location factors:</a:t>
            </a:r>
          </a:p>
          <a:p>
            <a:pPr algn="ctr"/>
            <a:r>
              <a:rPr lang="en-GB" dirty="0"/>
              <a:t> </a:t>
            </a:r>
          </a:p>
          <a:p>
            <a:pPr lvl="0" algn="ctr"/>
            <a:r>
              <a:rPr lang="en-GB" dirty="0"/>
              <a:t>Access to </a:t>
            </a:r>
            <a:r>
              <a:rPr lang="en-GB" dirty="0" smtClean="0"/>
              <a:t>markets</a:t>
            </a:r>
          </a:p>
          <a:p>
            <a:pPr lvl="0" algn="ctr"/>
            <a:endParaRPr lang="en-GB" dirty="0"/>
          </a:p>
          <a:p>
            <a:pPr lvl="0" algn="ctr"/>
            <a:r>
              <a:rPr lang="en-GB" dirty="0"/>
              <a:t>Skilled </a:t>
            </a:r>
            <a:r>
              <a:rPr lang="en-GB" dirty="0" smtClean="0"/>
              <a:t>labour</a:t>
            </a:r>
          </a:p>
          <a:p>
            <a:pPr lvl="0" algn="ctr"/>
            <a:endParaRPr lang="en-GB" dirty="0" smtClean="0"/>
          </a:p>
          <a:p>
            <a:pPr lvl="0" algn="ctr"/>
            <a:r>
              <a:rPr lang="en-GB" dirty="0" smtClean="0"/>
              <a:t>Foreign investment</a:t>
            </a:r>
          </a:p>
          <a:p>
            <a:pPr lvl="0" algn="ctr"/>
            <a:endParaRPr lang="en-GB" dirty="0"/>
          </a:p>
          <a:p>
            <a:pPr lvl="0" algn="ctr"/>
            <a:r>
              <a:rPr lang="en-GB" dirty="0"/>
              <a:t>Government </a:t>
            </a:r>
            <a:r>
              <a:rPr lang="en-GB" dirty="0" smtClean="0"/>
              <a:t>Initiatives</a:t>
            </a:r>
          </a:p>
          <a:p>
            <a:pPr lvl="0" algn="ctr"/>
            <a:endParaRPr lang="en-GB" dirty="0"/>
          </a:p>
          <a:p>
            <a:pPr lvl="0" algn="ctr"/>
            <a:r>
              <a:rPr lang="en-GB" dirty="0"/>
              <a:t>Political </a:t>
            </a:r>
            <a:r>
              <a:rPr lang="en-GB" dirty="0" smtClean="0"/>
              <a:t>Decisions</a:t>
            </a:r>
          </a:p>
          <a:p>
            <a:pPr algn="ctr"/>
            <a:endParaRPr lang="en-GB" dirty="0"/>
          </a:p>
          <a:p>
            <a:pPr algn="ctr"/>
            <a:r>
              <a:rPr lang="en-GB" u="wavy" dirty="0"/>
              <a:t>Case Study = Rover, </a:t>
            </a:r>
            <a:r>
              <a:rPr lang="en-GB" u="wavy" dirty="0" err="1"/>
              <a:t>Longbridge</a:t>
            </a:r>
            <a:endParaRPr lang="en-GB" dirty="0"/>
          </a:p>
          <a:p>
            <a:pPr algn="ctr"/>
            <a:r>
              <a:rPr lang="en-GB" u="wavy" dirty="0"/>
              <a:t>Case Study = Nissan, Sunderland</a:t>
            </a:r>
            <a:endParaRPr lang="en-GB" dirty="0"/>
          </a:p>
          <a:p>
            <a:pPr algn="ctr"/>
            <a:r>
              <a:rPr lang="en-GB" dirty="0"/>
              <a:t> </a:t>
            </a:r>
          </a:p>
          <a:p>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428604"/>
            <a:ext cx="7772400" cy="1470025"/>
          </a:xfrm>
        </p:spPr>
        <p:txBody>
          <a:bodyPr>
            <a:normAutofit/>
          </a:bodyPr>
          <a:lstStyle/>
          <a:p>
            <a:pPr algn="ctr"/>
            <a:r>
              <a:rPr lang="en-GB" sz="4400" b="1" dirty="0"/>
              <a:t>High Tech Corridor in the M4 </a:t>
            </a:r>
            <a:br>
              <a:rPr lang="en-GB" sz="4400" b="1" dirty="0"/>
            </a:br>
            <a:endParaRPr lang="en-GB" sz="4400" dirty="0"/>
          </a:p>
        </p:txBody>
      </p:sp>
      <p:sp>
        <p:nvSpPr>
          <p:cNvPr id="3" name="Subtitle 2"/>
          <p:cNvSpPr>
            <a:spLocks noGrp="1"/>
          </p:cNvSpPr>
          <p:nvPr>
            <p:ph type="subTitle" idx="1"/>
          </p:nvPr>
        </p:nvSpPr>
        <p:spPr>
          <a:xfrm>
            <a:off x="214282" y="1214422"/>
            <a:ext cx="8715436" cy="5357850"/>
          </a:xfrm>
        </p:spPr>
        <p:txBody>
          <a:bodyPr>
            <a:normAutofit fontScale="25000" lnSpcReduction="20000"/>
          </a:bodyPr>
          <a:lstStyle/>
          <a:p>
            <a:pPr algn="ctr"/>
            <a:r>
              <a:rPr lang="en-GB" sz="6400" dirty="0"/>
              <a:t>M4 Corridor – Area of development for Hi-Tech industry along the M4 Motorway spanning from London to Bristol (South Wales).</a:t>
            </a:r>
          </a:p>
          <a:p>
            <a:pPr algn="ctr"/>
            <a:r>
              <a:rPr lang="en-GB" sz="6400" dirty="0"/>
              <a:t> </a:t>
            </a:r>
          </a:p>
          <a:p>
            <a:pPr algn="ctr"/>
            <a:r>
              <a:rPr lang="en-GB" sz="6400" dirty="0"/>
              <a:t>Location factors:</a:t>
            </a:r>
          </a:p>
          <a:p>
            <a:pPr algn="ctr"/>
            <a:r>
              <a:rPr lang="en-GB" sz="6400" i="1" dirty="0"/>
              <a:t> </a:t>
            </a:r>
            <a:endParaRPr lang="en-GB" sz="6400" dirty="0"/>
          </a:p>
          <a:p>
            <a:pPr lvl="0" algn="ctr"/>
            <a:r>
              <a:rPr lang="en-GB" sz="6400" dirty="0"/>
              <a:t>Accessibility</a:t>
            </a:r>
          </a:p>
          <a:p>
            <a:pPr algn="ctr"/>
            <a:r>
              <a:rPr lang="en-GB" sz="6400" dirty="0"/>
              <a:t> </a:t>
            </a:r>
          </a:p>
          <a:p>
            <a:pPr algn="ctr"/>
            <a:r>
              <a:rPr lang="en-GB" sz="6400" dirty="0"/>
              <a:t>Good road links (M4)</a:t>
            </a:r>
          </a:p>
          <a:p>
            <a:pPr algn="ctr"/>
            <a:r>
              <a:rPr lang="en-GB" sz="6400" dirty="0"/>
              <a:t>Good railway links</a:t>
            </a:r>
          </a:p>
          <a:p>
            <a:pPr algn="ctr"/>
            <a:r>
              <a:rPr lang="en-GB" sz="6400" dirty="0"/>
              <a:t>Heathrow Airport provides links to Europe and the rest of the World</a:t>
            </a:r>
          </a:p>
          <a:p>
            <a:pPr algn="ctr"/>
            <a:r>
              <a:rPr lang="en-GB" sz="6400" dirty="0"/>
              <a:t> </a:t>
            </a:r>
          </a:p>
          <a:p>
            <a:pPr lvl="0" algn="ctr"/>
            <a:r>
              <a:rPr lang="en-GB" sz="6400" dirty="0"/>
              <a:t>Research opportunities </a:t>
            </a:r>
          </a:p>
          <a:p>
            <a:pPr algn="ctr"/>
            <a:r>
              <a:rPr lang="en-GB" sz="6400" dirty="0"/>
              <a:t> </a:t>
            </a:r>
          </a:p>
          <a:p>
            <a:pPr algn="ctr"/>
            <a:r>
              <a:rPr lang="en-GB" sz="6400" dirty="0"/>
              <a:t>Close to science parks &amp; Universities</a:t>
            </a:r>
          </a:p>
          <a:p>
            <a:pPr algn="ctr"/>
            <a:r>
              <a:rPr lang="en-GB" sz="6400" dirty="0"/>
              <a:t> </a:t>
            </a:r>
          </a:p>
          <a:p>
            <a:pPr lvl="0" algn="ctr"/>
            <a:r>
              <a:rPr lang="en-GB" sz="6400" dirty="0"/>
              <a:t>Footloose – therefore they can locate freely</a:t>
            </a:r>
          </a:p>
          <a:p>
            <a:pPr algn="ctr"/>
            <a:r>
              <a:rPr lang="en-GB" sz="6400" dirty="0"/>
              <a:t> </a:t>
            </a:r>
          </a:p>
          <a:p>
            <a:pPr lvl="0" algn="ctr"/>
            <a:r>
              <a:rPr lang="en-GB" sz="6400" dirty="0"/>
              <a:t>Government Incentives</a:t>
            </a:r>
          </a:p>
          <a:p>
            <a:pPr algn="ctr"/>
            <a:r>
              <a:rPr lang="en-GB" sz="6400" dirty="0"/>
              <a:t> </a:t>
            </a:r>
          </a:p>
          <a:p>
            <a:pPr lvl="0" algn="ctr"/>
            <a:r>
              <a:rPr lang="en-GB" sz="6400" dirty="0"/>
              <a:t>Attractive Countryside</a:t>
            </a:r>
          </a:p>
          <a:p>
            <a:pPr algn="ctr"/>
            <a:r>
              <a:rPr lang="en-GB" sz="6400" dirty="0"/>
              <a:t> </a:t>
            </a:r>
          </a:p>
          <a:p>
            <a:pPr algn="ctr"/>
            <a:r>
              <a:rPr lang="en-GB" sz="6400" dirty="0"/>
              <a:t>Marlborough Downs – attractive environment favoured by educated people employed in Hi-Tech industry.</a:t>
            </a:r>
          </a:p>
          <a:p>
            <a:pPr algn="ctr"/>
            <a:r>
              <a:rPr lang="en-GB" dirty="0"/>
              <a:t>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3">
                                            <p:txEl>
                                              <p:pRg st="1" end="1"/>
                                            </p:txEl>
                                          </p:spTgt>
                                        </p:tgtEl>
                                        <p:attrNameLst>
                                          <p:attrName>ppt_x</p:attrName>
                                        </p:attrNameLst>
                                      </p:cBhvr>
                                    </p:anim>
                                    <p:anim from="0" to="-1.0" calcmode="lin" valueType="num">
                                      <p:cBhvr>
                                        <p:cTn id="14" dur="200" decel="50000" autoRev="1" fill="hold">
                                          <p:stCondLst>
                                            <p:cond delay="600"/>
                                          </p:stCondLst>
                                        </p:cTn>
                                        <p:tgtEl>
                                          <p:spTgt spid="3">
                                            <p:txEl>
                                              <p:pRg st="1" end="1"/>
                                            </p:txEl>
                                          </p:spTgt>
                                        </p:tgtEl>
                                        <p:attrNameLst>
                                          <p:attrName>xshear</p:attrName>
                                        </p:attrNameLst>
                                      </p:cBhvr>
                                    </p:anim>
                                    <p:animScale>
                                      <p:cBhvr>
                                        <p:cTn id="15" dur="200" decel="100000" autoRev="1" fill="hold">
                                          <p:stCondLst>
                                            <p:cond delay="600"/>
                                          </p:stCondLst>
                                        </p:cTn>
                                        <p:tgtEl>
                                          <p:spTgt spid="3">
                                            <p:txEl>
                                              <p:pRg st="1" end="1"/>
                                            </p:txEl>
                                          </p:spTgt>
                                        </p:tgtEl>
                                      </p:cBhvr>
                                      <p:from x="100000" y="100000"/>
                                      <p:to x="80000" y="100000"/>
                                    </p:animScale>
                                    <p:anim by="(#ppt_h/3+#ppt_w*0.1)" calcmode="lin" valueType="num">
                                      <p:cBhvr additive="sum">
                                        <p:cTn id="16" dur="200" decel="100000" autoRev="1" fill="hold">
                                          <p:stCondLst>
                                            <p:cond delay="600"/>
                                          </p:stCondLst>
                                        </p:cTn>
                                        <p:tgtEl>
                                          <p:spTgt spid="3">
                                            <p:txEl>
                                              <p:pRg st="1" end="1"/>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from="(-#ppt_w/2)" to="(#ppt_x)" calcmode="lin" valueType="num">
                                      <p:cBhvr>
                                        <p:cTn id="19" dur="600" fill="hold">
                                          <p:stCondLst>
                                            <p:cond delay="0"/>
                                          </p:stCondLst>
                                        </p:cTn>
                                        <p:tgtEl>
                                          <p:spTgt spid="3">
                                            <p:txEl>
                                              <p:pRg st="2" end="2"/>
                                            </p:txEl>
                                          </p:spTgt>
                                        </p:tgtEl>
                                        <p:attrNameLst>
                                          <p:attrName>ppt_x</p:attrName>
                                        </p:attrNameLst>
                                      </p:cBhvr>
                                    </p:anim>
                                    <p:anim from="0" to="-1.0" calcmode="lin" valueType="num">
                                      <p:cBhvr>
                                        <p:cTn id="20" dur="200" decel="50000" autoRev="1" fill="hold">
                                          <p:stCondLst>
                                            <p:cond delay="600"/>
                                          </p:stCondLst>
                                        </p:cTn>
                                        <p:tgtEl>
                                          <p:spTgt spid="3">
                                            <p:txEl>
                                              <p:pRg st="2" end="2"/>
                                            </p:txEl>
                                          </p:spTgt>
                                        </p:tgtEl>
                                        <p:attrNameLst>
                                          <p:attrName>xshear</p:attrName>
                                        </p:attrNameLst>
                                      </p:cBhvr>
                                    </p:anim>
                                    <p:animScale>
                                      <p:cBhvr>
                                        <p:cTn id="21" dur="200" decel="100000" autoRev="1" fill="hold">
                                          <p:stCondLst>
                                            <p:cond delay="600"/>
                                          </p:stCondLst>
                                        </p:cTn>
                                        <p:tgtEl>
                                          <p:spTgt spid="3">
                                            <p:txEl>
                                              <p:pRg st="2" end="2"/>
                                            </p:txEl>
                                          </p:spTgt>
                                        </p:tgtEl>
                                      </p:cBhvr>
                                      <p:from x="100000" y="100000"/>
                                      <p:to x="80000" y="100000"/>
                                    </p:animScale>
                                    <p:anim by="(#ppt_h/3+#ppt_w*0.1)" calcmode="lin" valueType="num">
                                      <p:cBhvr additive="sum">
                                        <p:cTn id="22" dur="200" decel="100000" autoRev="1" fill="hold">
                                          <p:stCondLst>
                                            <p:cond delay="600"/>
                                          </p:stCondLst>
                                        </p:cTn>
                                        <p:tgtEl>
                                          <p:spTgt spid="3">
                                            <p:txEl>
                                              <p:pRg st="2" end="2"/>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from="(-#ppt_w/2)" to="(#ppt_x)" calcmode="lin" valueType="num">
                                      <p:cBhvr>
                                        <p:cTn id="25" dur="600" fill="hold">
                                          <p:stCondLst>
                                            <p:cond delay="0"/>
                                          </p:stCondLst>
                                        </p:cTn>
                                        <p:tgtEl>
                                          <p:spTgt spid="3">
                                            <p:txEl>
                                              <p:pRg st="3" end="3"/>
                                            </p:txEl>
                                          </p:spTgt>
                                        </p:tgtEl>
                                        <p:attrNameLst>
                                          <p:attrName>ppt_x</p:attrName>
                                        </p:attrNameLst>
                                      </p:cBhvr>
                                    </p:anim>
                                    <p:anim from="0" to="-1.0" calcmode="lin" valueType="num">
                                      <p:cBhvr>
                                        <p:cTn id="26" dur="200" decel="50000" autoRev="1" fill="hold">
                                          <p:stCondLst>
                                            <p:cond delay="600"/>
                                          </p:stCondLst>
                                        </p:cTn>
                                        <p:tgtEl>
                                          <p:spTgt spid="3">
                                            <p:txEl>
                                              <p:pRg st="3" end="3"/>
                                            </p:txEl>
                                          </p:spTgt>
                                        </p:tgtEl>
                                        <p:attrNameLst>
                                          <p:attrName>xshear</p:attrName>
                                        </p:attrNameLst>
                                      </p:cBhvr>
                                    </p:anim>
                                    <p:animScale>
                                      <p:cBhvr>
                                        <p:cTn id="27" dur="200" decel="100000" autoRev="1" fill="hold">
                                          <p:stCondLst>
                                            <p:cond delay="600"/>
                                          </p:stCondLst>
                                        </p:cTn>
                                        <p:tgtEl>
                                          <p:spTgt spid="3">
                                            <p:txEl>
                                              <p:pRg st="3" end="3"/>
                                            </p:txEl>
                                          </p:spTgt>
                                        </p:tgtEl>
                                      </p:cBhvr>
                                      <p:from x="100000" y="100000"/>
                                      <p:to x="80000" y="100000"/>
                                    </p:animScale>
                                    <p:anim by="(#ppt_h/3+#ppt_w*0.1)" calcmode="lin" valueType="num">
                                      <p:cBhvr additive="sum">
                                        <p:cTn id="28" dur="200" decel="100000" autoRev="1" fill="hold">
                                          <p:stCondLst>
                                            <p:cond delay="600"/>
                                          </p:stCondLst>
                                        </p:cTn>
                                        <p:tgtEl>
                                          <p:spTgt spid="3">
                                            <p:txEl>
                                              <p:pRg st="3" end="3"/>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from="(-#ppt_w/2)" to="(#ppt_x)" calcmode="lin" valueType="num">
                                      <p:cBhvr>
                                        <p:cTn id="31" dur="600" fill="hold">
                                          <p:stCondLst>
                                            <p:cond delay="0"/>
                                          </p:stCondLst>
                                        </p:cTn>
                                        <p:tgtEl>
                                          <p:spTgt spid="3">
                                            <p:txEl>
                                              <p:pRg st="4" end="4"/>
                                            </p:txEl>
                                          </p:spTgt>
                                        </p:tgtEl>
                                        <p:attrNameLst>
                                          <p:attrName>ppt_x</p:attrName>
                                        </p:attrNameLst>
                                      </p:cBhvr>
                                    </p:anim>
                                    <p:anim from="0" to="-1.0" calcmode="lin" valueType="num">
                                      <p:cBhvr>
                                        <p:cTn id="32" dur="200" decel="50000" autoRev="1" fill="hold">
                                          <p:stCondLst>
                                            <p:cond delay="600"/>
                                          </p:stCondLst>
                                        </p:cTn>
                                        <p:tgtEl>
                                          <p:spTgt spid="3">
                                            <p:txEl>
                                              <p:pRg st="4" end="4"/>
                                            </p:txEl>
                                          </p:spTgt>
                                        </p:tgtEl>
                                        <p:attrNameLst>
                                          <p:attrName>xshear</p:attrName>
                                        </p:attrNameLst>
                                      </p:cBhvr>
                                    </p:anim>
                                    <p:animScale>
                                      <p:cBhvr>
                                        <p:cTn id="33" dur="200" decel="100000" autoRev="1" fill="hold">
                                          <p:stCondLst>
                                            <p:cond delay="600"/>
                                          </p:stCondLst>
                                        </p:cTn>
                                        <p:tgtEl>
                                          <p:spTgt spid="3">
                                            <p:txEl>
                                              <p:pRg st="4" end="4"/>
                                            </p:txEl>
                                          </p:spTgt>
                                        </p:tgtEl>
                                      </p:cBhvr>
                                      <p:from x="100000" y="100000"/>
                                      <p:to x="80000" y="100000"/>
                                    </p:animScale>
                                    <p:anim by="(#ppt_h/3+#ppt_w*0.1)" calcmode="lin" valueType="num">
                                      <p:cBhvr additive="sum">
                                        <p:cTn id="34" dur="200" decel="100000" autoRev="1" fill="hold">
                                          <p:stCondLst>
                                            <p:cond delay="600"/>
                                          </p:stCondLst>
                                        </p:cTn>
                                        <p:tgtEl>
                                          <p:spTgt spid="3">
                                            <p:txEl>
                                              <p:pRg st="4" end="4"/>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from="(-#ppt_w/2)" to="(#ppt_x)" calcmode="lin" valueType="num">
                                      <p:cBhvr>
                                        <p:cTn id="37" dur="600" fill="hold">
                                          <p:stCondLst>
                                            <p:cond delay="0"/>
                                          </p:stCondLst>
                                        </p:cTn>
                                        <p:tgtEl>
                                          <p:spTgt spid="3">
                                            <p:txEl>
                                              <p:pRg st="5" end="5"/>
                                            </p:txEl>
                                          </p:spTgt>
                                        </p:tgtEl>
                                        <p:attrNameLst>
                                          <p:attrName>ppt_x</p:attrName>
                                        </p:attrNameLst>
                                      </p:cBhvr>
                                    </p:anim>
                                    <p:anim from="0" to="-1.0" calcmode="lin" valueType="num">
                                      <p:cBhvr>
                                        <p:cTn id="38" dur="200" decel="50000" autoRev="1" fill="hold">
                                          <p:stCondLst>
                                            <p:cond delay="600"/>
                                          </p:stCondLst>
                                        </p:cTn>
                                        <p:tgtEl>
                                          <p:spTgt spid="3">
                                            <p:txEl>
                                              <p:pRg st="5" end="5"/>
                                            </p:txEl>
                                          </p:spTgt>
                                        </p:tgtEl>
                                        <p:attrNameLst>
                                          <p:attrName>xshear</p:attrName>
                                        </p:attrNameLst>
                                      </p:cBhvr>
                                    </p:anim>
                                    <p:animScale>
                                      <p:cBhvr>
                                        <p:cTn id="39" dur="200" decel="100000" autoRev="1" fill="hold">
                                          <p:stCondLst>
                                            <p:cond delay="600"/>
                                          </p:stCondLst>
                                        </p:cTn>
                                        <p:tgtEl>
                                          <p:spTgt spid="3">
                                            <p:txEl>
                                              <p:pRg st="5" end="5"/>
                                            </p:txEl>
                                          </p:spTgt>
                                        </p:tgtEl>
                                      </p:cBhvr>
                                      <p:from x="100000" y="100000"/>
                                      <p:to x="80000" y="100000"/>
                                    </p:animScale>
                                    <p:anim by="(#ppt_h/3+#ppt_w*0.1)" calcmode="lin" valueType="num">
                                      <p:cBhvr additive="sum">
                                        <p:cTn id="40" dur="200" decel="100000" autoRev="1" fill="hold">
                                          <p:stCondLst>
                                            <p:cond delay="600"/>
                                          </p:stCondLst>
                                        </p:cTn>
                                        <p:tgtEl>
                                          <p:spTgt spid="3">
                                            <p:txEl>
                                              <p:pRg st="5" end="5"/>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from="(-#ppt_w/2)" to="(#ppt_x)" calcmode="lin" valueType="num">
                                      <p:cBhvr>
                                        <p:cTn id="43" dur="600" fill="hold">
                                          <p:stCondLst>
                                            <p:cond delay="0"/>
                                          </p:stCondLst>
                                        </p:cTn>
                                        <p:tgtEl>
                                          <p:spTgt spid="3">
                                            <p:txEl>
                                              <p:pRg st="6" end="6"/>
                                            </p:txEl>
                                          </p:spTgt>
                                        </p:tgtEl>
                                        <p:attrNameLst>
                                          <p:attrName>ppt_x</p:attrName>
                                        </p:attrNameLst>
                                      </p:cBhvr>
                                    </p:anim>
                                    <p:anim from="0" to="-1.0" calcmode="lin" valueType="num">
                                      <p:cBhvr>
                                        <p:cTn id="44" dur="200" decel="50000" autoRev="1" fill="hold">
                                          <p:stCondLst>
                                            <p:cond delay="600"/>
                                          </p:stCondLst>
                                        </p:cTn>
                                        <p:tgtEl>
                                          <p:spTgt spid="3">
                                            <p:txEl>
                                              <p:pRg st="6" end="6"/>
                                            </p:txEl>
                                          </p:spTgt>
                                        </p:tgtEl>
                                        <p:attrNameLst>
                                          <p:attrName>xshear</p:attrName>
                                        </p:attrNameLst>
                                      </p:cBhvr>
                                    </p:anim>
                                    <p:animScale>
                                      <p:cBhvr>
                                        <p:cTn id="45" dur="200" decel="100000" autoRev="1" fill="hold">
                                          <p:stCondLst>
                                            <p:cond delay="600"/>
                                          </p:stCondLst>
                                        </p:cTn>
                                        <p:tgtEl>
                                          <p:spTgt spid="3">
                                            <p:txEl>
                                              <p:pRg st="6" end="6"/>
                                            </p:txEl>
                                          </p:spTgt>
                                        </p:tgtEl>
                                      </p:cBhvr>
                                      <p:from x="100000" y="100000"/>
                                      <p:to x="80000" y="100000"/>
                                    </p:animScale>
                                    <p:anim by="(#ppt_h/3+#ppt_w*0.1)" calcmode="lin" valueType="num">
                                      <p:cBhvr additive="sum">
                                        <p:cTn id="46" dur="200" decel="100000" autoRev="1" fill="hold">
                                          <p:stCondLst>
                                            <p:cond delay="600"/>
                                          </p:stCondLst>
                                        </p:cTn>
                                        <p:tgtEl>
                                          <p:spTgt spid="3">
                                            <p:txEl>
                                              <p:pRg st="6" end="6"/>
                                            </p:txEl>
                                          </p:spTgt>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from="(-#ppt_w/2)" to="(#ppt_x)" calcmode="lin" valueType="num">
                                      <p:cBhvr>
                                        <p:cTn id="49" dur="600" fill="hold">
                                          <p:stCondLst>
                                            <p:cond delay="0"/>
                                          </p:stCondLst>
                                        </p:cTn>
                                        <p:tgtEl>
                                          <p:spTgt spid="3">
                                            <p:txEl>
                                              <p:pRg st="7" end="7"/>
                                            </p:txEl>
                                          </p:spTgt>
                                        </p:tgtEl>
                                        <p:attrNameLst>
                                          <p:attrName>ppt_x</p:attrName>
                                        </p:attrNameLst>
                                      </p:cBhvr>
                                    </p:anim>
                                    <p:anim from="0" to="-1.0" calcmode="lin" valueType="num">
                                      <p:cBhvr>
                                        <p:cTn id="50" dur="200" decel="50000" autoRev="1" fill="hold">
                                          <p:stCondLst>
                                            <p:cond delay="600"/>
                                          </p:stCondLst>
                                        </p:cTn>
                                        <p:tgtEl>
                                          <p:spTgt spid="3">
                                            <p:txEl>
                                              <p:pRg st="7" end="7"/>
                                            </p:txEl>
                                          </p:spTgt>
                                        </p:tgtEl>
                                        <p:attrNameLst>
                                          <p:attrName>xshear</p:attrName>
                                        </p:attrNameLst>
                                      </p:cBhvr>
                                    </p:anim>
                                    <p:animScale>
                                      <p:cBhvr>
                                        <p:cTn id="51" dur="200" decel="100000" autoRev="1" fill="hold">
                                          <p:stCondLst>
                                            <p:cond delay="600"/>
                                          </p:stCondLst>
                                        </p:cTn>
                                        <p:tgtEl>
                                          <p:spTgt spid="3">
                                            <p:txEl>
                                              <p:pRg st="7" end="7"/>
                                            </p:txEl>
                                          </p:spTgt>
                                        </p:tgtEl>
                                      </p:cBhvr>
                                      <p:from x="100000" y="100000"/>
                                      <p:to x="80000" y="100000"/>
                                    </p:animScale>
                                    <p:anim by="(#ppt_h/3+#ppt_w*0.1)" calcmode="lin" valueType="num">
                                      <p:cBhvr additive="sum">
                                        <p:cTn id="52" dur="200" decel="100000" autoRev="1" fill="hold">
                                          <p:stCondLst>
                                            <p:cond delay="600"/>
                                          </p:stCondLst>
                                        </p:cTn>
                                        <p:tgtEl>
                                          <p:spTgt spid="3">
                                            <p:txEl>
                                              <p:pRg st="7" end="7"/>
                                            </p:txEl>
                                          </p:spTgt>
                                        </p:tgtEl>
                                        <p:attrNameLst>
                                          <p:attrName>ppt_x</p:attrName>
                                        </p:attrNameLst>
                                      </p:cBhvr>
                                    </p:anim>
                                  </p:childTnLst>
                                </p:cTn>
                              </p:par>
                              <p:par>
                                <p:cTn id="53" presetID="34"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from="(-#ppt_w/2)" to="(#ppt_x)" calcmode="lin" valueType="num">
                                      <p:cBhvr>
                                        <p:cTn id="55" dur="600" fill="hold">
                                          <p:stCondLst>
                                            <p:cond delay="0"/>
                                          </p:stCondLst>
                                        </p:cTn>
                                        <p:tgtEl>
                                          <p:spTgt spid="3">
                                            <p:txEl>
                                              <p:pRg st="8" end="8"/>
                                            </p:txEl>
                                          </p:spTgt>
                                        </p:tgtEl>
                                        <p:attrNameLst>
                                          <p:attrName>ppt_x</p:attrName>
                                        </p:attrNameLst>
                                      </p:cBhvr>
                                    </p:anim>
                                    <p:anim from="0" to="-1.0" calcmode="lin" valueType="num">
                                      <p:cBhvr>
                                        <p:cTn id="56" dur="200" decel="50000" autoRev="1" fill="hold">
                                          <p:stCondLst>
                                            <p:cond delay="600"/>
                                          </p:stCondLst>
                                        </p:cTn>
                                        <p:tgtEl>
                                          <p:spTgt spid="3">
                                            <p:txEl>
                                              <p:pRg st="8" end="8"/>
                                            </p:txEl>
                                          </p:spTgt>
                                        </p:tgtEl>
                                        <p:attrNameLst>
                                          <p:attrName>xshear</p:attrName>
                                        </p:attrNameLst>
                                      </p:cBhvr>
                                    </p:anim>
                                    <p:animScale>
                                      <p:cBhvr>
                                        <p:cTn id="57" dur="200" decel="100000" autoRev="1" fill="hold">
                                          <p:stCondLst>
                                            <p:cond delay="600"/>
                                          </p:stCondLst>
                                        </p:cTn>
                                        <p:tgtEl>
                                          <p:spTgt spid="3">
                                            <p:txEl>
                                              <p:pRg st="8" end="8"/>
                                            </p:txEl>
                                          </p:spTgt>
                                        </p:tgtEl>
                                      </p:cBhvr>
                                      <p:from x="100000" y="100000"/>
                                      <p:to x="80000" y="100000"/>
                                    </p:animScale>
                                    <p:anim by="(#ppt_h/3+#ppt_w*0.1)" calcmode="lin" valueType="num">
                                      <p:cBhvr additive="sum">
                                        <p:cTn id="58" dur="200" decel="100000" autoRev="1" fill="hold">
                                          <p:stCondLst>
                                            <p:cond delay="600"/>
                                          </p:stCondLst>
                                        </p:cTn>
                                        <p:tgtEl>
                                          <p:spTgt spid="3">
                                            <p:txEl>
                                              <p:pRg st="8" end="8"/>
                                            </p:txEl>
                                          </p:spTgt>
                                        </p:tgtEl>
                                        <p:attrNameLst>
                                          <p:attrName>ppt_x</p:attrName>
                                        </p:attrNameLst>
                                      </p:cBhvr>
                                    </p:anim>
                                  </p:childTnLst>
                                </p:cTn>
                              </p:par>
                              <p:par>
                                <p:cTn id="59" presetID="34" presetClass="entr" presetSubtype="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from="(-#ppt_w/2)" to="(#ppt_x)" calcmode="lin" valueType="num">
                                      <p:cBhvr>
                                        <p:cTn id="61" dur="600" fill="hold">
                                          <p:stCondLst>
                                            <p:cond delay="0"/>
                                          </p:stCondLst>
                                        </p:cTn>
                                        <p:tgtEl>
                                          <p:spTgt spid="3">
                                            <p:txEl>
                                              <p:pRg st="9" end="9"/>
                                            </p:txEl>
                                          </p:spTgt>
                                        </p:tgtEl>
                                        <p:attrNameLst>
                                          <p:attrName>ppt_x</p:attrName>
                                        </p:attrNameLst>
                                      </p:cBhvr>
                                    </p:anim>
                                    <p:anim from="0" to="-1.0" calcmode="lin" valueType="num">
                                      <p:cBhvr>
                                        <p:cTn id="62" dur="200" decel="50000" autoRev="1" fill="hold">
                                          <p:stCondLst>
                                            <p:cond delay="600"/>
                                          </p:stCondLst>
                                        </p:cTn>
                                        <p:tgtEl>
                                          <p:spTgt spid="3">
                                            <p:txEl>
                                              <p:pRg st="9" end="9"/>
                                            </p:txEl>
                                          </p:spTgt>
                                        </p:tgtEl>
                                        <p:attrNameLst>
                                          <p:attrName>xshear</p:attrName>
                                        </p:attrNameLst>
                                      </p:cBhvr>
                                    </p:anim>
                                    <p:animScale>
                                      <p:cBhvr>
                                        <p:cTn id="63" dur="200" decel="100000" autoRev="1" fill="hold">
                                          <p:stCondLst>
                                            <p:cond delay="600"/>
                                          </p:stCondLst>
                                        </p:cTn>
                                        <p:tgtEl>
                                          <p:spTgt spid="3">
                                            <p:txEl>
                                              <p:pRg st="9" end="9"/>
                                            </p:txEl>
                                          </p:spTgt>
                                        </p:tgtEl>
                                      </p:cBhvr>
                                      <p:from x="100000" y="100000"/>
                                      <p:to x="80000" y="100000"/>
                                    </p:animScale>
                                    <p:anim by="(#ppt_h/3+#ppt_w*0.1)" calcmode="lin" valueType="num">
                                      <p:cBhvr additive="sum">
                                        <p:cTn id="64" dur="200" decel="100000" autoRev="1" fill="hold">
                                          <p:stCondLst>
                                            <p:cond delay="600"/>
                                          </p:stCondLst>
                                        </p:cTn>
                                        <p:tgtEl>
                                          <p:spTgt spid="3">
                                            <p:txEl>
                                              <p:pRg st="9" end="9"/>
                                            </p:txEl>
                                          </p:spTgt>
                                        </p:tgtEl>
                                        <p:attrNameLst>
                                          <p:attrName>ppt_x</p:attrName>
                                        </p:attrNameLst>
                                      </p:cBhvr>
                                    </p:anim>
                                  </p:childTnLst>
                                </p:cTn>
                              </p:par>
                              <p:par>
                                <p:cTn id="65" presetID="34" presetClass="entr" presetSubtype="0" fill="hold"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from="(-#ppt_w/2)" to="(#ppt_x)" calcmode="lin" valueType="num">
                                      <p:cBhvr>
                                        <p:cTn id="67" dur="600" fill="hold">
                                          <p:stCondLst>
                                            <p:cond delay="0"/>
                                          </p:stCondLst>
                                        </p:cTn>
                                        <p:tgtEl>
                                          <p:spTgt spid="3">
                                            <p:txEl>
                                              <p:pRg st="10" end="10"/>
                                            </p:txEl>
                                          </p:spTgt>
                                        </p:tgtEl>
                                        <p:attrNameLst>
                                          <p:attrName>ppt_x</p:attrName>
                                        </p:attrNameLst>
                                      </p:cBhvr>
                                    </p:anim>
                                    <p:anim from="0" to="-1.0" calcmode="lin" valueType="num">
                                      <p:cBhvr>
                                        <p:cTn id="68" dur="200" decel="50000" autoRev="1" fill="hold">
                                          <p:stCondLst>
                                            <p:cond delay="600"/>
                                          </p:stCondLst>
                                        </p:cTn>
                                        <p:tgtEl>
                                          <p:spTgt spid="3">
                                            <p:txEl>
                                              <p:pRg st="10" end="10"/>
                                            </p:txEl>
                                          </p:spTgt>
                                        </p:tgtEl>
                                        <p:attrNameLst>
                                          <p:attrName>xshear</p:attrName>
                                        </p:attrNameLst>
                                      </p:cBhvr>
                                    </p:anim>
                                    <p:animScale>
                                      <p:cBhvr>
                                        <p:cTn id="69" dur="200" decel="100000" autoRev="1" fill="hold">
                                          <p:stCondLst>
                                            <p:cond delay="600"/>
                                          </p:stCondLst>
                                        </p:cTn>
                                        <p:tgtEl>
                                          <p:spTgt spid="3">
                                            <p:txEl>
                                              <p:pRg st="10" end="10"/>
                                            </p:txEl>
                                          </p:spTgt>
                                        </p:tgtEl>
                                      </p:cBhvr>
                                      <p:from x="100000" y="100000"/>
                                      <p:to x="80000" y="100000"/>
                                    </p:animScale>
                                    <p:anim by="(#ppt_h/3+#ppt_w*0.1)" calcmode="lin" valueType="num">
                                      <p:cBhvr additive="sum">
                                        <p:cTn id="70" dur="200" decel="100000" autoRev="1" fill="hold">
                                          <p:stCondLst>
                                            <p:cond delay="600"/>
                                          </p:stCondLst>
                                        </p:cTn>
                                        <p:tgtEl>
                                          <p:spTgt spid="3">
                                            <p:txEl>
                                              <p:pRg st="10" end="10"/>
                                            </p:txEl>
                                          </p:spTgt>
                                        </p:tgtEl>
                                        <p:attrNameLst>
                                          <p:attrName>ppt_x</p:attrName>
                                        </p:attrNameLst>
                                      </p:cBhvr>
                                    </p:anim>
                                  </p:childTnLst>
                                </p:cTn>
                              </p:par>
                              <p:par>
                                <p:cTn id="71" presetID="34" presetClass="entr" presetSubtype="0" fill="hold" nodeType="with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from="(-#ppt_w/2)" to="(#ppt_x)" calcmode="lin" valueType="num">
                                      <p:cBhvr>
                                        <p:cTn id="73" dur="600" fill="hold">
                                          <p:stCondLst>
                                            <p:cond delay="0"/>
                                          </p:stCondLst>
                                        </p:cTn>
                                        <p:tgtEl>
                                          <p:spTgt spid="3">
                                            <p:txEl>
                                              <p:pRg st="11" end="11"/>
                                            </p:txEl>
                                          </p:spTgt>
                                        </p:tgtEl>
                                        <p:attrNameLst>
                                          <p:attrName>ppt_x</p:attrName>
                                        </p:attrNameLst>
                                      </p:cBhvr>
                                    </p:anim>
                                    <p:anim from="0" to="-1.0" calcmode="lin" valueType="num">
                                      <p:cBhvr>
                                        <p:cTn id="74" dur="200" decel="50000" autoRev="1" fill="hold">
                                          <p:stCondLst>
                                            <p:cond delay="600"/>
                                          </p:stCondLst>
                                        </p:cTn>
                                        <p:tgtEl>
                                          <p:spTgt spid="3">
                                            <p:txEl>
                                              <p:pRg st="11" end="11"/>
                                            </p:txEl>
                                          </p:spTgt>
                                        </p:tgtEl>
                                        <p:attrNameLst>
                                          <p:attrName>xshear</p:attrName>
                                        </p:attrNameLst>
                                      </p:cBhvr>
                                    </p:anim>
                                    <p:animScale>
                                      <p:cBhvr>
                                        <p:cTn id="75" dur="200" decel="100000" autoRev="1" fill="hold">
                                          <p:stCondLst>
                                            <p:cond delay="600"/>
                                          </p:stCondLst>
                                        </p:cTn>
                                        <p:tgtEl>
                                          <p:spTgt spid="3">
                                            <p:txEl>
                                              <p:pRg st="11" end="11"/>
                                            </p:txEl>
                                          </p:spTgt>
                                        </p:tgtEl>
                                      </p:cBhvr>
                                      <p:from x="100000" y="100000"/>
                                      <p:to x="80000" y="100000"/>
                                    </p:animScale>
                                    <p:anim by="(#ppt_h/3+#ppt_w*0.1)" calcmode="lin" valueType="num">
                                      <p:cBhvr additive="sum">
                                        <p:cTn id="76" dur="200" decel="100000" autoRev="1" fill="hold">
                                          <p:stCondLst>
                                            <p:cond delay="600"/>
                                          </p:stCondLst>
                                        </p:cTn>
                                        <p:tgtEl>
                                          <p:spTgt spid="3">
                                            <p:txEl>
                                              <p:pRg st="11" end="11"/>
                                            </p:txEl>
                                          </p:spTgt>
                                        </p:tgtEl>
                                        <p:attrNameLst>
                                          <p:attrName>ppt_x</p:attrName>
                                        </p:attrNameLst>
                                      </p:cBhvr>
                                    </p:anim>
                                  </p:childTnLst>
                                </p:cTn>
                              </p:par>
                              <p:par>
                                <p:cTn id="77" presetID="34" presetClass="entr" presetSubtype="0" fill="hold" nodeType="with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from="(-#ppt_w/2)" to="(#ppt_x)" calcmode="lin" valueType="num">
                                      <p:cBhvr>
                                        <p:cTn id="79" dur="600" fill="hold">
                                          <p:stCondLst>
                                            <p:cond delay="0"/>
                                          </p:stCondLst>
                                        </p:cTn>
                                        <p:tgtEl>
                                          <p:spTgt spid="3">
                                            <p:txEl>
                                              <p:pRg st="12" end="12"/>
                                            </p:txEl>
                                          </p:spTgt>
                                        </p:tgtEl>
                                        <p:attrNameLst>
                                          <p:attrName>ppt_x</p:attrName>
                                        </p:attrNameLst>
                                      </p:cBhvr>
                                    </p:anim>
                                    <p:anim from="0" to="-1.0" calcmode="lin" valueType="num">
                                      <p:cBhvr>
                                        <p:cTn id="80" dur="200" decel="50000" autoRev="1" fill="hold">
                                          <p:stCondLst>
                                            <p:cond delay="600"/>
                                          </p:stCondLst>
                                        </p:cTn>
                                        <p:tgtEl>
                                          <p:spTgt spid="3">
                                            <p:txEl>
                                              <p:pRg st="12" end="12"/>
                                            </p:txEl>
                                          </p:spTgt>
                                        </p:tgtEl>
                                        <p:attrNameLst>
                                          <p:attrName>xshear</p:attrName>
                                        </p:attrNameLst>
                                      </p:cBhvr>
                                    </p:anim>
                                    <p:animScale>
                                      <p:cBhvr>
                                        <p:cTn id="81" dur="200" decel="100000" autoRev="1" fill="hold">
                                          <p:stCondLst>
                                            <p:cond delay="600"/>
                                          </p:stCondLst>
                                        </p:cTn>
                                        <p:tgtEl>
                                          <p:spTgt spid="3">
                                            <p:txEl>
                                              <p:pRg st="12" end="12"/>
                                            </p:txEl>
                                          </p:spTgt>
                                        </p:tgtEl>
                                      </p:cBhvr>
                                      <p:from x="100000" y="100000"/>
                                      <p:to x="80000" y="100000"/>
                                    </p:animScale>
                                    <p:anim by="(#ppt_h/3+#ppt_w*0.1)" calcmode="lin" valueType="num">
                                      <p:cBhvr additive="sum">
                                        <p:cTn id="82" dur="200" decel="100000" autoRev="1" fill="hold">
                                          <p:stCondLst>
                                            <p:cond delay="600"/>
                                          </p:stCondLst>
                                        </p:cTn>
                                        <p:tgtEl>
                                          <p:spTgt spid="3">
                                            <p:txEl>
                                              <p:pRg st="12" end="12"/>
                                            </p:txEl>
                                          </p:spTgt>
                                        </p:tgtEl>
                                        <p:attrNameLst>
                                          <p:attrName>ppt_x</p:attrName>
                                        </p:attrNameLst>
                                      </p:cBhvr>
                                    </p:anim>
                                  </p:childTnLst>
                                </p:cTn>
                              </p:par>
                              <p:par>
                                <p:cTn id="83" presetID="34" presetClass="entr" presetSubtype="0" fill="hold" nodeType="with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from="(-#ppt_w/2)" to="(#ppt_x)" calcmode="lin" valueType="num">
                                      <p:cBhvr>
                                        <p:cTn id="85" dur="600" fill="hold">
                                          <p:stCondLst>
                                            <p:cond delay="0"/>
                                          </p:stCondLst>
                                        </p:cTn>
                                        <p:tgtEl>
                                          <p:spTgt spid="3">
                                            <p:txEl>
                                              <p:pRg st="13" end="13"/>
                                            </p:txEl>
                                          </p:spTgt>
                                        </p:tgtEl>
                                        <p:attrNameLst>
                                          <p:attrName>ppt_x</p:attrName>
                                        </p:attrNameLst>
                                      </p:cBhvr>
                                    </p:anim>
                                    <p:anim from="0" to="-1.0" calcmode="lin" valueType="num">
                                      <p:cBhvr>
                                        <p:cTn id="86" dur="200" decel="50000" autoRev="1" fill="hold">
                                          <p:stCondLst>
                                            <p:cond delay="600"/>
                                          </p:stCondLst>
                                        </p:cTn>
                                        <p:tgtEl>
                                          <p:spTgt spid="3">
                                            <p:txEl>
                                              <p:pRg st="13" end="13"/>
                                            </p:txEl>
                                          </p:spTgt>
                                        </p:tgtEl>
                                        <p:attrNameLst>
                                          <p:attrName>xshear</p:attrName>
                                        </p:attrNameLst>
                                      </p:cBhvr>
                                    </p:anim>
                                    <p:animScale>
                                      <p:cBhvr>
                                        <p:cTn id="87" dur="200" decel="100000" autoRev="1" fill="hold">
                                          <p:stCondLst>
                                            <p:cond delay="600"/>
                                          </p:stCondLst>
                                        </p:cTn>
                                        <p:tgtEl>
                                          <p:spTgt spid="3">
                                            <p:txEl>
                                              <p:pRg st="13" end="13"/>
                                            </p:txEl>
                                          </p:spTgt>
                                        </p:tgtEl>
                                      </p:cBhvr>
                                      <p:from x="100000" y="100000"/>
                                      <p:to x="80000" y="100000"/>
                                    </p:animScale>
                                    <p:anim by="(#ppt_h/3+#ppt_w*0.1)" calcmode="lin" valueType="num">
                                      <p:cBhvr additive="sum">
                                        <p:cTn id="88" dur="200" decel="100000" autoRev="1" fill="hold">
                                          <p:stCondLst>
                                            <p:cond delay="600"/>
                                          </p:stCondLst>
                                        </p:cTn>
                                        <p:tgtEl>
                                          <p:spTgt spid="3">
                                            <p:txEl>
                                              <p:pRg st="13" end="13"/>
                                            </p:txEl>
                                          </p:spTgt>
                                        </p:tgtEl>
                                        <p:attrNameLst>
                                          <p:attrName>ppt_x</p:attrName>
                                        </p:attrNameLst>
                                      </p:cBhvr>
                                    </p:anim>
                                  </p:childTnLst>
                                </p:cTn>
                              </p:par>
                              <p:par>
                                <p:cTn id="89" presetID="34" presetClass="entr" presetSubtype="0" fill="hold" nodeType="with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from="(-#ppt_w/2)" to="(#ppt_x)" calcmode="lin" valueType="num">
                                      <p:cBhvr>
                                        <p:cTn id="91" dur="600" fill="hold">
                                          <p:stCondLst>
                                            <p:cond delay="0"/>
                                          </p:stCondLst>
                                        </p:cTn>
                                        <p:tgtEl>
                                          <p:spTgt spid="3">
                                            <p:txEl>
                                              <p:pRg st="14" end="14"/>
                                            </p:txEl>
                                          </p:spTgt>
                                        </p:tgtEl>
                                        <p:attrNameLst>
                                          <p:attrName>ppt_x</p:attrName>
                                        </p:attrNameLst>
                                      </p:cBhvr>
                                    </p:anim>
                                    <p:anim from="0" to="-1.0" calcmode="lin" valueType="num">
                                      <p:cBhvr>
                                        <p:cTn id="92" dur="200" decel="50000" autoRev="1" fill="hold">
                                          <p:stCondLst>
                                            <p:cond delay="600"/>
                                          </p:stCondLst>
                                        </p:cTn>
                                        <p:tgtEl>
                                          <p:spTgt spid="3">
                                            <p:txEl>
                                              <p:pRg st="14" end="14"/>
                                            </p:txEl>
                                          </p:spTgt>
                                        </p:tgtEl>
                                        <p:attrNameLst>
                                          <p:attrName>xshear</p:attrName>
                                        </p:attrNameLst>
                                      </p:cBhvr>
                                    </p:anim>
                                    <p:animScale>
                                      <p:cBhvr>
                                        <p:cTn id="93" dur="200" decel="100000" autoRev="1" fill="hold">
                                          <p:stCondLst>
                                            <p:cond delay="600"/>
                                          </p:stCondLst>
                                        </p:cTn>
                                        <p:tgtEl>
                                          <p:spTgt spid="3">
                                            <p:txEl>
                                              <p:pRg st="14" end="14"/>
                                            </p:txEl>
                                          </p:spTgt>
                                        </p:tgtEl>
                                      </p:cBhvr>
                                      <p:from x="100000" y="100000"/>
                                      <p:to x="80000" y="100000"/>
                                    </p:animScale>
                                    <p:anim by="(#ppt_h/3+#ppt_w*0.1)" calcmode="lin" valueType="num">
                                      <p:cBhvr additive="sum">
                                        <p:cTn id="94" dur="200" decel="100000" autoRev="1" fill="hold">
                                          <p:stCondLst>
                                            <p:cond delay="600"/>
                                          </p:stCondLst>
                                        </p:cTn>
                                        <p:tgtEl>
                                          <p:spTgt spid="3">
                                            <p:txEl>
                                              <p:pRg st="14" end="14"/>
                                            </p:txEl>
                                          </p:spTgt>
                                        </p:tgtEl>
                                        <p:attrNameLst>
                                          <p:attrName>ppt_x</p:attrName>
                                        </p:attrNameLst>
                                      </p:cBhvr>
                                    </p:anim>
                                  </p:childTnLst>
                                </p:cTn>
                              </p:par>
                              <p:par>
                                <p:cTn id="95" presetID="34" presetClass="entr" presetSubtype="0" fill="hold" nodeType="with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from="(-#ppt_w/2)" to="(#ppt_x)" calcmode="lin" valueType="num">
                                      <p:cBhvr>
                                        <p:cTn id="97" dur="600" fill="hold">
                                          <p:stCondLst>
                                            <p:cond delay="0"/>
                                          </p:stCondLst>
                                        </p:cTn>
                                        <p:tgtEl>
                                          <p:spTgt spid="3">
                                            <p:txEl>
                                              <p:pRg st="15" end="15"/>
                                            </p:txEl>
                                          </p:spTgt>
                                        </p:tgtEl>
                                        <p:attrNameLst>
                                          <p:attrName>ppt_x</p:attrName>
                                        </p:attrNameLst>
                                      </p:cBhvr>
                                    </p:anim>
                                    <p:anim from="0" to="-1.0" calcmode="lin" valueType="num">
                                      <p:cBhvr>
                                        <p:cTn id="98" dur="200" decel="50000" autoRev="1" fill="hold">
                                          <p:stCondLst>
                                            <p:cond delay="600"/>
                                          </p:stCondLst>
                                        </p:cTn>
                                        <p:tgtEl>
                                          <p:spTgt spid="3">
                                            <p:txEl>
                                              <p:pRg st="15" end="15"/>
                                            </p:txEl>
                                          </p:spTgt>
                                        </p:tgtEl>
                                        <p:attrNameLst>
                                          <p:attrName>xshear</p:attrName>
                                        </p:attrNameLst>
                                      </p:cBhvr>
                                    </p:anim>
                                    <p:animScale>
                                      <p:cBhvr>
                                        <p:cTn id="99" dur="200" decel="100000" autoRev="1" fill="hold">
                                          <p:stCondLst>
                                            <p:cond delay="600"/>
                                          </p:stCondLst>
                                        </p:cTn>
                                        <p:tgtEl>
                                          <p:spTgt spid="3">
                                            <p:txEl>
                                              <p:pRg st="15" end="15"/>
                                            </p:txEl>
                                          </p:spTgt>
                                        </p:tgtEl>
                                      </p:cBhvr>
                                      <p:from x="100000" y="100000"/>
                                      <p:to x="80000" y="100000"/>
                                    </p:animScale>
                                    <p:anim by="(#ppt_h/3+#ppt_w*0.1)" calcmode="lin" valueType="num">
                                      <p:cBhvr additive="sum">
                                        <p:cTn id="100" dur="200" decel="100000" autoRev="1" fill="hold">
                                          <p:stCondLst>
                                            <p:cond delay="600"/>
                                          </p:stCondLst>
                                        </p:cTn>
                                        <p:tgtEl>
                                          <p:spTgt spid="3">
                                            <p:txEl>
                                              <p:pRg st="15" end="15"/>
                                            </p:txEl>
                                          </p:spTgt>
                                        </p:tgtEl>
                                        <p:attrNameLst>
                                          <p:attrName>ppt_x</p:attrName>
                                        </p:attrNameLst>
                                      </p:cBhvr>
                                    </p:anim>
                                  </p:childTnLst>
                                </p:cTn>
                              </p:par>
                              <p:par>
                                <p:cTn id="101" presetID="34" presetClass="entr" presetSubtype="0" fill="hold" nodeType="with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from="(-#ppt_w/2)" to="(#ppt_x)" calcmode="lin" valueType="num">
                                      <p:cBhvr>
                                        <p:cTn id="103" dur="600" fill="hold">
                                          <p:stCondLst>
                                            <p:cond delay="0"/>
                                          </p:stCondLst>
                                        </p:cTn>
                                        <p:tgtEl>
                                          <p:spTgt spid="3">
                                            <p:txEl>
                                              <p:pRg st="16" end="16"/>
                                            </p:txEl>
                                          </p:spTgt>
                                        </p:tgtEl>
                                        <p:attrNameLst>
                                          <p:attrName>ppt_x</p:attrName>
                                        </p:attrNameLst>
                                      </p:cBhvr>
                                    </p:anim>
                                    <p:anim from="0" to="-1.0" calcmode="lin" valueType="num">
                                      <p:cBhvr>
                                        <p:cTn id="104" dur="200" decel="50000" autoRev="1" fill="hold">
                                          <p:stCondLst>
                                            <p:cond delay="600"/>
                                          </p:stCondLst>
                                        </p:cTn>
                                        <p:tgtEl>
                                          <p:spTgt spid="3">
                                            <p:txEl>
                                              <p:pRg st="16" end="16"/>
                                            </p:txEl>
                                          </p:spTgt>
                                        </p:tgtEl>
                                        <p:attrNameLst>
                                          <p:attrName>xshear</p:attrName>
                                        </p:attrNameLst>
                                      </p:cBhvr>
                                    </p:anim>
                                    <p:animScale>
                                      <p:cBhvr>
                                        <p:cTn id="105" dur="200" decel="100000" autoRev="1" fill="hold">
                                          <p:stCondLst>
                                            <p:cond delay="600"/>
                                          </p:stCondLst>
                                        </p:cTn>
                                        <p:tgtEl>
                                          <p:spTgt spid="3">
                                            <p:txEl>
                                              <p:pRg st="16" end="16"/>
                                            </p:txEl>
                                          </p:spTgt>
                                        </p:tgtEl>
                                      </p:cBhvr>
                                      <p:from x="100000" y="100000"/>
                                      <p:to x="80000" y="100000"/>
                                    </p:animScale>
                                    <p:anim by="(#ppt_h/3+#ppt_w*0.1)" calcmode="lin" valueType="num">
                                      <p:cBhvr additive="sum">
                                        <p:cTn id="106" dur="200" decel="100000" autoRev="1" fill="hold">
                                          <p:stCondLst>
                                            <p:cond delay="600"/>
                                          </p:stCondLst>
                                        </p:cTn>
                                        <p:tgtEl>
                                          <p:spTgt spid="3">
                                            <p:txEl>
                                              <p:pRg st="16" end="16"/>
                                            </p:txEl>
                                          </p:spTgt>
                                        </p:tgtEl>
                                        <p:attrNameLst>
                                          <p:attrName>ppt_x</p:attrName>
                                        </p:attrNameLst>
                                      </p:cBhvr>
                                    </p:anim>
                                  </p:childTnLst>
                                </p:cTn>
                              </p:par>
                              <p:par>
                                <p:cTn id="107" presetID="34" presetClass="entr" presetSubtype="0" fill="hold" nodeType="with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from="(-#ppt_w/2)" to="(#ppt_x)" calcmode="lin" valueType="num">
                                      <p:cBhvr>
                                        <p:cTn id="109" dur="600" fill="hold">
                                          <p:stCondLst>
                                            <p:cond delay="0"/>
                                          </p:stCondLst>
                                        </p:cTn>
                                        <p:tgtEl>
                                          <p:spTgt spid="3">
                                            <p:txEl>
                                              <p:pRg st="17" end="17"/>
                                            </p:txEl>
                                          </p:spTgt>
                                        </p:tgtEl>
                                        <p:attrNameLst>
                                          <p:attrName>ppt_x</p:attrName>
                                        </p:attrNameLst>
                                      </p:cBhvr>
                                    </p:anim>
                                    <p:anim from="0" to="-1.0" calcmode="lin" valueType="num">
                                      <p:cBhvr>
                                        <p:cTn id="110" dur="200" decel="50000" autoRev="1" fill="hold">
                                          <p:stCondLst>
                                            <p:cond delay="600"/>
                                          </p:stCondLst>
                                        </p:cTn>
                                        <p:tgtEl>
                                          <p:spTgt spid="3">
                                            <p:txEl>
                                              <p:pRg st="17" end="17"/>
                                            </p:txEl>
                                          </p:spTgt>
                                        </p:tgtEl>
                                        <p:attrNameLst>
                                          <p:attrName>xshear</p:attrName>
                                        </p:attrNameLst>
                                      </p:cBhvr>
                                    </p:anim>
                                    <p:animScale>
                                      <p:cBhvr>
                                        <p:cTn id="111" dur="200" decel="100000" autoRev="1" fill="hold">
                                          <p:stCondLst>
                                            <p:cond delay="600"/>
                                          </p:stCondLst>
                                        </p:cTn>
                                        <p:tgtEl>
                                          <p:spTgt spid="3">
                                            <p:txEl>
                                              <p:pRg st="17" end="17"/>
                                            </p:txEl>
                                          </p:spTgt>
                                        </p:tgtEl>
                                      </p:cBhvr>
                                      <p:from x="100000" y="100000"/>
                                      <p:to x="80000" y="100000"/>
                                    </p:animScale>
                                    <p:anim by="(#ppt_h/3+#ppt_w*0.1)" calcmode="lin" valueType="num">
                                      <p:cBhvr additive="sum">
                                        <p:cTn id="112" dur="200" decel="100000" autoRev="1" fill="hold">
                                          <p:stCondLst>
                                            <p:cond delay="600"/>
                                          </p:stCondLst>
                                        </p:cTn>
                                        <p:tgtEl>
                                          <p:spTgt spid="3">
                                            <p:txEl>
                                              <p:pRg st="17" end="17"/>
                                            </p:txEl>
                                          </p:spTgt>
                                        </p:tgtEl>
                                        <p:attrNameLst>
                                          <p:attrName>ppt_x</p:attrName>
                                        </p:attrNameLst>
                                      </p:cBhvr>
                                    </p:anim>
                                  </p:childTnLst>
                                </p:cTn>
                              </p:par>
                              <p:par>
                                <p:cTn id="113" presetID="34" presetClass="entr" presetSubtype="0" fill="hold" nodeType="with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 from="(-#ppt_w/2)" to="(#ppt_x)" calcmode="lin" valueType="num">
                                      <p:cBhvr>
                                        <p:cTn id="115" dur="600" fill="hold">
                                          <p:stCondLst>
                                            <p:cond delay="0"/>
                                          </p:stCondLst>
                                        </p:cTn>
                                        <p:tgtEl>
                                          <p:spTgt spid="3">
                                            <p:txEl>
                                              <p:pRg st="18" end="18"/>
                                            </p:txEl>
                                          </p:spTgt>
                                        </p:tgtEl>
                                        <p:attrNameLst>
                                          <p:attrName>ppt_x</p:attrName>
                                        </p:attrNameLst>
                                      </p:cBhvr>
                                    </p:anim>
                                    <p:anim from="0" to="-1.0" calcmode="lin" valueType="num">
                                      <p:cBhvr>
                                        <p:cTn id="116" dur="200" decel="50000" autoRev="1" fill="hold">
                                          <p:stCondLst>
                                            <p:cond delay="600"/>
                                          </p:stCondLst>
                                        </p:cTn>
                                        <p:tgtEl>
                                          <p:spTgt spid="3">
                                            <p:txEl>
                                              <p:pRg st="18" end="18"/>
                                            </p:txEl>
                                          </p:spTgt>
                                        </p:tgtEl>
                                        <p:attrNameLst>
                                          <p:attrName>xshear</p:attrName>
                                        </p:attrNameLst>
                                      </p:cBhvr>
                                    </p:anim>
                                    <p:animScale>
                                      <p:cBhvr>
                                        <p:cTn id="117" dur="200" decel="100000" autoRev="1" fill="hold">
                                          <p:stCondLst>
                                            <p:cond delay="600"/>
                                          </p:stCondLst>
                                        </p:cTn>
                                        <p:tgtEl>
                                          <p:spTgt spid="3">
                                            <p:txEl>
                                              <p:pRg st="18" end="18"/>
                                            </p:txEl>
                                          </p:spTgt>
                                        </p:tgtEl>
                                      </p:cBhvr>
                                      <p:from x="100000" y="100000"/>
                                      <p:to x="80000" y="100000"/>
                                    </p:animScale>
                                    <p:anim by="(#ppt_h/3+#ppt_w*0.1)" calcmode="lin" valueType="num">
                                      <p:cBhvr additive="sum">
                                        <p:cTn id="118" dur="200" decel="100000" autoRev="1" fill="hold">
                                          <p:stCondLst>
                                            <p:cond delay="600"/>
                                          </p:stCondLst>
                                        </p:cTn>
                                        <p:tgtEl>
                                          <p:spTgt spid="3">
                                            <p:txEl>
                                              <p:pRg st="18" end="18"/>
                                            </p:txEl>
                                          </p:spTgt>
                                        </p:tgtEl>
                                        <p:attrNameLst>
                                          <p:attrName>ppt_x</p:attrName>
                                        </p:attrNameLst>
                                      </p:cBhvr>
                                    </p:anim>
                                  </p:childTnLst>
                                </p:cTn>
                              </p:par>
                              <p:par>
                                <p:cTn id="119" presetID="34" presetClass="entr" presetSubtype="0" fill="hold" nodeType="withEffect">
                                  <p:stCondLst>
                                    <p:cond delay="0"/>
                                  </p:stCondLst>
                                  <p:childTnLst>
                                    <p:set>
                                      <p:cBhvr>
                                        <p:cTn id="120" dur="1" fill="hold">
                                          <p:stCondLst>
                                            <p:cond delay="0"/>
                                          </p:stCondLst>
                                        </p:cTn>
                                        <p:tgtEl>
                                          <p:spTgt spid="3">
                                            <p:txEl>
                                              <p:pRg st="19" end="19"/>
                                            </p:txEl>
                                          </p:spTgt>
                                        </p:tgtEl>
                                        <p:attrNameLst>
                                          <p:attrName>style.visibility</p:attrName>
                                        </p:attrNameLst>
                                      </p:cBhvr>
                                      <p:to>
                                        <p:strVal val="visible"/>
                                      </p:to>
                                    </p:set>
                                    <p:anim from="(-#ppt_w/2)" to="(#ppt_x)" calcmode="lin" valueType="num">
                                      <p:cBhvr>
                                        <p:cTn id="121" dur="600" fill="hold">
                                          <p:stCondLst>
                                            <p:cond delay="0"/>
                                          </p:stCondLst>
                                        </p:cTn>
                                        <p:tgtEl>
                                          <p:spTgt spid="3">
                                            <p:txEl>
                                              <p:pRg st="19" end="19"/>
                                            </p:txEl>
                                          </p:spTgt>
                                        </p:tgtEl>
                                        <p:attrNameLst>
                                          <p:attrName>ppt_x</p:attrName>
                                        </p:attrNameLst>
                                      </p:cBhvr>
                                    </p:anim>
                                    <p:anim from="0" to="-1.0" calcmode="lin" valueType="num">
                                      <p:cBhvr>
                                        <p:cTn id="122" dur="200" decel="50000" autoRev="1" fill="hold">
                                          <p:stCondLst>
                                            <p:cond delay="600"/>
                                          </p:stCondLst>
                                        </p:cTn>
                                        <p:tgtEl>
                                          <p:spTgt spid="3">
                                            <p:txEl>
                                              <p:pRg st="19" end="19"/>
                                            </p:txEl>
                                          </p:spTgt>
                                        </p:tgtEl>
                                        <p:attrNameLst>
                                          <p:attrName>xshear</p:attrName>
                                        </p:attrNameLst>
                                      </p:cBhvr>
                                    </p:anim>
                                    <p:animScale>
                                      <p:cBhvr>
                                        <p:cTn id="123" dur="200" decel="100000" autoRev="1" fill="hold">
                                          <p:stCondLst>
                                            <p:cond delay="600"/>
                                          </p:stCondLst>
                                        </p:cTn>
                                        <p:tgtEl>
                                          <p:spTgt spid="3">
                                            <p:txEl>
                                              <p:pRg st="19" end="19"/>
                                            </p:txEl>
                                          </p:spTgt>
                                        </p:tgtEl>
                                      </p:cBhvr>
                                      <p:from x="100000" y="100000"/>
                                      <p:to x="80000" y="100000"/>
                                    </p:animScale>
                                    <p:anim by="(#ppt_h/3+#ppt_w*0.1)" calcmode="lin" valueType="num">
                                      <p:cBhvr additive="sum">
                                        <p:cTn id="124" dur="200" decel="100000" autoRev="1" fill="hold">
                                          <p:stCondLst>
                                            <p:cond delay="600"/>
                                          </p:stCondLst>
                                        </p:cTn>
                                        <p:tgtEl>
                                          <p:spTgt spid="3">
                                            <p:txEl>
                                              <p:pRg st="19" end="19"/>
                                            </p:txEl>
                                          </p:spTgt>
                                        </p:tgtEl>
                                        <p:attrNameLst>
                                          <p:attrName>ppt_x</p:attrName>
                                        </p:attrNameLst>
                                      </p:cBhvr>
                                    </p:anim>
                                  </p:childTnLst>
                                </p:cTn>
                              </p:par>
                              <p:par>
                                <p:cTn id="125" presetID="34" presetClass="entr" presetSubtype="0" fill="hold" nodeType="withEffect">
                                  <p:stCondLst>
                                    <p:cond delay="0"/>
                                  </p:stCondLst>
                                  <p:childTnLst>
                                    <p:set>
                                      <p:cBhvr>
                                        <p:cTn id="126" dur="1" fill="hold">
                                          <p:stCondLst>
                                            <p:cond delay="0"/>
                                          </p:stCondLst>
                                        </p:cTn>
                                        <p:tgtEl>
                                          <p:spTgt spid="3">
                                            <p:txEl>
                                              <p:pRg st="20" end="20"/>
                                            </p:txEl>
                                          </p:spTgt>
                                        </p:tgtEl>
                                        <p:attrNameLst>
                                          <p:attrName>style.visibility</p:attrName>
                                        </p:attrNameLst>
                                      </p:cBhvr>
                                      <p:to>
                                        <p:strVal val="visible"/>
                                      </p:to>
                                    </p:set>
                                    <p:anim from="(-#ppt_w/2)" to="(#ppt_x)" calcmode="lin" valueType="num">
                                      <p:cBhvr>
                                        <p:cTn id="127" dur="600" fill="hold">
                                          <p:stCondLst>
                                            <p:cond delay="0"/>
                                          </p:stCondLst>
                                        </p:cTn>
                                        <p:tgtEl>
                                          <p:spTgt spid="3">
                                            <p:txEl>
                                              <p:pRg st="20" end="20"/>
                                            </p:txEl>
                                          </p:spTgt>
                                        </p:tgtEl>
                                        <p:attrNameLst>
                                          <p:attrName>ppt_x</p:attrName>
                                        </p:attrNameLst>
                                      </p:cBhvr>
                                    </p:anim>
                                    <p:anim from="0" to="-1.0" calcmode="lin" valueType="num">
                                      <p:cBhvr>
                                        <p:cTn id="128" dur="200" decel="50000" autoRev="1" fill="hold">
                                          <p:stCondLst>
                                            <p:cond delay="600"/>
                                          </p:stCondLst>
                                        </p:cTn>
                                        <p:tgtEl>
                                          <p:spTgt spid="3">
                                            <p:txEl>
                                              <p:pRg st="20" end="20"/>
                                            </p:txEl>
                                          </p:spTgt>
                                        </p:tgtEl>
                                        <p:attrNameLst>
                                          <p:attrName>xshear</p:attrName>
                                        </p:attrNameLst>
                                      </p:cBhvr>
                                    </p:anim>
                                    <p:animScale>
                                      <p:cBhvr>
                                        <p:cTn id="129" dur="200" decel="100000" autoRev="1" fill="hold">
                                          <p:stCondLst>
                                            <p:cond delay="600"/>
                                          </p:stCondLst>
                                        </p:cTn>
                                        <p:tgtEl>
                                          <p:spTgt spid="3">
                                            <p:txEl>
                                              <p:pRg st="20" end="20"/>
                                            </p:txEl>
                                          </p:spTgt>
                                        </p:tgtEl>
                                      </p:cBhvr>
                                      <p:from x="100000" y="100000"/>
                                      <p:to x="80000" y="100000"/>
                                    </p:animScale>
                                    <p:anim by="(#ppt_h/3+#ppt_w*0.1)" calcmode="lin" valueType="num">
                                      <p:cBhvr additive="sum">
                                        <p:cTn id="130" dur="200" decel="100000" autoRev="1" fill="hold">
                                          <p:stCondLst>
                                            <p:cond delay="600"/>
                                          </p:stCondLst>
                                        </p:cTn>
                                        <p:tgtEl>
                                          <p:spTgt spid="3">
                                            <p:txEl>
                                              <p:pRg st="20" end="20"/>
                                            </p:txEl>
                                          </p:spTgt>
                                        </p:tgtEl>
                                        <p:attrNameLst>
                                          <p:attrName>ppt_x</p:attrName>
                                        </p:attrNameLst>
                                      </p:cBhvr>
                                    </p:anim>
                                  </p:childTnLst>
                                </p:cTn>
                              </p:par>
                              <p:par>
                                <p:cTn id="131" presetID="34" presetClass="entr" presetSubtype="0" fill="hold" nodeType="withEffect">
                                  <p:stCondLst>
                                    <p:cond delay="0"/>
                                  </p:stCondLst>
                                  <p:childTnLst>
                                    <p:set>
                                      <p:cBhvr>
                                        <p:cTn id="132" dur="1" fill="hold">
                                          <p:stCondLst>
                                            <p:cond delay="0"/>
                                          </p:stCondLst>
                                        </p:cTn>
                                        <p:tgtEl>
                                          <p:spTgt spid="3">
                                            <p:txEl>
                                              <p:pRg st="21" end="21"/>
                                            </p:txEl>
                                          </p:spTgt>
                                        </p:tgtEl>
                                        <p:attrNameLst>
                                          <p:attrName>style.visibility</p:attrName>
                                        </p:attrNameLst>
                                      </p:cBhvr>
                                      <p:to>
                                        <p:strVal val="visible"/>
                                      </p:to>
                                    </p:set>
                                    <p:anim from="(-#ppt_w/2)" to="(#ppt_x)" calcmode="lin" valueType="num">
                                      <p:cBhvr>
                                        <p:cTn id="133" dur="600" fill="hold">
                                          <p:stCondLst>
                                            <p:cond delay="0"/>
                                          </p:stCondLst>
                                        </p:cTn>
                                        <p:tgtEl>
                                          <p:spTgt spid="3">
                                            <p:txEl>
                                              <p:pRg st="21" end="21"/>
                                            </p:txEl>
                                          </p:spTgt>
                                        </p:tgtEl>
                                        <p:attrNameLst>
                                          <p:attrName>ppt_x</p:attrName>
                                        </p:attrNameLst>
                                      </p:cBhvr>
                                    </p:anim>
                                    <p:anim from="0" to="-1.0" calcmode="lin" valueType="num">
                                      <p:cBhvr>
                                        <p:cTn id="134" dur="200" decel="50000" autoRev="1" fill="hold">
                                          <p:stCondLst>
                                            <p:cond delay="600"/>
                                          </p:stCondLst>
                                        </p:cTn>
                                        <p:tgtEl>
                                          <p:spTgt spid="3">
                                            <p:txEl>
                                              <p:pRg st="21" end="21"/>
                                            </p:txEl>
                                          </p:spTgt>
                                        </p:tgtEl>
                                        <p:attrNameLst>
                                          <p:attrName>xshear</p:attrName>
                                        </p:attrNameLst>
                                      </p:cBhvr>
                                    </p:anim>
                                    <p:animScale>
                                      <p:cBhvr>
                                        <p:cTn id="135" dur="200" decel="100000" autoRev="1" fill="hold">
                                          <p:stCondLst>
                                            <p:cond delay="600"/>
                                          </p:stCondLst>
                                        </p:cTn>
                                        <p:tgtEl>
                                          <p:spTgt spid="3">
                                            <p:txEl>
                                              <p:pRg st="21" end="21"/>
                                            </p:txEl>
                                          </p:spTgt>
                                        </p:tgtEl>
                                      </p:cBhvr>
                                      <p:from x="100000" y="100000"/>
                                      <p:to x="80000" y="100000"/>
                                    </p:animScale>
                                    <p:anim by="(#ppt_h/3+#ppt_w*0.1)" calcmode="lin" valueType="num">
                                      <p:cBhvr additive="sum">
                                        <p:cTn id="136" dur="200" decel="100000" autoRev="1" fill="hold">
                                          <p:stCondLst>
                                            <p:cond delay="600"/>
                                          </p:stCondLst>
                                        </p:cTn>
                                        <p:tgtEl>
                                          <p:spTgt spid="3">
                                            <p:txEl>
                                              <p:pRg st="21" end="2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prstTxWarp prst="textStop">
              <a:avLst/>
            </a:prstTxWarp>
          </a:bodyPr>
          <a:lstStyle/>
          <a:p>
            <a:pPr algn="just"/>
            <a:r>
              <a:rPr lang="en-US"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Multinational Companies </a:t>
            </a:r>
            <a:endParaRPr lang="en-US"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Examples include                     and  </a:t>
            </a:r>
          </a:p>
          <a:p>
            <a:pPr>
              <a:buNone/>
            </a:pPr>
            <a:endParaRPr lang="en-US" dirty="0" smtClean="0"/>
          </a:p>
          <a:p>
            <a:endParaRPr lang="en-US" dirty="0" smtClean="0"/>
          </a:p>
          <a:p>
            <a:r>
              <a:rPr lang="en-US" dirty="0" err="1" smtClean="0"/>
              <a:t>MNCs</a:t>
            </a:r>
            <a:r>
              <a:rPr lang="en-US" dirty="0" smtClean="0"/>
              <a:t> or Multinational companies are large companies which are located in more than one country. </a:t>
            </a:r>
          </a:p>
          <a:p>
            <a:endParaRPr lang="en-US" dirty="0"/>
          </a:p>
        </p:txBody>
      </p:sp>
      <p:pic>
        <p:nvPicPr>
          <p:cNvPr id="4" name="Picture 3"/>
          <p:cNvPicPr>
            <a:picLocks noChangeAspect="1"/>
          </p:cNvPicPr>
          <p:nvPr/>
        </p:nvPicPr>
        <p:blipFill>
          <a:blip r:embed="rId2"/>
          <a:stretch>
            <a:fillRect/>
          </a:stretch>
        </p:blipFill>
        <p:spPr>
          <a:xfrm>
            <a:off x="3420372" y="2819400"/>
            <a:ext cx="1532628" cy="1042187"/>
          </a:xfrm>
          <a:prstGeom prst="rect">
            <a:avLst/>
          </a:prstGeom>
        </p:spPr>
      </p:pic>
      <p:pic>
        <p:nvPicPr>
          <p:cNvPr id="5" name="Picture 4"/>
          <p:cNvPicPr>
            <a:picLocks noChangeAspect="1"/>
          </p:cNvPicPr>
          <p:nvPr/>
        </p:nvPicPr>
        <p:blipFill>
          <a:blip r:embed="rId3"/>
          <a:stretch>
            <a:fillRect/>
          </a:stretch>
        </p:blipFill>
        <p:spPr>
          <a:xfrm>
            <a:off x="5791200" y="2438400"/>
            <a:ext cx="1827254" cy="1663197"/>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graphicFrame>
        <p:nvGraphicFramePr>
          <p:cNvPr id="4" name="Table 3"/>
          <p:cNvGraphicFramePr>
            <a:graphicFrameLocks noGrp="1"/>
          </p:cNvGraphicFramePr>
          <p:nvPr/>
        </p:nvGraphicFramePr>
        <p:xfrm>
          <a:off x="642910" y="1714488"/>
          <a:ext cx="7453322" cy="4000527"/>
        </p:xfrm>
        <a:graphic>
          <a:graphicData uri="http://schemas.openxmlformats.org/drawingml/2006/table">
            <a:tbl>
              <a:tblPr/>
              <a:tblGrid>
                <a:gridCol w="3726661"/>
                <a:gridCol w="3726661"/>
              </a:tblGrid>
              <a:tr h="444503">
                <a:tc>
                  <a:txBody>
                    <a:bodyPr/>
                    <a:lstStyle/>
                    <a:p>
                      <a:pPr>
                        <a:spcAft>
                          <a:spcPts val="0"/>
                        </a:spcAft>
                      </a:pPr>
                      <a:r>
                        <a:rPr lang="en-GB" sz="1300">
                          <a:latin typeface="Verdana"/>
                          <a:ea typeface="Times New Roman"/>
                        </a:rPr>
                        <a:t>Problems</a:t>
                      </a:r>
                      <a:endParaRPr lang="en-GB" sz="900">
                        <a:latin typeface="Times New Roman"/>
                        <a:ea typeface="Times New Roman"/>
                      </a:endParaRPr>
                    </a:p>
                  </a:txBody>
                  <a:tcPr marL="61830" marR="61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a:latin typeface="Verdana"/>
                          <a:ea typeface="Times New Roman"/>
                        </a:rPr>
                        <a:t>Solutions</a:t>
                      </a:r>
                      <a:endParaRPr lang="en-GB" sz="900">
                        <a:latin typeface="Times New Roman"/>
                        <a:ea typeface="Times New Roman"/>
                      </a:endParaRPr>
                    </a:p>
                  </a:txBody>
                  <a:tcPr marL="61830" marR="61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006">
                <a:tc>
                  <a:txBody>
                    <a:bodyPr/>
                    <a:lstStyle/>
                    <a:p>
                      <a:pPr>
                        <a:spcAft>
                          <a:spcPts val="0"/>
                        </a:spcAft>
                      </a:pPr>
                      <a:r>
                        <a:rPr lang="en-GB" sz="1300">
                          <a:latin typeface="Verdana"/>
                          <a:ea typeface="Times New Roman"/>
                        </a:rPr>
                        <a:t>Cold might freeze the oil and stop it flowing</a:t>
                      </a:r>
                      <a:endParaRPr lang="en-GB" sz="900">
                        <a:latin typeface="Times New Roman"/>
                        <a:ea typeface="Times New Roman"/>
                      </a:endParaRPr>
                    </a:p>
                  </a:txBody>
                  <a:tcPr marL="61830" marR="61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a:latin typeface="Verdana"/>
                          <a:ea typeface="Times New Roman"/>
                        </a:rPr>
                        <a:t>Heat oil to 80</a:t>
                      </a:r>
                      <a:r>
                        <a:rPr lang="en-GB" sz="1300">
                          <a:latin typeface="Verdana"/>
                          <a:ea typeface="Times New Roman"/>
                          <a:sym typeface="Symbol"/>
                        </a:rPr>
                        <a:t></a:t>
                      </a:r>
                      <a:r>
                        <a:rPr lang="en-GB" sz="1300">
                          <a:latin typeface="Verdana"/>
                          <a:ea typeface="Times New Roman"/>
                        </a:rPr>
                        <a:t>c before it enters the pipeline</a:t>
                      </a:r>
                      <a:endParaRPr lang="en-GB" sz="900">
                        <a:latin typeface="Times New Roman"/>
                        <a:ea typeface="Times New Roman"/>
                      </a:endParaRPr>
                    </a:p>
                  </a:txBody>
                  <a:tcPr marL="61830" marR="61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006">
                <a:tc>
                  <a:txBody>
                    <a:bodyPr/>
                    <a:lstStyle/>
                    <a:p>
                      <a:pPr>
                        <a:spcAft>
                          <a:spcPts val="0"/>
                        </a:spcAft>
                      </a:pPr>
                      <a:r>
                        <a:rPr lang="en-GB" sz="1300">
                          <a:latin typeface="Verdana"/>
                          <a:ea typeface="Times New Roman"/>
                        </a:rPr>
                        <a:t>The mountains in the south are in an arctic earthquake zone</a:t>
                      </a:r>
                      <a:endParaRPr lang="en-GB" sz="900">
                        <a:latin typeface="Times New Roman"/>
                        <a:ea typeface="Times New Roman"/>
                      </a:endParaRPr>
                    </a:p>
                  </a:txBody>
                  <a:tcPr marL="61830" marR="61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a:latin typeface="Verdana"/>
                          <a:ea typeface="Times New Roman"/>
                        </a:rPr>
                        <a:t>Make pipeline flexible to move with the earth</a:t>
                      </a:r>
                      <a:endParaRPr lang="en-GB" sz="900">
                        <a:latin typeface="Times New Roman"/>
                        <a:ea typeface="Times New Roman"/>
                      </a:endParaRPr>
                    </a:p>
                  </a:txBody>
                  <a:tcPr marL="61830" marR="61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006">
                <a:tc>
                  <a:txBody>
                    <a:bodyPr/>
                    <a:lstStyle/>
                    <a:p>
                      <a:pPr>
                        <a:spcAft>
                          <a:spcPts val="0"/>
                        </a:spcAft>
                      </a:pPr>
                      <a:r>
                        <a:rPr lang="en-GB" sz="1300">
                          <a:latin typeface="Verdana"/>
                          <a:ea typeface="Times New Roman"/>
                        </a:rPr>
                        <a:t>Construction work could destroy the frozen tundra</a:t>
                      </a:r>
                      <a:endParaRPr lang="en-GB" sz="900">
                        <a:latin typeface="Times New Roman"/>
                        <a:ea typeface="Times New Roman"/>
                      </a:endParaRPr>
                    </a:p>
                  </a:txBody>
                  <a:tcPr marL="61830" marR="61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a:latin typeface="Verdana"/>
                          <a:ea typeface="Times New Roman"/>
                        </a:rPr>
                        <a:t>Strict rules for construction teams – rewards if they do well</a:t>
                      </a:r>
                      <a:endParaRPr lang="en-GB" sz="900">
                        <a:latin typeface="Times New Roman"/>
                        <a:ea typeface="Times New Roman"/>
                      </a:endParaRPr>
                    </a:p>
                  </a:txBody>
                  <a:tcPr marL="61830" marR="61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006">
                <a:tc>
                  <a:txBody>
                    <a:bodyPr/>
                    <a:lstStyle/>
                    <a:p>
                      <a:pPr>
                        <a:spcAft>
                          <a:spcPts val="0"/>
                        </a:spcAft>
                      </a:pPr>
                      <a:r>
                        <a:rPr lang="en-GB" sz="1300">
                          <a:latin typeface="Verdana"/>
                          <a:ea typeface="Times New Roman"/>
                        </a:rPr>
                        <a:t>Pipeline may block the Caribou migration</a:t>
                      </a:r>
                      <a:endParaRPr lang="en-GB" sz="900">
                        <a:latin typeface="Times New Roman"/>
                        <a:ea typeface="Times New Roman"/>
                      </a:endParaRPr>
                    </a:p>
                  </a:txBody>
                  <a:tcPr marL="61830" marR="61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dirty="0">
                          <a:latin typeface="Verdana"/>
                          <a:ea typeface="Times New Roman"/>
                        </a:rPr>
                        <a:t>Build stilts 3 metres high </a:t>
                      </a:r>
                      <a:endParaRPr lang="en-GB" sz="900" dirty="0">
                        <a:latin typeface="Times New Roman"/>
                        <a:ea typeface="Times New Roman"/>
                      </a:endParaRPr>
                    </a:p>
                  </a:txBody>
                  <a:tcPr marL="61830" marR="61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505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GB" sz="1400" b="1" i="0" u="none" strike="noStrike" cap="none" normalizeH="0" baseline="0" smtClean="0">
                <a:ln>
                  <a:noFill/>
                </a:ln>
                <a:solidFill>
                  <a:schemeClr val="tx1"/>
                </a:solidFill>
                <a:effectLst/>
                <a:latin typeface="Verdana" pitchFamily="34" charset="0"/>
                <a:ea typeface="Times New Roman" pitchFamily="18" charset="0"/>
              </a:rPr>
              <a:t>Problems</a:t>
            </a:r>
            <a:r>
              <a:rPr kumimoji="0" lang="en-GB" sz="1400" b="0" i="0" u="none" strike="noStrike" cap="none" normalizeH="0" baseline="0" smtClean="0">
                <a:ln>
                  <a:noFill/>
                </a:ln>
                <a:solidFill>
                  <a:schemeClr val="tx1"/>
                </a:solidFill>
                <a:effectLst/>
                <a:latin typeface="Verdana" pitchFamily="34" charset="0"/>
                <a:ea typeface="Times New Roman" pitchFamily="18" charset="0"/>
              </a:rPr>
              <a:t> </a:t>
            </a:r>
            <a:endParaRPr kumimoji="0" lang="en-GB"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57214"/>
            <a:ext cx="7851648" cy="1828800"/>
          </a:xfrm>
        </p:spPr>
        <p:txBody>
          <a:bodyPr>
            <a:normAutofit/>
          </a:bodyPr>
          <a:lstStyle/>
          <a:p>
            <a:pPr algn="ctr"/>
            <a:r>
              <a:rPr lang="en-GB" sz="4400" dirty="0" smtClean="0"/>
              <a:t>Exxon Valdez</a:t>
            </a:r>
            <a:endParaRPr lang="en-GB" sz="4400" dirty="0"/>
          </a:p>
        </p:txBody>
      </p:sp>
      <p:sp>
        <p:nvSpPr>
          <p:cNvPr id="3" name="Subtitle 2"/>
          <p:cNvSpPr>
            <a:spLocks noGrp="1"/>
          </p:cNvSpPr>
          <p:nvPr>
            <p:ph type="subTitle" idx="1"/>
          </p:nvPr>
        </p:nvSpPr>
        <p:spPr/>
        <p:txBody>
          <a:bodyPr/>
          <a:lstStyle/>
          <a:p>
            <a:endParaRPr lang="en-GB"/>
          </a:p>
        </p:txBody>
      </p:sp>
      <p:pic>
        <p:nvPicPr>
          <p:cNvPr id="57346" name="Picture 2" descr="Image...">
            <a:hlinkClick r:id="rId2"/>
          </p:cNvPr>
          <p:cNvPicPr>
            <a:picLocks noChangeAspect="1" noChangeArrowheads="1"/>
          </p:cNvPicPr>
          <p:nvPr/>
        </p:nvPicPr>
        <p:blipFill>
          <a:blip r:embed="rId3"/>
          <a:srcRect/>
          <a:stretch>
            <a:fillRect/>
          </a:stretch>
        </p:blipFill>
        <p:spPr bwMode="auto">
          <a:xfrm>
            <a:off x="1428728" y="1571612"/>
            <a:ext cx="6429420" cy="4825959"/>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aphicFrame>
        <p:nvGraphicFramePr>
          <p:cNvPr id="4" name="Table 3"/>
          <p:cNvGraphicFramePr>
            <a:graphicFrameLocks noGrp="1"/>
          </p:cNvGraphicFramePr>
          <p:nvPr/>
        </p:nvGraphicFramePr>
        <p:xfrm>
          <a:off x="857224" y="714356"/>
          <a:ext cx="7358114" cy="5429288"/>
        </p:xfrm>
        <a:graphic>
          <a:graphicData uri="http://schemas.openxmlformats.org/drawingml/2006/table">
            <a:tbl>
              <a:tblPr/>
              <a:tblGrid>
                <a:gridCol w="1471623"/>
                <a:gridCol w="1471623"/>
                <a:gridCol w="1638899"/>
                <a:gridCol w="1371395"/>
                <a:gridCol w="1404574"/>
              </a:tblGrid>
              <a:tr h="203997">
                <a:tc>
                  <a:txBody>
                    <a:bodyPr/>
                    <a:lstStyle/>
                    <a:p>
                      <a:pPr algn="ctr">
                        <a:spcAft>
                          <a:spcPts val="0"/>
                        </a:spcAft>
                      </a:pPr>
                      <a:r>
                        <a:rPr lang="en-GB" sz="900" b="1" dirty="0">
                          <a:latin typeface="Verdana"/>
                          <a:cs typeface="Times New Roman"/>
                        </a:rPr>
                        <a:t>What?</a:t>
                      </a:r>
                      <a:endParaRPr lang="en-GB" sz="900" b="1" dirty="0">
                        <a:latin typeface="Times New Roman"/>
                        <a:cs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a:latin typeface="Verdana"/>
                          <a:cs typeface="Times New Roman"/>
                        </a:rPr>
                        <a:t>Where?</a:t>
                      </a:r>
                      <a:endParaRPr lang="en-GB" sz="900" b="1">
                        <a:latin typeface="Times New Roman"/>
                        <a:cs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a:latin typeface="Verdana"/>
                          <a:cs typeface="Times New Roman"/>
                        </a:rPr>
                        <a:t>When?</a:t>
                      </a:r>
                      <a:endParaRPr lang="en-GB" sz="900" b="1">
                        <a:latin typeface="Times New Roman"/>
                        <a:cs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a:latin typeface="Verdana"/>
                          <a:cs typeface="Times New Roman"/>
                        </a:rPr>
                        <a:t>Why?</a:t>
                      </a:r>
                      <a:endParaRPr lang="en-GB" sz="900" b="1">
                        <a:latin typeface="Times New Roman"/>
                        <a:cs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a:latin typeface="Verdana"/>
                          <a:cs typeface="Times New Roman"/>
                        </a:rPr>
                        <a:t>So What?</a:t>
                      </a:r>
                      <a:endParaRPr lang="en-GB" sz="900" b="1">
                        <a:latin typeface="Times New Roman"/>
                        <a:cs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5291">
                <a:tc>
                  <a:txBody>
                    <a:bodyPr/>
                    <a:lstStyle/>
                    <a:p>
                      <a:pPr algn="l">
                        <a:spcAft>
                          <a:spcPts val="0"/>
                        </a:spcAft>
                      </a:pPr>
                      <a:r>
                        <a:rPr lang="en-GB" sz="1100" b="0" dirty="0">
                          <a:latin typeface="Verdana"/>
                          <a:cs typeface="Times New Roman"/>
                        </a:rPr>
                        <a:t>Oil tanker – Exxon Valdez ran aground on rocks.</a:t>
                      </a:r>
                      <a:endParaRPr lang="en-GB" sz="900" b="1" dirty="0">
                        <a:latin typeface="Times New Roman"/>
                        <a:cs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b="0">
                          <a:latin typeface="Verdana"/>
                          <a:cs typeface="Times New Roman"/>
                        </a:rPr>
                        <a:t>The Alaska coast, near Valdez</a:t>
                      </a:r>
                      <a:endParaRPr lang="en-GB" sz="900" b="1">
                        <a:latin typeface="Times New Roman"/>
                        <a:cs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b="0" dirty="0">
                          <a:latin typeface="Verdana"/>
                          <a:cs typeface="Times New Roman"/>
                        </a:rPr>
                        <a:t>March 1989</a:t>
                      </a:r>
                      <a:endParaRPr lang="en-GB" sz="900" b="1" dirty="0">
                        <a:latin typeface="Times New Roman"/>
                        <a:cs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latin typeface="Verdana"/>
                          <a:ea typeface="Times New Roman"/>
                        </a:rPr>
                        <a:t>The tanker was 50 km off course</a:t>
                      </a:r>
                      <a:endParaRPr lang="en-GB" sz="900">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latin typeface="Verdana"/>
                          <a:ea typeface="Times New Roman"/>
                          <a:cs typeface="Times New Roman"/>
                        </a:rPr>
                        <a:t>Total of 12 million gallons of crude oil were spilt damaging large areas of the land and marine ecosystem of Alaska.</a:t>
                      </a:r>
                    </a:p>
                    <a:p>
                      <a:pPr>
                        <a:spcAft>
                          <a:spcPts val="0"/>
                        </a:spcAft>
                      </a:pPr>
                      <a:r>
                        <a:rPr lang="en-GB" sz="1100" dirty="0">
                          <a:latin typeface="Verdana"/>
                          <a:ea typeface="Times New Roman"/>
                        </a:rPr>
                        <a:t>It contaminated 1900 km of coastline. The local wildlife and fishing industry was devastated.</a:t>
                      </a:r>
                      <a:endParaRPr lang="en-GB" sz="900" dirty="0">
                        <a:latin typeface="Times New Roman"/>
                        <a:ea typeface="Times New Roman"/>
                      </a:endParaRPr>
                    </a:p>
                    <a:p>
                      <a:pPr>
                        <a:spcAft>
                          <a:spcPts val="0"/>
                        </a:spcAft>
                      </a:pPr>
                      <a:r>
                        <a:rPr lang="en-GB" sz="1100" dirty="0">
                          <a:latin typeface="Verdana"/>
                          <a:ea typeface="Times New Roman"/>
                        </a:rPr>
                        <a:t>The clean up operation cost $1 Billion</a:t>
                      </a:r>
                      <a:endParaRPr lang="en-GB" sz="900" dirty="0">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5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GB" sz="1400" b="1" i="0" u="none" strike="noStrike" cap="none" normalizeH="0" baseline="0" smtClean="0">
                <a:ln>
                  <a:noFill/>
                </a:ln>
                <a:solidFill>
                  <a:schemeClr val="tx1"/>
                </a:solidFill>
                <a:effectLst/>
                <a:latin typeface="Verdana" pitchFamily="34" charset="0"/>
                <a:ea typeface="Times New Roman" pitchFamily="18" charset="0"/>
              </a:rPr>
              <a:t>Impact – Prudhoe Bay</a:t>
            </a:r>
            <a:endParaRPr kumimoji="0" lang="en-GB"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NIC</a:t>
            </a:r>
            <a:endParaRPr lang="en-GB" dirty="0"/>
          </a:p>
        </p:txBody>
      </p:sp>
      <p:sp>
        <p:nvSpPr>
          <p:cNvPr id="3" name="Subtitle 2"/>
          <p:cNvSpPr>
            <a:spLocks noGrp="1"/>
          </p:cNvSpPr>
          <p:nvPr>
            <p:ph type="subTitle" idx="1"/>
          </p:nvPr>
        </p:nvSpPr>
        <p:spPr/>
        <p:txBody>
          <a:bodyPr>
            <a:normAutofit fontScale="85000" lnSpcReduction="20000"/>
          </a:bodyPr>
          <a:lstStyle/>
          <a:p>
            <a:pPr algn="ctr">
              <a:buFont typeface="Arial" pitchFamily="34" charset="0"/>
              <a:buChar char="•"/>
            </a:pPr>
            <a:endParaRPr lang="en-US" dirty="0" smtClean="0"/>
          </a:p>
          <a:p>
            <a:pPr algn="ctr">
              <a:buFont typeface="Arial" pitchFamily="34" charset="0"/>
              <a:buChar char="•"/>
            </a:pPr>
            <a:r>
              <a:rPr lang="en-US" dirty="0" smtClean="0"/>
              <a:t> Strong manufacturing sector </a:t>
            </a:r>
          </a:p>
          <a:p>
            <a:pPr algn="ctr">
              <a:buFont typeface="Arial" pitchFamily="34" charset="0"/>
              <a:buChar char="•"/>
            </a:pPr>
            <a:endParaRPr lang="en-US" dirty="0" smtClean="0"/>
          </a:p>
          <a:p>
            <a:pPr algn="ctr">
              <a:buFont typeface="Arial" pitchFamily="34" charset="0"/>
              <a:buChar char="•"/>
            </a:pPr>
            <a:r>
              <a:rPr lang="en-US" dirty="0" smtClean="0"/>
              <a:t> Many </a:t>
            </a:r>
            <a:r>
              <a:rPr lang="en-US" dirty="0" err="1" smtClean="0"/>
              <a:t>transnationals</a:t>
            </a:r>
            <a:r>
              <a:rPr lang="en-US" dirty="0" smtClean="0"/>
              <a:t> move to NICs to take advantage of cheap </a:t>
            </a:r>
            <a:r>
              <a:rPr lang="en-US" dirty="0" err="1" smtClean="0"/>
              <a:t>labour</a:t>
            </a:r>
            <a:r>
              <a:rPr lang="en-US" dirty="0" smtClean="0"/>
              <a:t> and land</a:t>
            </a:r>
          </a:p>
          <a:p>
            <a:endParaRPr lang="en-GB" dirty="0"/>
          </a:p>
        </p:txBody>
      </p:sp>
      <p:pic>
        <p:nvPicPr>
          <p:cNvPr id="4" name="Picture 3" descr="http://geographyfieldwork.com/Employ3.gif"/>
          <p:cNvPicPr>
            <a:picLocks noChangeAspect="1" noChangeArrowheads="1"/>
          </p:cNvPicPr>
          <p:nvPr/>
        </p:nvPicPr>
        <p:blipFill>
          <a:blip r:embed="rId2"/>
          <a:srcRect/>
          <a:stretch>
            <a:fillRect/>
          </a:stretch>
        </p:blipFill>
        <p:spPr bwMode="auto">
          <a:xfrm>
            <a:off x="6286512" y="1928802"/>
            <a:ext cx="1685925" cy="1400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70" decel="100000"/>
                                        <p:tgtEl>
                                          <p:spTgt spid="3">
                                            <p:txEl>
                                              <p:pRg st="1" end="1"/>
                                            </p:txEl>
                                          </p:spTgt>
                                        </p:tgtEl>
                                      </p:cBhvr>
                                    </p:animEffect>
                                    <p:animScale>
                                      <p:cBhvr>
                                        <p:cTn id="16" dur="770" decel="100000"/>
                                        <p:tgtEl>
                                          <p:spTgt spid="3">
                                            <p:txEl>
                                              <p:pRg st="1" end="1"/>
                                            </p:txEl>
                                          </p:spTgt>
                                        </p:tgtEl>
                                      </p:cBhvr>
                                      <p:from x="10000" y="10000"/>
                                      <p:to x="200000" y="450000"/>
                                    </p:animScale>
                                    <p:animScale>
                                      <p:cBhvr>
                                        <p:cTn id="17" dur="1230" accel="100000" fill="hold">
                                          <p:stCondLst>
                                            <p:cond delay="770"/>
                                          </p:stCondLst>
                                        </p:cTn>
                                        <p:tgtEl>
                                          <p:spTgt spid="3">
                                            <p:txEl>
                                              <p:pRg st="1" end="1"/>
                                            </p:txEl>
                                          </p:spTgt>
                                        </p:tgtEl>
                                      </p:cBhvr>
                                      <p:from x="200000" y="450000"/>
                                      <p:to x="100000" y="100000"/>
                                    </p:animScale>
                                    <p:set>
                                      <p:cBhvr>
                                        <p:cTn id="18" dur="770" fill="hold"/>
                                        <p:tgtEl>
                                          <p:spTgt spid="3">
                                            <p:txEl>
                                              <p:pRg st="1" end="1"/>
                                            </p:txEl>
                                          </p:spTgt>
                                        </p:tgtEl>
                                        <p:attrNameLst>
                                          <p:attrName>ppt_x</p:attrName>
                                        </p:attrNameLst>
                                      </p:cBhvr>
                                      <p:to>
                                        <p:strVal val="(0.5)"/>
                                      </p:to>
                                    </p:set>
                                    <p:anim from="(0.5)" to="(#ppt_x)" calcmode="lin" valueType="num">
                                      <p:cBhvr>
                                        <p:cTn id="19" dur="1230" accel="100000" fill="hold">
                                          <p:stCondLst>
                                            <p:cond delay="770"/>
                                          </p:stCondLst>
                                        </p:cTn>
                                        <p:tgtEl>
                                          <p:spTgt spid="3">
                                            <p:txEl>
                                              <p:pRg st="1" end="1"/>
                                            </p:txEl>
                                          </p:spTgt>
                                        </p:tgtEl>
                                        <p:attrNameLst>
                                          <p:attrName>ppt_x</p:attrName>
                                        </p:attrNameLst>
                                      </p:cBhvr>
                                    </p:anim>
                                    <p:set>
                                      <p:cBhvr>
                                        <p:cTn id="20" dur="770" fill="hold"/>
                                        <p:tgtEl>
                                          <p:spTgt spid="3">
                                            <p:txEl>
                                              <p:pRg st="1" end="1"/>
                                            </p:txEl>
                                          </p:spTgt>
                                        </p:tgtEl>
                                        <p:attrNameLst>
                                          <p:attrName>ppt_y</p:attrName>
                                        </p:attrNameLst>
                                      </p:cBhvr>
                                      <p:to>
                                        <p:strVal val="(#ppt_y+0.4)"/>
                                      </p:to>
                                    </p:set>
                                    <p:anim from="(#ppt_y+0.4)" to="(#ppt_y)" calcmode="lin" valueType="num">
                                      <p:cBhvr>
                                        <p:cTn id="21" dur="1230" accel="100000" fill="hold">
                                          <p:stCondLst>
                                            <p:cond delay="770"/>
                                          </p:stCondLst>
                                        </p:cTn>
                                        <p:tgtEl>
                                          <p:spTgt spid="3">
                                            <p:txEl>
                                              <p:pRg st="1" end="1"/>
                                            </p:txEl>
                                          </p:spTgt>
                                        </p:tgtEl>
                                        <p:attrNameLst>
                                          <p:attrName>ppt_y</p:attrName>
                                        </p:attrNameLst>
                                      </p:cBhvr>
                                    </p:anim>
                                  </p:childTnLst>
                                </p:cTn>
                              </p:par>
                              <p:par>
                                <p:cTn id="22" presetID="51"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770" decel="100000"/>
                                        <p:tgtEl>
                                          <p:spTgt spid="3">
                                            <p:txEl>
                                              <p:pRg st="3" end="3"/>
                                            </p:txEl>
                                          </p:spTgt>
                                        </p:tgtEl>
                                      </p:cBhvr>
                                    </p:animEffect>
                                    <p:animScale>
                                      <p:cBhvr>
                                        <p:cTn id="25" dur="770" decel="100000"/>
                                        <p:tgtEl>
                                          <p:spTgt spid="3">
                                            <p:txEl>
                                              <p:pRg st="3" end="3"/>
                                            </p:txEl>
                                          </p:spTgt>
                                        </p:tgtEl>
                                      </p:cBhvr>
                                      <p:from x="10000" y="10000"/>
                                      <p:to x="200000" y="450000"/>
                                    </p:animScale>
                                    <p:animScale>
                                      <p:cBhvr>
                                        <p:cTn id="26" dur="1230" accel="100000" fill="hold">
                                          <p:stCondLst>
                                            <p:cond delay="770"/>
                                          </p:stCondLst>
                                        </p:cTn>
                                        <p:tgtEl>
                                          <p:spTgt spid="3">
                                            <p:txEl>
                                              <p:pRg st="3" end="3"/>
                                            </p:txEl>
                                          </p:spTgt>
                                        </p:tgtEl>
                                      </p:cBhvr>
                                      <p:from x="200000" y="450000"/>
                                      <p:to x="100000" y="100000"/>
                                    </p:animScale>
                                    <p:set>
                                      <p:cBhvr>
                                        <p:cTn id="27" dur="770" fill="hold"/>
                                        <p:tgtEl>
                                          <p:spTgt spid="3">
                                            <p:txEl>
                                              <p:pRg st="3" end="3"/>
                                            </p:txEl>
                                          </p:spTgt>
                                        </p:tgtEl>
                                        <p:attrNameLst>
                                          <p:attrName>ppt_x</p:attrName>
                                        </p:attrNameLst>
                                      </p:cBhvr>
                                      <p:to>
                                        <p:strVal val="(0.5)"/>
                                      </p:to>
                                    </p:set>
                                    <p:anim from="(0.5)" to="(#ppt_x)" calcmode="lin" valueType="num">
                                      <p:cBhvr>
                                        <p:cTn id="28" dur="1230" accel="100000" fill="hold">
                                          <p:stCondLst>
                                            <p:cond delay="770"/>
                                          </p:stCondLst>
                                        </p:cTn>
                                        <p:tgtEl>
                                          <p:spTgt spid="3">
                                            <p:txEl>
                                              <p:pRg st="3" end="3"/>
                                            </p:txEl>
                                          </p:spTgt>
                                        </p:tgtEl>
                                        <p:attrNameLst>
                                          <p:attrName>ppt_x</p:attrName>
                                        </p:attrNameLst>
                                      </p:cBhvr>
                                    </p:anim>
                                    <p:set>
                                      <p:cBhvr>
                                        <p:cTn id="29" dur="770" fill="hold"/>
                                        <p:tgtEl>
                                          <p:spTgt spid="3">
                                            <p:txEl>
                                              <p:pRg st="3" end="3"/>
                                            </p:txEl>
                                          </p:spTgt>
                                        </p:tgtEl>
                                        <p:attrNameLst>
                                          <p:attrName>ppt_y</p:attrName>
                                        </p:attrNameLst>
                                      </p:cBhvr>
                                      <p:to>
                                        <p:strVal val="(#ppt_y+0.4)"/>
                                      </p:to>
                                    </p:set>
                                    <p:anim from="(#ppt_y+0.4)" to="(#ppt_y)" calcmode="lin" valueType="num">
                                      <p:cBhvr>
                                        <p:cTn id="30" dur="1230" accel="100000" fill="hold">
                                          <p:stCondLst>
                                            <p:cond delay="770"/>
                                          </p:stCondLst>
                                        </p:cTn>
                                        <p:tgtEl>
                                          <p:spTgt spid="3">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785794"/>
            <a:ext cx="7851648" cy="1828800"/>
          </a:xfrm>
        </p:spPr>
        <p:txBody>
          <a:bodyPr/>
          <a:lstStyle/>
          <a:p>
            <a:pPr algn="ctr"/>
            <a:r>
              <a:rPr lang="en-GB" dirty="0" smtClean="0"/>
              <a:t>MEDC</a:t>
            </a:r>
            <a:endParaRPr lang="en-GB" dirty="0"/>
          </a:p>
        </p:txBody>
      </p:sp>
      <p:sp>
        <p:nvSpPr>
          <p:cNvPr id="3" name="Subtitle 2"/>
          <p:cNvSpPr>
            <a:spLocks noGrp="1"/>
          </p:cNvSpPr>
          <p:nvPr>
            <p:ph type="subTitle" idx="1"/>
          </p:nvPr>
        </p:nvSpPr>
        <p:spPr>
          <a:xfrm>
            <a:off x="1371600" y="3143248"/>
            <a:ext cx="6400800" cy="3143272"/>
          </a:xfrm>
        </p:spPr>
        <p:txBody>
          <a:bodyPr>
            <a:normAutofit fontScale="77500" lnSpcReduction="20000"/>
          </a:bodyPr>
          <a:lstStyle/>
          <a:p>
            <a:pPr algn="ctr"/>
            <a:r>
              <a:rPr lang="en-US" dirty="0" smtClean="0"/>
              <a:t>• Farming </a:t>
            </a:r>
            <a:r>
              <a:rPr lang="en-US" dirty="0" err="1" smtClean="0"/>
              <a:t>mechanised</a:t>
            </a:r>
            <a:r>
              <a:rPr lang="en-US" dirty="0" smtClean="0"/>
              <a:t> </a:t>
            </a:r>
          </a:p>
          <a:p>
            <a:pPr algn="ctr"/>
            <a:endParaRPr lang="en-US" dirty="0" smtClean="0"/>
          </a:p>
          <a:p>
            <a:pPr algn="ctr"/>
            <a:r>
              <a:rPr lang="en-US" dirty="0" smtClean="0"/>
              <a:t>• Automation of manufacturing or transfer of manufacturing to NICs</a:t>
            </a:r>
          </a:p>
          <a:p>
            <a:pPr algn="ctr"/>
            <a:endParaRPr lang="en-US" dirty="0" smtClean="0"/>
          </a:p>
          <a:p>
            <a:pPr algn="ctr"/>
            <a:r>
              <a:rPr lang="en-US" dirty="0" smtClean="0"/>
              <a:t>• Very strong tertiary sector with large numbers employed in health, education and tourism</a:t>
            </a:r>
          </a:p>
          <a:p>
            <a:endParaRPr lang="en-US" dirty="0" smtClean="0"/>
          </a:p>
          <a:p>
            <a:pPr algn="ctr"/>
            <a:r>
              <a:rPr lang="en-US" dirty="0" smtClean="0"/>
              <a:t>• Growth of jobs in the knowledge economy  based on the processing of knowledge and information using telecommunications</a:t>
            </a:r>
          </a:p>
          <a:p>
            <a:endParaRPr lang="en-GB" dirty="0"/>
          </a:p>
        </p:txBody>
      </p:sp>
      <p:pic>
        <p:nvPicPr>
          <p:cNvPr id="4" name="Picture 4" descr="http://geographyfieldwork.com/Employ2.gif"/>
          <p:cNvPicPr>
            <a:picLocks noChangeAspect="1" noChangeArrowheads="1"/>
          </p:cNvPicPr>
          <p:nvPr/>
        </p:nvPicPr>
        <p:blipFill>
          <a:blip r:embed="rId2"/>
          <a:srcRect/>
          <a:stretch>
            <a:fillRect/>
          </a:stretch>
        </p:blipFill>
        <p:spPr bwMode="auto">
          <a:xfrm>
            <a:off x="6286512" y="1571612"/>
            <a:ext cx="1695450" cy="14001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2000"/>
                                        <p:tgtEl>
                                          <p:spTgt spid="3">
                                            <p:txEl>
                                              <p:pRg st="0" end="0"/>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amond(in)">
                                      <p:cBhvr>
                                        <p:cTn id="18" dur="2000"/>
                                        <p:tgtEl>
                                          <p:spTgt spid="3">
                                            <p:txEl>
                                              <p:pRg st="2" end="2"/>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amond(in)">
                                      <p:cBhvr>
                                        <p:cTn id="21" dur="2000"/>
                                        <p:tgtEl>
                                          <p:spTgt spid="3">
                                            <p:txEl>
                                              <p:pRg st="4" end="4"/>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amond(in)">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dirty="0" smtClean="0"/>
              <a:t>How do employment patterns change over time?</a:t>
            </a:r>
            <a:endParaRPr lang="en-GB" sz="4800" dirty="0"/>
          </a:p>
        </p:txBody>
      </p:sp>
      <p:sp>
        <p:nvSpPr>
          <p:cNvPr id="3" name="Subtitle 2"/>
          <p:cNvSpPr>
            <a:spLocks noGrp="1"/>
          </p:cNvSpPr>
          <p:nvPr>
            <p:ph type="subTitle" idx="1"/>
          </p:nvPr>
        </p:nvSpPr>
        <p:spPr/>
        <p:txBody>
          <a:bodyPr/>
          <a:lstStyle/>
          <a:p>
            <a:r>
              <a:rPr lang="en-GB" dirty="0" smtClean="0"/>
              <a:t/>
            </a:r>
            <a:br>
              <a:rPr lang="en-GB" dirty="0" smtClean="0"/>
            </a:br>
            <a:endParaRPr lang="en-GB" dirty="0"/>
          </a:p>
        </p:txBody>
      </p:sp>
      <p:pic>
        <p:nvPicPr>
          <p:cNvPr id="21506" name="Picture 2"/>
          <p:cNvPicPr>
            <a:picLocks noChangeAspect="1" noChangeArrowheads="1"/>
          </p:cNvPicPr>
          <p:nvPr/>
        </p:nvPicPr>
        <p:blipFill>
          <a:blip r:embed="rId2"/>
          <a:srcRect/>
          <a:stretch>
            <a:fillRect/>
          </a:stretch>
        </p:blipFill>
        <p:spPr bwMode="auto">
          <a:xfrm>
            <a:off x="2928926" y="3643314"/>
            <a:ext cx="2867025" cy="239077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785794"/>
            <a:ext cx="7851648" cy="1828800"/>
          </a:xfrm>
        </p:spPr>
        <p:txBody>
          <a:bodyPr/>
          <a:lstStyle/>
          <a:p>
            <a:pPr algn="ctr"/>
            <a:r>
              <a:rPr lang="en-GB" b="1" dirty="0" smtClean="0"/>
              <a:t>Primary: decreases</a:t>
            </a:r>
            <a:endParaRPr lang="en-GB" dirty="0"/>
          </a:p>
        </p:txBody>
      </p:sp>
      <p:sp>
        <p:nvSpPr>
          <p:cNvPr id="3" name="Subtitle 2"/>
          <p:cNvSpPr>
            <a:spLocks noGrp="1"/>
          </p:cNvSpPr>
          <p:nvPr>
            <p:ph type="subTitle" idx="1"/>
          </p:nvPr>
        </p:nvSpPr>
        <p:spPr>
          <a:xfrm>
            <a:off x="1357290" y="2928934"/>
            <a:ext cx="6400800" cy="3143272"/>
          </a:xfrm>
        </p:spPr>
        <p:txBody>
          <a:bodyPr>
            <a:normAutofit fontScale="85000" lnSpcReduction="10000"/>
          </a:bodyPr>
          <a:lstStyle/>
          <a:p>
            <a:pPr algn="ctr"/>
            <a:r>
              <a:rPr lang="en-US" dirty="0" smtClean="0"/>
              <a:t>• </a:t>
            </a:r>
            <a:r>
              <a:rPr lang="en-US" dirty="0" err="1" smtClean="0"/>
              <a:t>Mechanisation</a:t>
            </a:r>
            <a:r>
              <a:rPr lang="en-US" dirty="0" smtClean="0"/>
              <a:t> of farms reduces need for farm workers. Rural workers migrate to the urban areas </a:t>
            </a:r>
          </a:p>
          <a:p>
            <a:endParaRPr lang="en-US" dirty="0"/>
          </a:p>
          <a:p>
            <a:pPr algn="ctr"/>
            <a:r>
              <a:rPr lang="en-US" dirty="0" smtClean="0"/>
              <a:t>• Raw materials become exhausted leading to loss of mining jobs</a:t>
            </a:r>
          </a:p>
          <a:p>
            <a:endParaRPr lang="en-US" dirty="0" smtClean="0"/>
          </a:p>
          <a:p>
            <a:pPr algn="ctr"/>
            <a:r>
              <a:rPr lang="en-US" dirty="0" smtClean="0"/>
              <a:t>• Rural depopulation of farmers in MEDCs. Workers prefer the better paid and less physically demanding jobs in the tertiary sector</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400" b="1" dirty="0" smtClean="0"/>
              <a:t>Secondary: </a:t>
            </a:r>
            <a:br>
              <a:rPr lang="en-US" sz="4400" b="1" dirty="0" smtClean="0"/>
            </a:br>
            <a:r>
              <a:rPr lang="en-US" sz="4400" b="1" dirty="0" smtClean="0"/>
              <a:t>increases at first, </a:t>
            </a:r>
            <a:br>
              <a:rPr lang="en-US" sz="4400" b="1" dirty="0" smtClean="0"/>
            </a:br>
            <a:r>
              <a:rPr lang="en-US" sz="4400" b="1" dirty="0" smtClean="0"/>
              <a:t>then decreases</a:t>
            </a:r>
            <a:endParaRPr lang="en-GB" sz="4400" dirty="0"/>
          </a:p>
        </p:txBody>
      </p:sp>
      <p:sp>
        <p:nvSpPr>
          <p:cNvPr id="3" name="Subtitle 2"/>
          <p:cNvSpPr>
            <a:spLocks noGrp="1"/>
          </p:cNvSpPr>
          <p:nvPr>
            <p:ph type="subTitle" idx="1"/>
          </p:nvPr>
        </p:nvSpPr>
        <p:spPr>
          <a:xfrm>
            <a:off x="1371600" y="3571876"/>
            <a:ext cx="6400800" cy="3000396"/>
          </a:xfrm>
        </p:spPr>
        <p:txBody>
          <a:bodyPr>
            <a:normAutofit fontScale="85000" lnSpcReduction="10000"/>
          </a:bodyPr>
          <a:lstStyle/>
          <a:p>
            <a:pPr algn="ctr"/>
            <a:r>
              <a:rPr lang="en-US" dirty="0" smtClean="0"/>
              <a:t>• </a:t>
            </a:r>
            <a:r>
              <a:rPr lang="en-US" dirty="0" err="1" smtClean="0"/>
              <a:t>Industrialisation</a:t>
            </a:r>
            <a:r>
              <a:rPr lang="en-US" dirty="0" smtClean="0"/>
              <a:t> initially requires a large secondary workforce </a:t>
            </a:r>
          </a:p>
          <a:p>
            <a:endParaRPr lang="en-US" dirty="0"/>
          </a:p>
          <a:p>
            <a:pPr algn="ctr"/>
            <a:r>
              <a:rPr lang="en-US" dirty="0" smtClean="0"/>
              <a:t>• Factory jobs eventually replaced by automation</a:t>
            </a:r>
          </a:p>
          <a:p>
            <a:endParaRPr lang="en-US" dirty="0"/>
          </a:p>
          <a:p>
            <a:pPr algn="ctr"/>
            <a:r>
              <a:rPr lang="en-US" dirty="0" smtClean="0"/>
              <a:t>• Manufacturing industries increasingly move from MEDCs to NICs where land and </a:t>
            </a:r>
            <a:r>
              <a:rPr lang="en-US" dirty="0" err="1" smtClean="0"/>
              <a:t>labour</a:t>
            </a:r>
            <a:r>
              <a:rPr lang="en-US" dirty="0" smtClean="0"/>
              <a:t> are cheaper</a:t>
            </a:r>
          </a:p>
          <a:p>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236</TotalTime>
  <Words>1448</Words>
  <Application>Microsoft Office PowerPoint</Application>
  <PresentationFormat>On-screen Show (4:3)</PresentationFormat>
  <Paragraphs>339</Paragraphs>
  <Slides>48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Apple Chancery</vt:lpstr>
      <vt:lpstr>Arial</vt:lpstr>
      <vt:lpstr>BlairMdITC TT-Medium</vt:lpstr>
      <vt:lpstr>Braggadocio</vt:lpstr>
      <vt:lpstr>Calibri</vt:lpstr>
      <vt:lpstr>Constantia</vt:lpstr>
      <vt:lpstr>Gill Sans Ultra Bold</vt:lpstr>
      <vt:lpstr>Symbol</vt:lpstr>
      <vt:lpstr>Times New Roman</vt:lpstr>
      <vt:lpstr>Verdana</vt:lpstr>
      <vt:lpstr>Wingdings 2</vt:lpstr>
      <vt:lpstr>Flow</vt:lpstr>
      <vt:lpstr>Chapter 6</vt:lpstr>
      <vt:lpstr>Students should be able to </vt:lpstr>
      <vt:lpstr>How can employment be classified?  There are four types of jobs </vt:lpstr>
      <vt:lpstr>LEDC</vt:lpstr>
      <vt:lpstr>NIC</vt:lpstr>
      <vt:lpstr>MEDC</vt:lpstr>
      <vt:lpstr>How do employment patterns change over time?</vt:lpstr>
      <vt:lpstr>Primary: decreases</vt:lpstr>
      <vt:lpstr>Secondary:  increases at first,  then decreases</vt:lpstr>
      <vt:lpstr>Tertiary: increases</vt:lpstr>
      <vt:lpstr>PowerPoint Presentation</vt:lpstr>
      <vt:lpstr>Chapter 7</vt:lpstr>
      <vt:lpstr>Students should be able to </vt:lpstr>
      <vt:lpstr>PowerPoint Presentation</vt:lpstr>
      <vt:lpstr>Farming is a system of     Inputs, Processes and Outputs</vt:lpstr>
      <vt:lpstr>Farming types </vt:lpstr>
      <vt:lpstr>Subsistence farming</vt:lpstr>
      <vt:lpstr>World Distribution of Rice Farming </vt:lpstr>
      <vt:lpstr>Green Revolution</vt:lpstr>
      <vt:lpstr>Successes and Failures of  the Green Revolution: </vt:lpstr>
      <vt:lpstr>FAILURES</vt:lpstr>
      <vt:lpstr>Common Agricultural Policy</vt:lpstr>
      <vt:lpstr>Set-aside </vt:lpstr>
      <vt:lpstr>Desertification </vt:lpstr>
      <vt:lpstr>Chapter 8 </vt:lpstr>
      <vt:lpstr>Students should be able to </vt:lpstr>
      <vt:lpstr>Advantages and disadvantages of energy production by  renewable resources</vt:lpstr>
      <vt:lpstr>Advantages and disadvantages of energy production by non-renewable resources</vt:lpstr>
      <vt:lpstr>Nuclear Power:  e.g. France, Sellafield (UK) </vt:lpstr>
      <vt:lpstr>Coal: e.g. Yorkshire </vt:lpstr>
      <vt:lpstr>Oil e.g. North Sea</vt:lpstr>
      <vt:lpstr>Hydroelectric Power:  e.g. Kielder Water (UK) </vt:lpstr>
      <vt:lpstr>Wave power: (Severn Estuary) </vt:lpstr>
      <vt:lpstr>Nauru</vt:lpstr>
      <vt:lpstr>Chapter 9 </vt:lpstr>
      <vt:lpstr>How can industry be classified? </vt:lpstr>
      <vt:lpstr>PowerPoint Presentation</vt:lpstr>
      <vt:lpstr>Candidates should be able to</vt:lpstr>
      <vt:lpstr>Industrial Systems </vt:lpstr>
      <vt:lpstr>What affects the location of industry? </vt:lpstr>
      <vt:lpstr>Location of Industry </vt:lpstr>
      <vt:lpstr>  Changes in the location of the iron and steel industry in the EU:  What are the changes?  </vt:lpstr>
      <vt:lpstr>Car Production Sites in the UK </vt:lpstr>
      <vt:lpstr>High Tech Corridor in the M4  </vt:lpstr>
      <vt:lpstr>Multinational Companies </vt:lpstr>
      <vt:lpstr>PowerPoint Presentation</vt:lpstr>
      <vt:lpstr>Exxon Valdez</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christine.evensen</dc:creator>
  <cp:lastModifiedBy>ois</cp:lastModifiedBy>
  <cp:revision>43</cp:revision>
  <dcterms:created xsi:type="dcterms:W3CDTF">2010-01-12T20:53:19Z</dcterms:created>
  <dcterms:modified xsi:type="dcterms:W3CDTF">2015-04-07T23:57:09Z</dcterms:modified>
</cp:coreProperties>
</file>