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qrius.si.edu/watch/par%C3%ADcutin-birth-volcano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twitter.com/twitter/statuses/1003422584199876608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41onYqSPTY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E5FD9-8550-4079-A632-E92E4D544D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Volcanoes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E20B8-A1A5-4EF3-B001-DAAA63EDEF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893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D5B9EE-DB19-4208-88DA-68DE142F30AA}"/>
              </a:ext>
            </a:extLst>
          </p:cNvPr>
          <p:cNvSpPr/>
          <p:nvPr/>
        </p:nvSpPr>
        <p:spPr>
          <a:xfrm>
            <a:off x="995321" y="4200742"/>
            <a:ext cx="103173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As a colder and denser oceanic plate (</a:t>
            </a:r>
            <a:r>
              <a:rPr lang="en-GB" sz="2000" dirty="0" err="1"/>
              <a:t>sima</a:t>
            </a:r>
            <a:r>
              <a:rPr lang="en-GB" sz="2000" dirty="0"/>
              <a:t>) is forced downwards (subduction), </a:t>
            </a:r>
          </a:p>
          <a:p>
            <a:r>
              <a:rPr lang="en-GB" sz="2000" dirty="0"/>
              <a:t>it is </a:t>
            </a:r>
            <a:r>
              <a:rPr lang="en-GB" sz="2000" dirty="0">
                <a:solidFill>
                  <a:srgbClr val="FF0000"/>
                </a:solidFill>
              </a:rPr>
              <a:t>heated</a:t>
            </a:r>
            <a:r>
              <a:rPr lang="en-GB" sz="2000" dirty="0"/>
              <a:t> up by the surrounding mantle.  </a:t>
            </a:r>
          </a:p>
          <a:p>
            <a:endParaRPr lang="en-GB" sz="2000" dirty="0"/>
          </a:p>
          <a:p>
            <a:r>
              <a:rPr lang="en-GB" sz="2000" dirty="0"/>
              <a:t>Eventually, the descending plate melts, giving off steam and gases.  </a:t>
            </a:r>
          </a:p>
          <a:p>
            <a:endParaRPr lang="en-GB" sz="2000" dirty="0"/>
          </a:p>
          <a:p>
            <a:r>
              <a:rPr lang="en-GB" sz="2000" dirty="0"/>
              <a:t>The gases rise to the earth’s surface with liquid rock, known as </a:t>
            </a:r>
            <a:r>
              <a:rPr lang="en-GB" sz="2000" dirty="0">
                <a:solidFill>
                  <a:srgbClr val="FF0000"/>
                </a:solidFill>
              </a:rPr>
              <a:t>magma</a:t>
            </a:r>
            <a:r>
              <a:rPr lang="en-GB" sz="2000" dirty="0"/>
              <a:t>, where it is released as a volcanic eruption. 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D042CD99-066C-4CDE-8207-0ADEA48DA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60" y="679870"/>
            <a:ext cx="5862469" cy="32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234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1C7E3-49DC-4C9C-ABE8-C70C3923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92" y="753533"/>
            <a:ext cx="10820399" cy="280193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90FC2-7651-46DE-AC04-5A471F3B4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5999" y="187325"/>
            <a:ext cx="10490200" cy="955675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When liquid rock is underground, it is known as </a:t>
            </a:r>
            <a:r>
              <a:rPr lang="en-GB" sz="2400" b="1" dirty="0">
                <a:solidFill>
                  <a:srgbClr val="FF0000"/>
                </a:solidFill>
              </a:rPr>
              <a:t>magma</a:t>
            </a:r>
            <a:r>
              <a:rPr lang="en-GB" sz="2400" dirty="0"/>
              <a:t>, </a:t>
            </a:r>
          </a:p>
          <a:p>
            <a:pPr algn="l"/>
            <a:r>
              <a:rPr lang="en-GB" dirty="0"/>
              <a:t>but when it is released at the earth’s surface, it is </a:t>
            </a:r>
            <a:r>
              <a:rPr lang="en-GB" sz="2400" b="1" dirty="0">
                <a:solidFill>
                  <a:srgbClr val="FF0000"/>
                </a:solidFill>
              </a:rPr>
              <a:t>lava</a:t>
            </a:r>
            <a:r>
              <a:rPr lang="en-GB" sz="2400" dirty="0"/>
              <a:t>.</a:t>
            </a:r>
          </a:p>
          <a:p>
            <a:pPr algn="l"/>
            <a:endParaRPr lang="en-GB" dirty="0"/>
          </a:p>
        </p:txBody>
      </p:sp>
      <p:pic>
        <p:nvPicPr>
          <p:cNvPr id="2050" name="Picture 2" descr="Image result for magma versus lava">
            <a:extLst>
              <a:ext uri="{FF2B5EF4-FFF2-40B4-BE49-F238E27FC236}">
                <a16:creationId xmlns:a16="http://schemas.microsoft.com/office/drawing/2014/main" id="{62AB8886-B268-4390-B249-AC3393F10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49" y="1143000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103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A6C86-50F8-4C40-996B-C96A3E47D0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7D49F-3E45-4DF5-92F5-20E93E081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313199"/>
            <a:ext cx="9448800" cy="685800"/>
          </a:xfrm>
        </p:spPr>
        <p:txBody>
          <a:bodyPr>
            <a:noAutofit/>
          </a:bodyPr>
          <a:lstStyle/>
          <a:p>
            <a:r>
              <a:rPr lang="en-GB" sz="2400" dirty="0"/>
              <a:t>In places where eruptions happen repeatedly, layers of ash and/or lava build up over time, and both cinder cone volcanoes and composite cone volcanoes are likely to form.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61695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FE36A-5F92-4FC5-9141-67AEDCB52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C82C2D-5B23-4599-B82E-1B72D3FEC1C4}"/>
              </a:ext>
            </a:extLst>
          </p:cNvPr>
          <p:cNvSpPr/>
          <p:nvPr/>
        </p:nvSpPr>
        <p:spPr>
          <a:xfrm>
            <a:off x="280526" y="1942318"/>
            <a:ext cx="57318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 </a:t>
            </a:r>
            <a:r>
              <a:rPr lang="en-GB" dirty="0">
                <a:solidFill>
                  <a:srgbClr val="00B0F0"/>
                </a:solidFill>
              </a:rPr>
              <a:t>cinder cone volcano </a:t>
            </a:r>
            <a:r>
              <a:rPr lang="en-GB" dirty="0"/>
              <a:t>is a steep cone-shaped hill that is made up of layers of ash that have been deposited during successive explosive eruptions.</a:t>
            </a:r>
          </a:p>
          <a:p>
            <a:endParaRPr lang="en-GB" dirty="0"/>
          </a:p>
          <a:p>
            <a:r>
              <a:rPr lang="en-GB" dirty="0"/>
              <a:t>They occur when a mix of gases and magma rises to the surface and blow violently up into the air.  The violent upward explosion blasts the </a:t>
            </a:r>
            <a:r>
              <a:rPr lang="en-GB" dirty="0">
                <a:solidFill>
                  <a:srgbClr val="FF0000"/>
                </a:solidFill>
              </a:rPr>
              <a:t>lava </a:t>
            </a:r>
            <a:r>
              <a:rPr lang="en-GB" dirty="0"/>
              <a:t>into tiny fragments that solidify as ash and cinders.  The fragments then fall to the ground and form a symmetrical cone around the crater that emitted the fragments.</a:t>
            </a:r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D9FB95-445E-42AE-88C3-40233D0A2E4A}"/>
              </a:ext>
            </a:extLst>
          </p:cNvPr>
          <p:cNvSpPr/>
          <p:nvPr/>
        </p:nvSpPr>
        <p:spPr>
          <a:xfrm>
            <a:off x="361443" y="5743436"/>
            <a:ext cx="10345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rgbClr val="8D257D"/>
                </a:solidFill>
                <a:latin typeface="kievit_xb"/>
                <a:hlinkClick r:id="rId2"/>
              </a:rPr>
              <a:t>Parícutin</a:t>
            </a:r>
            <a:endParaRPr lang="en-GB" b="1" i="0" dirty="0">
              <a:solidFill>
                <a:srgbClr val="8D257D"/>
              </a:solidFill>
              <a:effectLst/>
              <a:latin typeface="kievit_xb"/>
            </a:endParaRPr>
          </a:p>
        </p:txBody>
      </p:sp>
      <p:pic>
        <p:nvPicPr>
          <p:cNvPr id="1026" name="Picture 2" descr="Opinions on Cinder cone">
            <a:extLst>
              <a:ext uri="{FF2B5EF4-FFF2-40B4-BE49-F238E27FC236}">
                <a16:creationId xmlns:a16="http://schemas.microsoft.com/office/drawing/2014/main" id="{91A11002-62D5-4FC6-A1FC-2354B007A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661" y="2021866"/>
            <a:ext cx="5815813" cy="353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545BB264-A095-4BA6-BEEA-47AB05D71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114" y="5394874"/>
            <a:ext cx="1047411" cy="106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73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5D0359-D8D5-4B5A-9602-0C064EC25816}"/>
              </a:ext>
            </a:extLst>
          </p:cNvPr>
          <p:cNvSpPr/>
          <p:nvPr/>
        </p:nvSpPr>
        <p:spPr>
          <a:xfrm>
            <a:off x="1146372" y="276927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Composite cone volcanoes</a:t>
            </a:r>
            <a:r>
              <a:rPr lang="en-GB" dirty="0"/>
              <a:t>, which are also known as </a:t>
            </a:r>
            <a:r>
              <a:rPr lang="en-GB" dirty="0">
                <a:solidFill>
                  <a:srgbClr val="00B050"/>
                </a:solidFill>
              </a:rPr>
              <a:t>stratovolcanoes</a:t>
            </a:r>
            <a:r>
              <a:rPr lang="en-GB" dirty="0"/>
              <a:t>, form when a eruption spews out combinations of ash, lava, pumice or tephra at various times, which are deposited in layers to form a cone.</a:t>
            </a:r>
          </a:p>
          <a:p>
            <a:endParaRPr lang="en-GB" dirty="0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2F87F2BC-AF9B-40A3-9DA4-353925300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46" y="702341"/>
            <a:ext cx="3985327" cy="265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BEBA42-5D5D-4AF7-8DC2-FD5FD22BA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373" y="4778094"/>
            <a:ext cx="1905000" cy="1428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C0CDFD-42BA-44B9-9F91-720E05175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1607" y="4713863"/>
            <a:ext cx="2654188" cy="14929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648CB6-8ACA-420E-9C12-2F1C87971ABD}"/>
              </a:ext>
            </a:extLst>
          </p:cNvPr>
          <p:cNvSpPr txBox="1"/>
          <p:nvPr/>
        </p:nvSpPr>
        <p:spPr>
          <a:xfrm>
            <a:off x="8376606" y="4444690"/>
            <a:ext cx="28632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less explosive, </a:t>
            </a:r>
          </a:p>
          <a:p>
            <a:r>
              <a:rPr lang="en-GB" dirty="0"/>
              <a:t>most common,</a:t>
            </a:r>
          </a:p>
          <a:p>
            <a:r>
              <a:rPr lang="en-GB" dirty="0"/>
              <a:t>lava flows,</a:t>
            </a:r>
          </a:p>
          <a:p>
            <a:r>
              <a:rPr lang="en-GB" dirty="0"/>
              <a:t>pyroclastic materials,</a:t>
            </a:r>
          </a:p>
          <a:p>
            <a:r>
              <a:rPr lang="en-GB" dirty="0"/>
              <a:t>mudflows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091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8A723-C625-4A1C-B07D-F112FDACD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/>
          <a:lstStyle/>
          <a:p>
            <a:r>
              <a:rPr lang="en-GB" dirty="0">
                <a:hlinkClick r:id="rId2"/>
              </a:rPr>
              <a:t>Pyroclastic flows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73279-27FB-4169-A15E-2EA6A3502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dirty="0"/>
              <a:t>are very fast moving mixtures of hot blocks of </a:t>
            </a:r>
            <a:r>
              <a:rPr lang="en-GB" dirty="0">
                <a:solidFill>
                  <a:srgbClr val="FF0000"/>
                </a:solidFill>
              </a:rPr>
              <a:t>lava</a:t>
            </a:r>
            <a:r>
              <a:rPr lang="en-GB" dirty="0"/>
              <a:t>, pumice, ash and gases that have been extruded </a:t>
            </a:r>
          </a:p>
          <a:p>
            <a:r>
              <a:rPr lang="en-GB" dirty="0"/>
              <a:t>from a volcano during its eruption.</a:t>
            </a:r>
          </a:p>
          <a:p>
            <a:endParaRPr lang="en-GB" dirty="0"/>
          </a:p>
        </p:txBody>
      </p:sp>
      <p:pic>
        <p:nvPicPr>
          <p:cNvPr id="3078" name="Picture 6" descr="Trop pr&amp;egrave;s du volcan">
            <a:extLst>
              <a:ext uri="{FF2B5EF4-FFF2-40B4-BE49-F238E27FC236}">
                <a16:creationId xmlns:a16="http://schemas.microsoft.com/office/drawing/2014/main" id="{9BDC0FD0-02EC-4785-824D-E68AF8C92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9" y="836262"/>
            <a:ext cx="5618161" cy="281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4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Best Images of Shield Volcano Diagram Labeled ...">
            <a:extLst>
              <a:ext uri="{FF2B5EF4-FFF2-40B4-BE49-F238E27FC236}">
                <a16:creationId xmlns:a16="http://schemas.microsoft.com/office/drawing/2014/main" id="{6AC60831-E99A-44C5-BE9F-9760B9466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114" y="757777"/>
            <a:ext cx="5238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291947-4B16-4B78-AF2C-2DC8DCA4E2E2}"/>
              </a:ext>
            </a:extLst>
          </p:cNvPr>
          <p:cNvSpPr/>
          <p:nvPr/>
        </p:nvSpPr>
        <p:spPr>
          <a:xfrm>
            <a:off x="237114" y="2614703"/>
            <a:ext cx="6096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b="1" dirty="0">
                <a:solidFill>
                  <a:srgbClr val="FF0000"/>
                </a:solidFill>
              </a:rPr>
              <a:t>Shield volcanoes</a:t>
            </a:r>
          </a:p>
          <a:p>
            <a:r>
              <a:rPr lang="en-GB" dirty="0"/>
              <a:t>The volcanoes that form over hot spots have quite a different shape from the cone volcanoes that form near plate boundaries.  </a:t>
            </a:r>
          </a:p>
          <a:p>
            <a:endParaRPr lang="en-GB" dirty="0"/>
          </a:p>
          <a:p>
            <a:r>
              <a:rPr lang="en-GB" dirty="0"/>
              <a:t>Eruptions over hot spots are relatively gentle as lava seeps out to the surface through fissures and vents, adding layer upon layer to previous lava flows.</a:t>
            </a:r>
          </a:p>
          <a:p>
            <a:endParaRPr lang="en-GB" dirty="0"/>
          </a:p>
          <a:p>
            <a:r>
              <a:rPr lang="en-GB" dirty="0"/>
              <a:t>Hawaii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8" name="Picture 4" descr="Most active volcanoes in the world | Atlas &amp; Boots">
            <a:extLst>
              <a:ext uri="{FF2B5EF4-FFF2-40B4-BE49-F238E27FC236}">
                <a16:creationId xmlns:a16="http://schemas.microsoft.com/office/drawing/2014/main" id="{F63CB469-249D-4EF7-8B72-CDA82F85C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548" y="4215141"/>
            <a:ext cx="3271881" cy="21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187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876B3B-1A85-4A58-B822-19AECD86D9D7}"/>
              </a:ext>
            </a:extLst>
          </p:cNvPr>
          <p:cNvSpPr/>
          <p:nvPr/>
        </p:nvSpPr>
        <p:spPr>
          <a:xfrm>
            <a:off x="4965111" y="3429000"/>
            <a:ext cx="1981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hlinkClick r:id="rId2"/>
              </a:rPr>
              <a:t>Supervolcanoes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11640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190</TotalTime>
  <Words>240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kievit_xb</vt:lpstr>
      <vt:lpstr>Vapor Trail</vt:lpstr>
      <vt:lpstr>Volcanoes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Pyroclastic flows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Volcanoes</dc:title>
  <dc:creator>Christine Evensen</dc:creator>
  <cp:lastModifiedBy>Christine Evensen</cp:lastModifiedBy>
  <cp:revision>19</cp:revision>
  <dcterms:created xsi:type="dcterms:W3CDTF">2018-09-17T14:24:31Z</dcterms:created>
  <dcterms:modified xsi:type="dcterms:W3CDTF">2018-09-18T12:09:27Z</dcterms:modified>
</cp:coreProperties>
</file>