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1"/>
  </p:sldMasterIdLst>
  <p:sldIdLst>
    <p:sldId id="256" r:id="rId2"/>
    <p:sldId id="444" r:id="rId3"/>
    <p:sldId id="445" r:id="rId4"/>
    <p:sldId id="257" r:id="rId5"/>
    <p:sldId id="259" r:id="rId6"/>
    <p:sldId id="258" r:id="rId7"/>
    <p:sldId id="260" r:id="rId8"/>
    <p:sldId id="453" r:id="rId9"/>
    <p:sldId id="454" r:id="rId10"/>
    <p:sldId id="455" r:id="rId11"/>
    <p:sldId id="377" r:id="rId12"/>
    <p:sldId id="378" r:id="rId13"/>
    <p:sldId id="261" r:id="rId14"/>
    <p:sldId id="415" r:id="rId15"/>
    <p:sldId id="276" r:id="rId16"/>
    <p:sldId id="277" r:id="rId17"/>
    <p:sldId id="303" r:id="rId18"/>
    <p:sldId id="305" r:id="rId19"/>
    <p:sldId id="306" r:id="rId20"/>
    <p:sldId id="307" r:id="rId21"/>
    <p:sldId id="390" r:id="rId22"/>
    <p:sldId id="308" r:id="rId23"/>
    <p:sldId id="335" r:id="rId24"/>
    <p:sldId id="410" r:id="rId25"/>
    <p:sldId id="412" r:id="rId26"/>
    <p:sldId id="413" r:id="rId27"/>
    <p:sldId id="414" r:id="rId28"/>
    <p:sldId id="438" r:id="rId29"/>
    <p:sldId id="446" r:id="rId30"/>
    <p:sldId id="418" r:id="rId31"/>
    <p:sldId id="419" r:id="rId32"/>
    <p:sldId id="417" r:id="rId33"/>
    <p:sldId id="420" r:id="rId34"/>
    <p:sldId id="421" r:id="rId35"/>
    <p:sldId id="422" r:id="rId36"/>
    <p:sldId id="423" r:id="rId37"/>
    <p:sldId id="424" r:id="rId38"/>
    <p:sldId id="435" r:id="rId39"/>
    <p:sldId id="436" r:id="rId40"/>
    <p:sldId id="437" r:id="rId41"/>
    <p:sldId id="439" r:id="rId42"/>
    <p:sldId id="440" r:id="rId43"/>
    <p:sldId id="441" r:id="rId44"/>
    <p:sldId id="442" r:id="rId45"/>
    <p:sldId id="443" r:id="rId46"/>
    <p:sldId id="448" r:id="rId47"/>
    <p:sldId id="447" r:id="rId48"/>
    <p:sldId id="449" r:id="rId49"/>
    <p:sldId id="450" r:id="rId50"/>
    <p:sldId id="451" r:id="rId51"/>
    <p:sldId id="452" r:id="rId5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3" d="100"/>
          <a:sy n="73" d="100"/>
        </p:scale>
        <p:origin x="1050" y="-1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b-NO"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nb-NO"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59BD7C9F-61A0-E449-AABB-996B171F7914}" type="datetimeFigureOut">
              <a:rPr lang="en-US" smtClean="0"/>
              <a:t>4/2/2015</a:t>
            </a:fld>
            <a:endParaRPr lang="en-US"/>
          </a:p>
        </p:txBody>
      </p:sp>
      <p:sp>
        <p:nvSpPr>
          <p:cNvPr id="16" name="Slide Number Placeholder 15"/>
          <p:cNvSpPr>
            <a:spLocks noGrp="1"/>
          </p:cNvSpPr>
          <p:nvPr>
            <p:ph type="sldNum" sz="quarter" idx="11"/>
          </p:nvPr>
        </p:nvSpPr>
        <p:spPr/>
        <p:txBody>
          <a:bodyPr/>
          <a:lstStyle/>
          <a:p>
            <a:fld id="{B011DD2A-BD56-6746-9F95-3EEC9FDA3316}"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nb-NO"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4" name="Date Placeholder 3"/>
          <p:cNvSpPr>
            <a:spLocks noGrp="1"/>
          </p:cNvSpPr>
          <p:nvPr>
            <p:ph type="dt" sz="half" idx="10"/>
          </p:nvPr>
        </p:nvSpPr>
        <p:spPr/>
        <p:txBody>
          <a:bodyPr/>
          <a:lstStyle/>
          <a:p>
            <a:fld id="{59BD7C9F-61A0-E449-AABB-996B171F7914}" type="datetimeFigureOut">
              <a:rPr lang="en-US" smtClean="0"/>
              <a:t>4/2/2015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1DD2A-BD56-6746-9F95-3EEC9FDA331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nb-NO"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4" name="Date Placeholder 3"/>
          <p:cNvSpPr>
            <a:spLocks noGrp="1"/>
          </p:cNvSpPr>
          <p:nvPr>
            <p:ph type="dt" sz="half" idx="10"/>
          </p:nvPr>
        </p:nvSpPr>
        <p:spPr/>
        <p:txBody>
          <a:bodyPr/>
          <a:lstStyle/>
          <a:p>
            <a:fld id="{59BD7C9F-61A0-E449-AABB-996B171F7914}" type="datetimeFigureOut">
              <a:rPr lang="en-US" smtClean="0"/>
              <a:t>4/2/2015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1DD2A-BD56-6746-9F95-3EEC9FDA331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14" name="Date Placeholder 13"/>
          <p:cNvSpPr>
            <a:spLocks noGrp="1"/>
          </p:cNvSpPr>
          <p:nvPr>
            <p:ph type="dt" sz="half" idx="14"/>
          </p:nvPr>
        </p:nvSpPr>
        <p:spPr/>
        <p:txBody>
          <a:bodyPr/>
          <a:lstStyle/>
          <a:p>
            <a:fld id="{59BD7C9F-61A0-E449-AABB-996B171F7914}" type="datetimeFigureOut">
              <a:rPr lang="en-US" smtClean="0"/>
              <a:t>4/2/2015</a:t>
            </a:fld>
            <a:endParaRPr lang="en-US"/>
          </a:p>
        </p:txBody>
      </p:sp>
      <p:sp>
        <p:nvSpPr>
          <p:cNvPr id="15" name="Slide Number Placeholder 14"/>
          <p:cNvSpPr>
            <a:spLocks noGrp="1"/>
          </p:cNvSpPr>
          <p:nvPr>
            <p:ph type="sldNum" sz="quarter" idx="15"/>
          </p:nvPr>
        </p:nvSpPr>
        <p:spPr/>
        <p:txBody>
          <a:bodyPr/>
          <a:lstStyle>
            <a:lvl1pPr algn="ctr">
              <a:defRPr/>
            </a:lvl1pPr>
          </a:lstStyle>
          <a:p>
            <a:fld id="{B011DD2A-BD56-6746-9F95-3EEC9FDA3316}"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nb-NO"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9BD7C9F-61A0-E449-AABB-996B171F7914}" type="datetimeFigureOut">
              <a:rPr lang="en-US" smtClean="0"/>
              <a:t>4/2/2015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11DD2A-BD56-6746-9F95-3EEC9FDA3316}"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nb-NO"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b-NO"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9BD7C9F-61A0-E449-AABB-996B171F7914}" type="datetimeFigureOut">
              <a:rPr lang="en-US" smtClean="0"/>
              <a:t>4/2/2015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11DD2A-BD56-6746-9F95-3EEC9FDA3316}" type="slidenum">
              <a:rPr lang="en-US" smtClean="0"/>
              <a:t>‹#›</a:t>
            </a:fld>
            <a:endParaRPr lang="en-US"/>
          </a:p>
        </p:txBody>
      </p:sp>
      <p:sp>
        <p:nvSpPr>
          <p:cNvPr id="2" name="Title 1"/>
          <p:cNvSpPr>
            <a:spLocks noGrp="1"/>
          </p:cNvSpPr>
          <p:nvPr>
            <p:ph type="title"/>
          </p:nvPr>
        </p:nvSpPr>
        <p:spPr/>
        <p:txBody>
          <a:bodyPr/>
          <a:lstStyle/>
          <a:p>
            <a:r>
              <a:rPr kumimoji="0" lang="nb-NO"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B011DD2A-BD56-6746-9F95-3EEC9FDA3316}"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59BD7C9F-61A0-E449-AABB-996B171F7914}" type="datetimeFigureOut">
              <a:rPr lang="en-US" smtClean="0"/>
              <a:t>4/2/2015</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b-NO"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nb-NO"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b-NO"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9BD7C9F-61A0-E449-AABB-996B171F7914}" type="datetimeFigureOut">
              <a:rPr lang="en-US" smtClean="0"/>
              <a:t>4/2/2015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11DD2A-BD56-6746-9F95-3EEC9FDA3316}" type="slidenum">
              <a:rPr lang="en-US" smtClean="0"/>
              <a:t>‹#›</a:t>
            </a:fld>
            <a:endParaRPr lang="en-US"/>
          </a:p>
        </p:txBody>
      </p:sp>
      <p:sp>
        <p:nvSpPr>
          <p:cNvPr id="2" name="Title 1"/>
          <p:cNvSpPr>
            <a:spLocks noGrp="1"/>
          </p:cNvSpPr>
          <p:nvPr>
            <p:ph type="title"/>
          </p:nvPr>
        </p:nvSpPr>
        <p:spPr/>
        <p:txBody>
          <a:bodyPr/>
          <a:lstStyle/>
          <a:p>
            <a:r>
              <a:rPr kumimoji="0" lang="nb-NO"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BD7C9F-61A0-E449-AABB-996B171F7914}" type="datetimeFigureOut">
              <a:rPr lang="en-US" smtClean="0"/>
              <a:t>4/2/2015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11DD2A-BD56-6746-9F95-3EEC9FDA331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nb-NO" smtClean="0"/>
              <a:t>Click to edit Master text styles</a:t>
            </a:r>
          </a:p>
          <a:p>
            <a:pPr lvl="1" eaLnBrk="1" latinLnBrk="0" hangingPunct="1"/>
            <a:r>
              <a:rPr lang="nb-NO" smtClean="0"/>
              <a:t>Second level</a:t>
            </a:r>
          </a:p>
          <a:p>
            <a:pPr lvl="2" eaLnBrk="1" latinLnBrk="0" hangingPunct="1"/>
            <a:r>
              <a:rPr lang="nb-NO" smtClean="0"/>
              <a:t>Third level</a:t>
            </a:r>
          </a:p>
          <a:p>
            <a:pPr lvl="3" eaLnBrk="1" latinLnBrk="0" hangingPunct="1"/>
            <a:r>
              <a:rPr lang="nb-NO" smtClean="0"/>
              <a:t>Fourth level</a:t>
            </a:r>
          </a:p>
          <a:p>
            <a:pPr lvl="4" eaLnBrk="1" latinLnBrk="0" hangingPunct="1"/>
            <a:r>
              <a:rPr lang="nb-NO"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nb-NO"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nb-NO" smtClean="0"/>
              <a:t>Click to edit Master title style</a:t>
            </a:r>
            <a:endParaRPr kumimoji="0" lang="en-US"/>
          </a:p>
        </p:txBody>
      </p:sp>
      <p:sp>
        <p:nvSpPr>
          <p:cNvPr id="8" name="Date Placeholder 7"/>
          <p:cNvSpPr>
            <a:spLocks noGrp="1"/>
          </p:cNvSpPr>
          <p:nvPr>
            <p:ph type="dt" sz="half" idx="14"/>
          </p:nvPr>
        </p:nvSpPr>
        <p:spPr/>
        <p:txBody>
          <a:bodyPr/>
          <a:lstStyle/>
          <a:p>
            <a:fld id="{59BD7C9F-61A0-E449-AABB-996B171F7914}" type="datetimeFigureOut">
              <a:rPr lang="en-US" smtClean="0"/>
              <a:t>4/2/2015</a:t>
            </a:fld>
            <a:endParaRPr lang="en-US"/>
          </a:p>
        </p:txBody>
      </p:sp>
      <p:sp>
        <p:nvSpPr>
          <p:cNvPr id="9" name="Slide Number Placeholder 8"/>
          <p:cNvSpPr>
            <a:spLocks noGrp="1"/>
          </p:cNvSpPr>
          <p:nvPr>
            <p:ph type="sldNum" sz="quarter" idx="15"/>
          </p:nvPr>
        </p:nvSpPr>
        <p:spPr/>
        <p:txBody>
          <a:bodyPr/>
          <a:lstStyle/>
          <a:p>
            <a:fld id="{B011DD2A-BD56-6746-9F95-3EEC9FDA3316}"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nb-NO"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nb-NO"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nb-NO" smtClean="0"/>
              <a:t>Click to edit Master text styles</a:t>
            </a:r>
          </a:p>
        </p:txBody>
      </p:sp>
      <p:sp>
        <p:nvSpPr>
          <p:cNvPr id="8" name="Date Placeholder 7"/>
          <p:cNvSpPr>
            <a:spLocks noGrp="1"/>
          </p:cNvSpPr>
          <p:nvPr>
            <p:ph type="dt" sz="half" idx="10"/>
          </p:nvPr>
        </p:nvSpPr>
        <p:spPr/>
        <p:txBody>
          <a:bodyPr/>
          <a:lstStyle/>
          <a:p>
            <a:fld id="{59BD7C9F-61A0-E449-AABB-996B171F7914}" type="datetimeFigureOut">
              <a:rPr lang="en-US" smtClean="0"/>
              <a:t>4/2/2015</a:t>
            </a:fld>
            <a:endParaRPr lang="en-US"/>
          </a:p>
        </p:txBody>
      </p:sp>
      <p:sp>
        <p:nvSpPr>
          <p:cNvPr id="9" name="Slide Number Placeholder 8"/>
          <p:cNvSpPr>
            <a:spLocks noGrp="1"/>
          </p:cNvSpPr>
          <p:nvPr>
            <p:ph type="sldNum" sz="quarter" idx="11"/>
          </p:nvPr>
        </p:nvSpPr>
        <p:spPr/>
        <p:txBody>
          <a:bodyPr/>
          <a:lstStyle/>
          <a:p>
            <a:fld id="{B011DD2A-BD56-6746-9F95-3EEC9FDA3316}"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nb-NO" smtClean="0"/>
              <a:t>Click to edit Master text styles</a:t>
            </a:r>
          </a:p>
          <a:p>
            <a:pPr lvl="1" eaLnBrk="1" latinLnBrk="0" hangingPunct="1"/>
            <a:r>
              <a:rPr kumimoji="0" lang="nb-NO" smtClean="0"/>
              <a:t>Second level</a:t>
            </a:r>
          </a:p>
          <a:p>
            <a:pPr lvl="2" eaLnBrk="1" latinLnBrk="0" hangingPunct="1"/>
            <a:r>
              <a:rPr kumimoji="0" lang="nb-NO" smtClean="0"/>
              <a:t>Third level</a:t>
            </a:r>
          </a:p>
          <a:p>
            <a:pPr lvl="3" eaLnBrk="1" latinLnBrk="0" hangingPunct="1"/>
            <a:r>
              <a:rPr kumimoji="0" lang="nb-NO" smtClean="0"/>
              <a:t>Fourth level</a:t>
            </a:r>
          </a:p>
          <a:p>
            <a:pPr lvl="4" eaLnBrk="1" latinLnBrk="0" hangingPunct="1"/>
            <a:r>
              <a:rPr kumimoji="0" lang="nb-NO"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9BD7C9F-61A0-E449-AABB-996B171F7914}" type="datetimeFigureOut">
              <a:rPr lang="en-US" smtClean="0"/>
              <a:t>4/2/2015</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B011DD2A-BD56-6746-9F95-3EEC9FDA3316}"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nb-NO"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gif"/></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enchantedlearning.com/subjects/rainforest/Where.shtm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www.geographyalltheway.com/in/ib-ecosystems/rainforest_human_impacts.html"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scene3d>
              <a:camera prst="orthographicFront"/>
              <a:lightRig rig="threePt" dir="t"/>
            </a:scene3d>
            <a:sp3d extrusionH="57150">
              <a:bevelT w="368300" h="514350" prst="divot"/>
              <a:bevelB w="215900" h="101600"/>
            </a:sp3d>
          </a:bodyPr>
          <a:lstStyle/>
          <a:p>
            <a:r>
              <a:rPr lang="en-US" dirty="0" smtClean="0"/>
              <a:t>Biodiversity and Change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85852" y="1571612"/>
            <a:ext cx="6400800" cy="1752600"/>
          </a:xfrm>
        </p:spPr>
        <p:txBody>
          <a:bodyPr>
            <a:normAutofit/>
          </a:bodyPr>
          <a:lstStyle/>
          <a:p>
            <a:pPr algn="ctr"/>
            <a:r>
              <a:rPr lang="en-GB" dirty="0" smtClean="0"/>
              <a:t>All of the different populations of organisms which live together for example the grasses, trees, insects, deer and birds which live in a part of a wood. </a:t>
            </a:r>
            <a:endParaRPr lang="en-GB" dirty="0"/>
          </a:p>
        </p:txBody>
      </p:sp>
      <p:sp>
        <p:nvSpPr>
          <p:cNvPr id="2" name="Title 1"/>
          <p:cNvSpPr>
            <a:spLocks noGrp="1"/>
          </p:cNvSpPr>
          <p:nvPr>
            <p:ph type="ctrTitle"/>
          </p:nvPr>
        </p:nvSpPr>
        <p:spPr>
          <a:xfrm>
            <a:off x="285720" y="0"/>
            <a:ext cx="7772400" cy="1470025"/>
          </a:xfrm>
        </p:spPr>
        <p:txBody>
          <a:bodyPr/>
          <a:lstStyle/>
          <a:p>
            <a:pPr algn="ctr"/>
            <a:r>
              <a:rPr lang="en-GB" dirty="0" smtClean="0">
                <a:solidFill>
                  <a:schemeClr val="accent2">
                    <a:lumMod val="60000"/>
                    <a:lumOff val="40000"/>
                  </a:schemeClr>
                </a:solidFill>
              </a:rPr>
              <a:t>community</a:t>
            </a:r>
            <a:endParaRPr lang="en-GB" dirty="0">
              <a:solidFill>
                <a:schemeClr val="accent2">
                  <a:lumMod val="60000"/>
                  <a:lumOff val="40000"/>
                </a:schemeClr>
              </a:solidFill>
            </a:endParaRPr>
          </a:p>
        </p:txBody>
      </p:sp>
      <p:pic>
        <p:nvPicPr>
          <p:cNvPr id="22530" name="Picture 2" descr="http://www.lakelandcc.edu/academic/sh/biol/bio_home.jpg"/>
          <p:cNvPicPr>
            <a:picLocks noChangeAspect="1" noChangeArrowheads="1"/>
          </p:cNvPicPr>
          <p:nvPr/>
        </p:nvPicPr>
        <p:blipFill>
          <a:blip r:embed="rId2"/>
          <a:srcRect/>
          <a:stretch>
            <a:fillRect/>
          </a:stretch>
        </p:blipFill>
        <p:spPr bwMode="auto">
          <a:xfrm>
            <a:off x="3440795" y="3677556"/>
            <a:ext cx="1905000" cy="202882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5105400"/>
            <a:ext cx="6400800" cy="1752600"/>
          </a:xfrm>
        </p:spPr>
        <p:txBody>
          <a:bodyPr/>
          <a:lstStyle/>
          <a:p>
            <a:pPr algn="ctr"/>
            <a:r>
              <a:rPr lang="en-GB" dirty="0" smtClean="0"/>
              <a:t>The place where a particular organism or population lives. </a:t>
            </a:r>
            <a:endParaRPr lang="en-GB" dirty="0"/>
          </a:p>
        </p:txBody>
      </p:sp>
      <p:sp>
        <p:nvSpPr>
          <p:cNvPr id="2" name="Title 1"/>
          <p:cNvSpPr>
            <a:spLocks noGrp="1"/>
          </p:cNvSpPr>
          <p:nvPr>
            <p:ph type="ctrTitle"/>
          </p:nvPr>
        </p:nvSpPr>
        <p:spPr>
          <a:xfrm>
            <a:off x="642910" y="-718608"/>
            <a:ext cx="7772400" cy="1829761"/>
          </a:xfrm>
        </p:spPr>
        <p:txBody>
          <a:bodyPr/>
          <a:lstStyle/>
          <a:p>
            <a:pPr algn="ctr"/>
            <a:r>
              <a:rPr lang="en-GB" dirty="0" smtClean="0">
                <a:solidFill>
                  <a:schemeClr val="accent2"/>
                </a:solidFill>
              </a:rPr>
              <a:t>habitat</a:t>
            </a:r>
            <a:endParaRPr lang="en-GB" dirty="0">
              <a:solidFill>
                <a:schemeClr val="accent2"/>
              </a:solidFill>
            </a:endParaRPr>
          </a:p>
        </p:txBody>
      </p:sp>
      <p:pic>
        <p:nvPicPr>
          <p:cNvPr id="4" name="Picture 4"/>
          <p:cNvPicPr>
            <a:picLocks noChangeAspect="1" noChangeArrowheads="1"/>
          </p:cNvPicPr>
          <p:nvPr/>
        </p:nvPicPr>
        <p:blipFill>
          <a:blip r:embed="rId2"/>
          <a:srcRect/>
          <a:stretch>
            <a:fillRect/>
          </a:stretch>
        </p:blipFill>
        <p:spPr bwMode="auto">
          <a:xfrm>
            <a:off x="1913595" y="1289671"/>
            <a:ext cx="5336604" cy="3828124"/>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42910" y="2543396"/>
            <a:ext cx="7772400" cy="1199704"/>
          </a:xfrm>
        </p:spPr>
        <p:txBody>
          <a:bodyPr>
            <a:normAutofit/>
          </a:bodyPr>
          <a:lstStyle/>
          <a:p>
            <a:r>
              <a:rPr lang="en-GB" dirty="0" smtClean="0"/>
              <a:t>This refers to an animal’s role in a habitat – what it feeds on and when, where it finds shelter, etc.</a:t>
            </a:r>
            <a:endParaRPr lang="en-GB" dirty="0"/>
          </a:p>
        </p:txBody>
      </p:sp>
      <p:sp>
        <p:nvSpPr>
          <p:cNvPr id="2" name="Title 1"/>
          <p:cNvSpPr>
            <a:spLocks noGrp="1"/>
          </p:cNvSpPr>
          <p:nvPr>
            <p:ph type="ctrTitle"/>
          </p:nvPr>
        </p:nvSpPr>
        <p:spPr>
          <a:xfrm>
            <a:off x="642910" y="642918"/>
            <a:ext cx="7772400" cy="1829761"/>
          </a:xfrm>
        </p:spPr>
        <p:txBody>
          <a:bodyPr/>
          <a:lstStyle/>
          <a:p>
            <a:pPr algn="ctr"/>
            <a:r>
              <a:rPr lang="en-GB" dirty="0" smtClean="0">
                <a:solidFill>
                  <a:schemeClr val="accent2"/>
                </a:solidFill>
              </a:rPr>
              <a:t>niche</a:t>
            </a:r>
            <a:endParaRPr lang="en-GB" dirty="0">
              <a:solidFill>
                <a:schemeClr val="accent2"/>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   The factor linking the different parts of an ecosystem is the flow of nutrients and energy. </a:t>
            </a:r>
            <a:endParaRPr lang="en-US" dirty="0"/>
          </a:p>
        </p:txBody>
      </p:sp>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Content Placeholder 2"/>
          <p:cNvSpPr>
            <a:spLocks noGrp="1"/>
          </p:cNvSpPr>
          <p:nvPr>
            <p:ph idx="1"/>
          </p:nvPr>
        </p:nvSpPr>
        <p:spPr/>
        <p:txBody>
          <a:bodyPr/>
          <a:lstStyle/>
          <a:p>
            <a:pPr eaLnBrk="1" hangingPunct="1"/>
            <a:endParaRPr lang="en-US">
              <a:ea typeface="ＭＳ Ｐゴシック" charset="-128"/>
              <a:cs typeface="ＭＳ Ｐゴシック" charset="-128"/>
            </a:endParaRPr>
          </a:p>
        </p:txBody>
      </p:sp>
      <p:sp>
        <p:nvSpPr>
          <p:cNvPr id="20482" name="Title 1"/>
          <p:cNvSpPr>
            <a:spLocks noGrp="1"/>
          </p:cNvSpPr>
          <p:nvPr>
            <p:ph type="title"/>
          </p:nvPr>
        </p:nvSpPr>
        <p:spPr/>
        <p:txBody>
          <a:bodyPr/>
          <a:lstStyle/>
          <a:p>
            <a:pPr eaLnBrk="1" hangingPunct="1"/>
            <a:endParaRPr lang="en-US">
              <a:ea typeface="ＭＳ Ｐゴシック" charset="-128"/>
              <a:cs typeface="ＭＳ Ｐゴシック" charset="-128"/>
            </a:endParaRPr>
          </a:p>
        </p:txBody>
      </p:sp>
      <p:pic>
        <p:nvPicPr>
          <p:cNvPr id="20484" name="Picture 3"/>
          <p:cNvPicPr>
            <a:picLocks noChangeAspect="1"/>
          </p:cNvPicPr>
          <p:nvPr/>
        </p:nvPicPr>
        <p:blipFill>
          <a:blip r:embed="rId2"/>
          <a:srcRect/>
          <a:stretch>
            <a:fillRect/>
          </a:stretch>
        </p:blipFill>
        <p:spPr bwMode="auto">
          <a:xfrm>
            <a:off x="1993900" y="1441450"/>
            <a:ext cx="5156200" cy="3975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14477" y="3929066"/>
            <a:ext cx="11572956" cy="1752600"/>
          </a:xfrm>
        </p:spPr>
        <p:txBody>
          <a:bodyPr/>
          <a:lstStyle/>
          <a:p>
            <a:r>
              <a:rPr lang="en-GB" dirty="0" smtClean="0"/>
              <a:t>sun’s energy +                                    = carbohydrates  </a:t>
            </a:r>
            <a:endParaRPr lang="en-GB" dirty="0"/>
          </a:p>
        </p:txBody>
      </p:sp>
      <p:sp>
        <p:nvSpPr>
          <p:cNvPr id="2" name="Title 1"/>
          <p:cNvSpPr>
            <a:spLocks noGrp="1"/>
          </p:cNvSpPr>
          <p:nvPr>
            <p:ph type="ctrTitle"/>
          </p:nvPr>
        </p:nvSpPr>
        <p:spPr>
          <a:xfrm>
            <a:off x="714348" y="-346364"/>
            <a:ext cx="7772400" cy="1470025"/>
          </a:xfrm>
        </p:spPr>
        <p:txBody>
          <a:bodyPr/>
          <a:lstStyle/>
          <a:p>
            <a:pPr algn="ctr"/>
            <a:r>
              <a:rPr lang="en-GB" dirty="0" smtClean="0">
                <a:solidFill>
                  <a:schemeClr val="accent2">
                    <a:lumMod val="60000"/>
                    <a:lumOff val="40000"/>
                  </a:schemeClr>
                </a:solidFill>
              </a:rPr>
              <a:t>producers</a:t>
            </a:r>
            <a:endParaRPr lang="en-GB" dirty="0">
              <a:solidFill>
                <a:schemeClr val="accent2">
                  <a:lumMod val="60000"/>
                  <a:lumOff val="40000"/>
                </a:schemeClr>
              </a:solidFill>
            </a:endParaRPr>
          </a:p>
        </p:txBody>
      </p:sp>
      <p:pic>
        <p:nvPicPr>
          <p:cNvPr id="23554" name="Picture 2"/>
          <p:cNvPicPr>
            <a:picLocks noChangeAspect="1" noChangeArrowheads="1"/>
          </p:cNvPicPr>
          <p:nvPr/>
        </p:nvPicPr>
        <p:blipFill>
          <a:blip r:embed="rId2"/>
          <a:srcRect/>
          <a:stretch>
            <a:fillRect/>
          </a:stretch>
        </p:blipFill>
        <p:spPr bwMode="auto">
          <a:xfrm>
            <a:off x="3286116" y="1428736"/>
            <a:ext cx="2609850" cy="4200525"/>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dirty="0"/>
          </a:p>
        </p:txBody>
      </p:sp>
      <p:sp>
        <p:nvSpPr>
          <p:cNvPr id="2" name="Title 1"/>
          <p:cNvSpPr>
            <a:spLocks noGrp="1"/>
          </p:cNvSpPr>
          <p:nvPr>
            <p:ph type="ctrTitle"/>
          </p:nvPr>
        </p:nvSpPr>
        <p:spPr>
          <a:xfrm>
            <a:off x="714348" y="306367"/>
            <a:ext cx="7772400" cy="1470025"/>
          </a:xfrm>
        </p:spPr>
        <p:txBody>
          <a:bodyPr/>
          <a:lstStyle/>
          <a:p>
            <a:pPr algn="ctr"/>
            <a:r>
              <a:rPr lang="en-GB" dirty="0" smtClean="0">
                <a:solidFill>
                  <a:schemeClr val="accent2">
                    <a:lumMod val="60000"/>
                    <a:lumOff val="40000"/>
                  </a:schemeClr>
                </a:solidFill>
              </a:rPr>
              <a:t>consumers</a:t>
            </a:r>
            <a:endParaRPr lang="en-GB" dirty="0">
              <a:solidFill>
                <a:schemeClr val="accent2">
                  <a:lumMod val="60000"/>
                  <a:lumOff val="40000"/>
                </a:schemeClr>
              </a:solidFill>
            </a:endParaRPr>
          </a:p>
        </p:txBody>
      </p:sp>
      <p:pic>
        <p:nvPicPr>
          <p:cNvPr id="24578" name="Picture 2"/>
          <p:cNvPicPr>
            <a:picLocks noChangeAspect="1" noChangeArrowheads="1"/>
          </p:cNvPicPr>
          <p:nvPr/>
        </p:nvPicPr>
        <p:blipFill>
          <a:blip r:embed="rId2" cstate="print"/>
          <a:srcRect/>
          <a:stretch>
            <a:fillRect/>
          </a:stretch>
        </p:blipFill>
        <p:spPr bwMode="auto">
          <a:xfrm>
            <a:off x="3786182" y="19073922"/>
            <a:ext cx="3143272" cy="2095398"/>
          </a:xfrm>
          <a:prstGeom prst="rect">
            <a:avLst/>
          </a:prstGeom>
          <a:noFill/>
          <a:ln w="9525">
            <a:noFill/>
            <a:miter lim="800000"/>
            <a:headEnd/>
            <a:tailEnd/>
          </a:ln>
          <a:effectLst/>
        </p:spPr>
      </p:pic>
      <p:pic>
        <p:nvPicPr>
          <p:cNvPr id="24579" name="Picture 3"/>
          <p:cNvPicPr>
            <a:picLocks noChangeAspect="1" noChangeArrowheads="1"/>
          </p:cNvPicPr>
          <p:nvPr/>
        </p:nvPicPr>
        <p:blipFill>
          <a:blip r:embed="rId3"/>
          <a:srcRect/>
          <a:stretch>
            <a:fillRect/>
          </a:stretch>
        </p:blipFill>
        <p:spPr bwMode="auto">
          <a:xfrm>
            <a:off x="1171569" y="1996408"/>
            <a:ext cx="5229225" cy="3495675"/>
          </a:xfrm>
          <a:prstGeom prst="rect">
            <a:avLst/>
          </a:prstGeom>
          <a:noFill/>
          <a:ln w="9525">
            <a:noFill/>
            <a:miter lim="800000"/>
            <a:headEnd/>
            <a:tailEnd/>
          </a:ln>
          <a:effectLst/>
        </p:spPr>
      </p:pic>
      <p:pic>
        <p:nvPicPr>
          <p:cNvPr id="24580" name="Picture 4" descr="Bird singing"/>
          <p:cNvPicPr>
            <a:picLocks noChangeAspect="1" noChangeArrowheads="1"/>
          </p:cNvPicPr>
          <p:nvPr/>
        </p:nvPicPr>
        <p:blipFill>
          <a:blip r:embed="rId4"/>
          <a:srcRect/>
          <a:stretch>
            <a:fillRect/>
          </a:stretch>
        </p:blipFill>
        <p:spPr bwMode="auto">
          <a:xfrm>
            <a:off x="7572396" y="500042"/>
            <a:ext cx="1238250" cy="127635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a:p>
        </p:txBody>
      </p:sp>
      <p:sp>
        <p:nvSpPr>
          <p:cNvPr id="2" name="Title 1"/>
          <p:cNvSpPr>
            <a:spLocks noGrp="1"/>
          </p:cNvSpPr>
          <p:nvPr>
            <p:ph type="ctrTitle"/>
          </p:nvPr>
        </p:nvSpPr>
        <p:spPr>
          <a:xfrm>
            <a:off x="500034" y="0"/>
            <a:ext cx="7772400" cy="1470025"/>
          </a:xfrm>
        </p:spPr>
        <p:txBody>
          <a:bodyPr/>
          <a:lstStyle/>
          <a:p>
            <a:endParaRPr lang="en-GB" dirty="0"/>
          </a:p>
        </p:txBody>
      </p:sp>
      <p:pic>
        <p:nvPicPr>
          <p:cNvPr id="31748" name="Picture 4" descr="http://www.dist102.k12.il.us/resources/Science%20Kids/food-chain.jpg"/>
          <p:cNvPicPr>
            <a:picLocks noChangeAspect="1" noChangeArrowheads="1"/>
          </p:cNvPicPr>
          <p:nvPr/>
        </p:nvPicPr>
        <p:blipFill>
          <a:blip r:embed="rId2"/>
          <a:srcRect/>
          <a:stretch>
            <a:fillRect/>
          </a:stretch>
        </p:blipFill>
        <p:spPr bwMode="auto">
          <a:xfrm>
            <a:off x="2500298" y="1071546"/>
            <a:ext cx="3762375" cy="4676775"/>
          </a:xfrm>
          <a:prstGeom prst="rect">
            <a:avLst/>
          </a:prstGeom>
          <a:no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GB"/>
          </a:p>
        </p:txBody>
      </p:sp>
      <p:sp>
        <p:nvSpPr>
          <p:cNvPr id="2" name="Title 1"/>
          <p:cNvSpPr>
            <a:spLocks noGrp="1"/>
          </p:cNvSpPr>
          <p:nvPr>
            <p:ph type="ctrTitle"/>
          </p:nvPr>
        </p:nvSpPr>
        <p:spPr/>
        <p:txBody>
          <a:bodyPr/>
          <a:lstStyle/>
          <a:p>
            <a:endParaRPr lang="en-GB" dirty="0"/>
          </a:p>
        </p:txBody>
      </p:sp>
      <p:pic>
        <p:nvPicPr>
          <p:cNvPr id="4" name="Picture 2" descr="http://pack152.net/AcademicsAndSports/WildlifeConservation/FoodChain.gif"/>
          <p:cNvPicPr>
            <a:picLocks noChangeAspect="1" noChangeArrowheads="1"/>
          </p:cNvPicPr>
          <p:nvPr/>
        </p:nvPicPr>
        <p:blipFill>
          <a:blip r:embed="rId2"/>
          <a:srcRect/>
          <a:stretch>
            <a:fillRect/>
          </a:stretch>
        </p:blipFill>
        <p:spPr bwMode="auto">
          <a:xfrm>
            <a:off x="2214546" y="120831"/>
            <a:ext cx="4572032" cy="6594277"/>
          </a:xfrm>
          <a:prstGeom prst="rect">
            <a:avLst/>
          </a:prstGeom>
          <a:no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dirty="0"/>
          </a:p>
        </p:txBody>
      </p:sp>
      <p:pic>
        <p:nvPicPr>
          <p:cNvPr id="4" name="Picture 2" descr="http://king.portlandschools.org/files/houses/y7/animalmaineia/files/species/rdovefi/foodweb/foodweb.gif"/>
          <p:cNvPicPr>
            <a:picLocks noChangeAspect="1" noChangeArrowheads="1"/>
          </p:cNvPicPr>
          <p:nvPr/>
        </p:nvPicPr>
        <p:blipFill>
          <a:blip r:embed="rId2"/>
          <a:srcRect/>
          <a:stretch>
            <a:fillRect/>
          </a:stretch>
        </p:blipFill>
        <p:spPr bwMode="auto">
          <a:xfrm>
            <a:off x="1785918" y="1636862"/>
            <a:ext cx="5072098" cy="393524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90221"/>
            <a:ext cx="8229600" cy="4525963"/>
          </a:xfrm>
        </p:spPr>
        <p:txBody>
          <a:bodyPr/>
          <a:lstStyle/>
          <a:p>
            <a:r>
              <a:rPr lang="en-US" dirty="0" smtClean="0"/>
              <a:t>Explain the concept and importance of biodiversity in tropical rainforests. </a:t>
            </a:r>
          </a:p>
          <a:p>
            <a:endParaRPr lang="en-US" dirty="0" smtClean="0"/>
          </a:p>
          <a:p>
            <a:r>
              <a:rPr lang="en-US" dirty="0" smtClean="0"/>
              <a:t>Examine the causes and consequences of reduced biodiversity in this biome. </a:t>
            </a:r>
            <a:endParaRPr lang="en-US" dirty="0"/>
          </a:p>
        </p:txBody>
      </p:sp>
      <p:sp>
        <p:nvSpPr>
          <p:cNvPr id="2" name="Title 1"/>
          <p:cNvSpPr>
            <a:spLocks noGrp="1"/>
          </p:cNvSpPr>
          <p:nvPr>
            <p:ph type="title"/>
          </p:nvPr>
        </p:nvSpPr>
        <p:spPr/>
        <p:txBody>
          <a:bodyPr>
            <a:normAutofit/>
          </a:bodyPr>
          <a:lstStyle/>
          <a:p>
            <a:r>
              <a:rPr lang="en-US" dirty="0" smtClean="0"/>
              <a:t>The syllabus says: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a:p>
        </p:txBody>
      </p:sp>
      <p:sp>
        <p:nvSpPr>
          <p:cNvPr id="5" name="Title 1"/>
          <p:cNvSpPr txBox="1">
            <a:spLocks/>
          </p:cNvSpPr>
          <p:nvPr/>
        </p:nvSpPr>
        <p:spPr>
          <a:xfrm>
            <a:off x="642910" y="357166"/>
            <a:ext cx="7772400" cy="1470025"/>
          </a:xfrm>
          <a:prstGeom prst="rect">
            <a:avLst/>
          </a:prstGeom>
        </p:spPr>
        <p:txBody>
          <a:bodyPr vert="horz" anchor="b">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800" b="1" i="0" u="none" strike="noStrike" kern="1200" cap="none" spc="0" normalizeH="0" baseline="0" noProof="0" dirty="0" smtClean="0">
                <a:ln>
                  <a:noFill/>
                </a:ln>
                <a:solidFill>
                  <a:srgbClr val="00B050"/>
                </a:solidFill>
                <a:effectLst>
                  <a:outerShdw blurRad="31750" dist="25400" dir="5400000" algn="tl" rotWithShape="0">
                    <a:srgbClr val="000000">
                      <a:alpha val="25000"/>
                    </a:srgbClr>
                  </a:outerShdw>
                </a:effectLst>
                <a:uLnTx/>
                <a:uFillTx/>
                <a:latin typeface="+mj-lt"/>
                <a:ea typeface="+mj-ea"/>
                <a:cs typeface="+mj-cs"/>
              </a:rPr>
              <a:t>feeding or </a:t>
            </a:r>
            <a:r>
              <a:rPr kumimoji="0" lang="en-GB" sz="4800" b="1" i="0" u="none" strike="noStrike" kern="1200" cap="none" spc="0" normalizeH="0" baseline="0" noProof="0" dirty="0" err="1" smtClean="0">
                <a:ln>
                  <a:noFill/>
                </a:ln>
                <a:solidFill>
                  <a:srgbClr val="00B050"/>
                </a:solidFill>
                <a:effectLst>
                  <a:outerShdw blurRad="31750" dist="25400" dir="5400000" algn="tl" rotWithShape="0">
                    <a:srgbClr val="000000">
                      <a:alpha val="25000"/>
                    </a:srgbClr>
                  </a:outerShdw>
                </a:effectLst>
                <a:uLnTx/>
                <a:uFillTx/>
                <a:latin typeface="+mj-lt"/>
                <a:ea typeface="+mj-ea"/>
                <a:cs typeface="+mj-cs"/>
              </a:rPr>
              <a:t>trophic</a:t>
            </a:r>
            <a:r>
              <a:rPr kumimoji="0" lang="en-GB" sz="4800" b="1" i="0" u="none" strike="noStrike" kern="1200" cap="none" spc="0" normalizeH="0" baseline="0" noProof="0" dirty="0" smtClean="0">
                <a:ln>
                  <a:noFill/>
                </a:ln>
                <a:solidFill>
                  <a:srgbClr val="00B050"/>
                </a:solidFill>
                <a:effectLst>
                  <a:outerShdw blurRad="31750" dist="25400" dir="5400000" algn="tl" rotWithShape="0">
                    <a:srgbClr val="000000">
                      <a:alpha val="25000"/>
                    </a:srgbClr>
                  </a:outerShdw>
                </a:effectLst>
                <a:uLnTx/>
                <a:uFillTx/>
                <a:latin typeface="+mj-lt"/>
                <a:ea typeface="+mj-ea"/>
                <a:cs typeface="+mj-cs"/>
              </a:rPr>
              <a:t> level</a:t>
            </a:r>
            <a:endParaRPr kumimoji="0" lang="en-GB" sz="4800" b="1" i="0" u="none" strike="noStrike" kern="1200" cap="none" spc="0" normalizeH="0" baseline="0" noProof="0" dirty="0">
              <a:ln>
                <a:noFill/>
              </a:ln>
              <a:solidFill>
                <a:srgbClr val="00B050"/>
              </a:solidFill>
              <a:effectLst>
                <a:outerShdw blurRad="31750" dist="25400" dir="5400000" algn="tl" rotWithShape="0">
                  <a:srgbClr val="000000">
                    <a:alpha val="25000"/>
                  </a:srgbClr>
                </a:outerShdw>
              </a:effectLst>
              <a:uLnTx/>
              <a:uFillTx/>
              <a:latin typeface="+mj-lt"/>
              <a:ea typeface="+mj-ea"/>
              <a:cs typeface="+mj-cs"/>
            </a:endParaRPr>
          </a:p>
        </p:txBody>
      </p:sp>
      <p:pic>
        <p:nvPicPr>
          <p:cNvPr id="6" name="Picture 2" descr="http://content.answers.com/main/content/wp/en/thumb/0/0b/400px-EcoPyramid.png"/>
          <p:cNvPicPr>
            <a:picLocks noChangeAspect="1" noChangeArrowheads="1"/>
          </p:cNvPicPr>
          <p:nvPr/>
        </p:nvPicPr>
        <p:blipFill>
          <a:blip r:embed="rId2"/>
          <a:srcRect/>
          <a:stretch>
            <a:fillRect/>
          </a:stretch>
        </p:blipFill>
        <p:spPr bwMode="auto">
          <a:xfrm>
            <a:off x="2371857" y="2228985"/>
            <a:ext cx="4357718" cy="30177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a:p>
        </p:txBody>
      </p:sp>
      <p:sp>
        <p:nvSpPr>
          <p:cNvPr id="4" name="Title 1"/>
          <p:cNvSpPr txBox="1">
            <a:spLocks/>
          </p:cNvSpPr>
          <p:nvPr/>
        </p:nvSpPr>
        <p:spPr>
          <a:xfrm>
            <a:off x="642910" y="0"/>
            <a:ext cx="7772400" cy="1470025"/>
          </a:xfrm>
          <a:prstGeom prst="rect">
            <a:avLst/>
          </a:prstGeom>
        </p:spPr>
        <p:txBody>
          <a:bodyPr vert="horz" anchor="b">
            <a:norm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1" i="0" u="none" strike="noStrike" kern="1200" cap="none" spc="0" normalizeH="0" baseline="0" noProof="0" smtClean="0">
                <a:ln>
                  <a:noFill/>
                </a:ln>
                <a:solidFill>
                  <a:srgbClr val="FF0000"/>
                </a:solidFill>
                <a:effectLst>
                  <a:outerShdw blurRad="31750" dist="25400" dir="5400000" algn="tl" rotWithShape="0">
                    <a:srgbClr val="000000">
                      <a:alpha val="25000"/>
                    </a:srgbClr>
                  </a:outerShdw>
                </a:effectLst>
                <a:uLnTx/>
                <a:uFillTx/>
                <a:latin typeface="+mj-lt"/>
                <a:ea typeface="+mj-ea"/>
                <a:cs typeface="+mj-cs"/>
              </a:rPr>
              <a:t>Energy (90%) is lost at each stage</a:t>
            </a:r>
            <a:endParaRPr kumimoji="0" lang="en-GB" sz="3600" b="1" i="0" u="none" strike="noStrike" kern="1200" cap="none" spc="0" normalizeH="0" baseline="0" noProof="0" dirty="0">
              <a:ln>
                <a:noFill/>
              </a:ln>
              <a:solidFill>
                <a:srgbClr val="FF0000"/>
              </a:solidFill>
              <a:effectLst>
                <a:outerShdw blurRad="31750" dist="25400" dir="5400000" algn="tl" rotWithShape="0">
                  <a:srgbClr val="000000">
                    <a:alpha val="25000"/>
                  </a:srgbClr>
                </a:outerShdw>
              </a:effectLst>
              <a:uLnTx/>
              <a:uFillTx/>
              <a:latin typeface="+mj-lt"/>
              <a:ea typeface="+mj-ea"/>
              <a:cs typeface="+mj-cs"/>
            </a:endParaRPr>
          </a:p>
        </p:txBody>
      </p:sp>
      <p:sp>
        <p:nvSpPr>
          <p:cNvPr id="5" name="Subtitle 2"/>
          <p:cNvSpPr txBox="1">
            <a:spLocks/>
          </p:cNvSpPr>
          <p:nvPr/>
        </p:nvSpPr>
        <p:spPr>
          <a:xfrm>
            <a:off x="571472" y="2214554"/>
            <a:ext cx="9858412" cy="1199704"/>
          </a:xfrm>
          <a:prstGeom prst="rect">
            <a:avLst/>
          </a:prstGeom>
        </p:spPr>
        <p:txBody>
          <a:bodyPr vert="horz" lIns="45720" rIns="45720">
            <a:noAutofit/>
          </a:bodyPr>
          <a:lstStyle/>
          <a:p>
            <a:pPr marL="0" marR="64008" lvl="0" indent="0" algn="l" defTabSz="914400" rtl="0" eaLnBrk="1" fontAlgn="auto" latinLnBrk="0" hangingPunct="1">
              <a:lnSpc>
                <a:spcPct val="100000"/>
              </a:lnSpc>
              <a:spcBef>
                <a:spcPts val="400"/>
              </a:spcBef>
              <a:spcAft>
                <a:spcPts val="0"/>
              </a:spcAft>
              <a:buClr>
                <a:schemeClr val="accent1"/>
              </a:buClr>
              <a:buSzPct val="68000"/>
              <a:buFont typeface="Arial" pitchFamily="34" charset="0"/>
              <a:buChar char="•"/>
              <a:tabLst/>
              <a:defRPr/>
            </a:pPr>
            <a:r>
              <a:rPr kumimoji="0" lang="en-GB" sz="2400" b="0" i="0" u="none" strike="noStrike" kern="1200" cap="none" spc="0" normalizeH="0" baseline="0" noProof="0" smtClean="0">
                <a:ln>
                  <a:noFill/>
                </a:ln>
                <a:solidFill>
                  <a:schemeClr val="tx2"/>
                </a:solidFill>
                <a:effectLst/>
                <a:uLnTx/>
                <a:uFillTx/>
                <a:latin typeface="+mn-lt"/>
                <a:ea typeface="+mn-ea"/>
                <a:cs typeface="+mn-cs"/>
              </a:rPr>
              <a:t> Not all of the plant is eaten</a:t>
            </a:r>
          </a:p>
          <a:p>
            <a:pPr marL="0" marR="64008" lvl="0" indent="0" algn="l" defTabSz="914400" rtl="0" eaLnBrk="1" fontAlgn="auto" latinLnBrk="0" hangingPunct="1">
              <a:lnSpc>
                <a:spcPct val="100000"/>
              </a:lnSpc>
              <a:spcBef>
                <a:spcPts val="400"/>
              </a:spcBef>
              <a:spcAft>
                <a:spcPts val="0"/>
              </a:spcAft>
              <a:buClr>
                <a:schemeClr val="accent1"/>
              </a:buClr>
              <a:buSzPct val="68000"/>
              <a:buFont typeface="Arial" pitchFamily="34" charset="0"/>
              <a:buChar char="•"/>
              <a:tabLst/>
              <a:defRPr/>
            </a:pPr>
            <a:r>
              <a:rPr kumimoji="0" lang="en-GB" sz="2400" b="0" i="0" u="none" strike="noStrike" kern="1200" cap="none" spc="0" normalizeH="0" baseline="0" noProof="0" smtClean="0">
                <a:ln>
                  <a:noFill/>
                </a:ln>
                <a:solidFill>
                  <a:schemeClr val="tx2"/>
                </a:solidFill>
                <a:effectLst/>
                <a:uLnTx/>
                <a:uFillTx/>
                <a:latin typeface="+mn-lt"/>
                <a:ea typeface="+mn-ea"/>
                <a:cs typeface="+mn-cs"/>
              </a:rPr>
              <a:t> Unable to digest or break down all of the material  </a:t>
            </a:r>
          </a:p>
          <a:p>
            <a:pPr marL="0" marR="64008" lvl="0" indent="0" algn="l"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GB" sz="2400" b="0" i="0" u="none" strike="noStrike" kern="1200" cap="none" spc="0" normalizeH="0" baseline="0" noProof="0" smtClean="0">
                <a:ln>
                  <a:noFill/>
                </a:ln>
                <a:solidFill>
                  <a:schemeClr val="tx2"/>
                </a:solidFill>
                <a:effectLst/>
                <a:uLnTx/>
                <a:uFillTx/>
                <a:latin typeface="+mn-lt"/>
                <a:ea typeface="+mn-ea"/>
                <a:cs typeface="+mn-cs"/>
              </a:rPr>
              <a:t>  consumed</a:t>
            </a:r>
          </a:p>
          <a:p>
            <a:pPr marL="0" marR="64008" lvl="0" indent="0" algn="l" defTabSz="914400" rtl="0" eaLnBrk="1" fontAlgn="auto" latinLnBrk="0" hangingPunct="1">
              <a:lnSpc>
                <a:spcPct val="100000"/>
              </a:lnSpc>
              <a:spcBef>
                <a:spcPts val="400"/>
              </a:spcBef>
              <a:spcAft>
                <a:spcPts val="0"/>
              </a:spcAft>
              <a:buClr>
                <a:schemeClr val="accent1"/>
              </a:buClr>
              <a:buSzPct val="68000"/>
              <a:buFont typeface="Arial" pitchFamily="34" charset="0"/>
              <a:buChar char="•"/>
              <a:tabLst/>
              <a:defRPr/>
            </a:pPr>
            <a:r>
              <a:rPr kumimoji="0" lang="en-GB" sz="2400" b="0" i="0" u="none" strike="noStrike" kern="1200" cap="none" spc="0" normalizeH="0" baseline="0" noProof="0" smtClean="0">
                <a:ln>
                  <a:noFill/>
                </a:ln>
                <a:solidFill>
                  <a:schemeClr val="tx2"/>
                </a:solidFill>
                <a:effectLst/>
                <a:uLnTx/>
                <a:uFillTx/>
                <a:latin typeface="+mn-lt"/>
                <a:ea typeface="+mn-ea"/>
                <a:cs typeface="+mn-cs"/>
              </a:rPr>
              <a:t> Running </a:t>
            </a:r>
          </a:p>
          <a:p>
            <a:pPr marL="0" marR="64008" lvl="0" indent="0" algn="l" defTabSz="914400" rtl="0" eaLnBrk="1" fontAlgn="auto" latinLnBrk="0" hangingPunct="1">
              <a:lnSpc>
                <a:spcPct val="100000"/>
              </a:lnSpc>
              <a:spcBef>
                <a:spcPts val="400"/>
              </a:spcBef>
              <a:spcAft>
                <a:spcPts val="0"/>
              </a:spcAft>
              <a:buClr>
                <a:schemeClr val="accent1"/>
              </a:buClr>
              <a:buSzPct val="68000"/>
              <a:buFont typeface="Arial" pitchFamily="34" charset="0"/>
              <a:buChar char="•"/>
              <a:tabLst/>
              <a:defRPr/>
            </a:pPr>
            <a:r>
              <a:rPr kumimoji="0" lang="en-GB" sz="2400" b="0" i="0" u="none" strike="noStrike" kern="1200" cap="none" spc="0" normalizeH="0" baseline="0" noProof="0" smtClean="0">
                <a:ln>
                  <a:noFill/>
                </a:ln>
                <a:solidFill>
                  <a:schemeClr val="tx2"/>
                </a:solidFill>
                <a:effectLst/>
                <a:uLnTx/>
                <a:uFillTx/>
                <a:latin typeface="+mn-lt"/>
                <a:ea typeface="+mn-ea"/>
                <a:cs typeface="+mn-cs"/>
              </a:rPr>
              <a:t> Respiration</a:t>
            </a:r>
          </a:p>
          <a:p>
            <a:pPr marL="0" marR="64008" lvl="0" indent="0" algn="l" defTabSz="914400" rtl="0" eaLnBrk="1" fontAlgn="auto" latinLnBrk="0" hangingPunct="1">
              <a:lnSpc>
                <a:spcPct val="100000"/>
              </a:lnSpc>
              <a:spcBef>
                <a:spcPts val="400"/>
              </a:spcBef>
              <a:spcAft>
                <a:spcPts val="0"/>
              </a:spcAft>
              <a:buClr>
                <a:schemeClr val="accent1"/>
              </a:buClr>
              <a:buSzPct val="68000"/>
              <a:buFont typeface="Arial" pitchFamily="34" charset="0"/>
              <a:buChar char="•"/>
              <a:tabLst/>
              <a:defRPr/>
            </a:pPr>
            <a:r>
              <a:rPr kumimoji="0" lang="en-GB" sz="2400" b="0" i="0" u="none" strike="noStrike" kern="1200" cap="none" spc="0" normalizeH="0" baseline="0" noProof="0" smtClean="0">
                <a:ln>
                  <a:noFill/>
                </a:ln>
                <a:solidFill>
                  <a:schemeClr val="tx2"/>
                </a:solidFill>
                <a:effectLst/>
                <a:uLnTx/>
                <a:uFillTx/>
                <a:latin typeface="+mn-lt"/>
                <a:ea typeface="+mn-ea"/>
                <a:cs typeface="+mn-cs"/>
              </a:rPr>
              <a:t> Growing </a:t>
            </a:r>
            <a:endParaRPr kumimoji="0" lang="en-GB" sz="2400" b="0" i="0" u="none" strike="noStrike" kern="1200" cap="none" spc="0" normalizeH="0" baseline="0" noProof="0" dirty="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to="" calcmode="lin" valueType="num">
                                      <p:cBhvr>
                                        <p:cTn id="7" dur="1" fill="hold"/>
                                        <p:tgtEl>
                                          <p:spTgt spid="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ox(in)">
                                      <p:cBhvr>
                                        <p:cTn id="12" dur="500"/>
                                        <p:tgtEl>
                                          <p:spTgt spid="5">
                                            <p:txEl>
                                              <p:pRg st="1" end="1"/>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ox(in)">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checkerboard(across)">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wipe(down)">
                                      <p:cBhvr>
                                        <p:cTn id="25" dur="500"/>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nodeType="click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wedge">
                                      <p:cBhvr>
                                        <p:cTn id="30"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a:p>
        </p:txBody>
      </p:sp>
      <p:sp>
        <p:nvSpPr>
          <p:cNvPr id="4" name="Subtitle 2"/>
          <p:cNvSpPr txBox="1">
            <a:spLocks/>
          </p:cNvSpPr>
          <p:nvPr/>
        </p:nvSpPr>
        <p:spPr>
          <a:xfrm>
            <a:off x="-2000296" y="357166"/>
            <a:ext cx="6400800" cy="1752600"/>
          </a:xfrm>
          <a:prstGeom prst="rect">
            <a:avLst/>
          </a:prstGeom>
        </p:spPr>
        <p:txBody>
          <a:bodyPr vert="horz" lIns="45720" rIns="45720">
            <a:normAutofit/>
          </a:bodyPr>
          <a:lstStyle/>
          <a:p>
            <a:pPr marL="0" marR="64008" lvl="0" indent="0" algn="r" defTabSz="914400" rtl="0" eaLnBrk="1" fontAlgn="auto" latinLnBrk="0" hangingPunct="1">
              <a:lnSpc>
                <a:spcPct val="100000"/>
              </a:lnSpc>
              <a:spcBef>
                <a:spcPts val="400"/>
              </a:spcBef>
              <a:spcAft>
                <a:spcPts val="0"/>
              </a:spcAft>
              <a:buClr>
                <a:schemeClr val="accent1"/>
              </a:buClr>
              <a:buSzPct val="68000"/>
              <a:buFont typeface="Wingdings 3"/>
              <a:buNone/>
              <a:tabLst/>
              <a:defRPr/>
            </a:pPr>
            <a:r>
              <a:rPr kumimoji="0" lang="en-GB" sz="3200" b="0" i="0" u="none" strike="noStrike" kern="1200" cap="none" spc="0" normalizeH="0" baseline="0" noProof="0" smtClean="0">
                <a:ln>
                  <a:noFill/>
                </a:ln>
                <a:solidFill>
                  <a:srgbClr val="FF0000"/>
                </a:solidFill>
                <a:effectLst/>
                <a:uLnTx/>
                <a:uFillTx/>
                <a:latin typeface="+mn-lt"/>
                <a:ea typeface="+mn-ea"/>
                <a:cs typeface="+mn-cs"/>
              </a:rPr>
              <a:t>pyramid of energy</a:t>
            </a:r>
            <a:endParaRPr kumimoji="0" lang="en-GB" sz="3200" b="0" i="0" u="none" strike="noStrike" kern="1200" cap="none" spc="0" normalizeH="0" baseline="0" noProof="0" dirty="0">
              <a:ln>
                <a:noFill/>
              </a:ln>
              <a:solidFill>
                <a:srgbClr val="FF0000"/>
              </a:solidFill>
              <a:effectLst/>
              <a:uLnTx/>
              <a:uFillTx/>
              <a:latin typeface="+mn-lt"/>
              <a:ea typeface="+mn-ea"/>
              <a:cs typeface="+mn-cs"/>
            </a:endParaRPr>
          </a:p>
        </p:txBody>
      </p:sp>
      <p:pic>
        <p:nvPicPr>
          <p:cNvPr id="5" name="Picture 2"/>
          <p:cNvPicPr>
            <a:picLocks noChangeAspect="1" noChangeArrowheads="1"/>
          </p:cNvPicPr>
          <p:nvPr/>
        </p:nvPicPr>
        <p:blipFill>
          <a:blip r:embed="rId2"/>
          <a:srcRect/>
          <a:stretch>
            <a:fillRect/>
          </a:stretch>
        </p:blipFill>
        <p:spPr bwMode="auto">
          <a:xfrm>
            <a:off x="1214414" y="920792"/>
            <a:ext cx="6786610" cy="5270453"/>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529414" y="1571612"/>
            <a:ext cx="2614586" cy="1752600"/>
          </a:xfrm>
        </p:spPr>
        <p:txBody>
          <a:bodyPr>
            <a:normAutofit fontScale="62500" lnSpcReduction="20000"/>
          </a:bodyPr>
          <a:lstStyle/>
          <a:p>
            <a:pPr algn="ctr"/>
            <a:r>
              <a:rPr lang="en-GB" dirty="0" smtClean="0">
                <a:solidFill>
                  <a:schemeClr val="bg1">
                    <a:lumMod val="50000"/>
                  </a:schemeClr>
                </a:solidFill>
              </a:rPr>
              <a:t> </a:t>
            </a:r>
            <a:r>
              <a:rPr lang="en-GB" sz="2400" dirty="0" smtClean="0">
                <a:solidFill>
                  <a:schemeClr val="bg1">
                    <a:lumMod val="50000"/>
                  </a:schemeClr>
                </a:solidFill>
              </a:rPr>
              <a:t>It takes a large number of primary producers to support a smaller number of primary consumers, which in turn provide food for an even smaller number of carnivores. </a:t>
            </a:r>
            <a:endParaRPr lang="en-GB" sz="2400" dirty="0">
              <a:solidFill>
                <a:schemeClr val="bg1">
                  <a:lumMod val="50000"/>
                </a:schemeClr>
              </a:solidFill>
            </a:endParaRPr>
          </a:p>
        </p:txBody>
      </p:sp>
      <p:sp>
        <p:nvSpPr>
          <p:cNvPr id="2" name="Title 1"/>
          <p:cNvSpPr>
            <a:spLocks noGrp="1"/>
          </p:cNvSpPr>
          <p:nvPr>
            <p:ph type="ctrTitle"/>
          </p:nvPr>
        </p:nvSpPr>
        <p:spPr>
          <a:xfrm>
            <a:off x="285720" y="2428868"/>
            <a:ext cx="2285984" cy="1243020"/>
          </a:xfrm>
        </p:spPr>
        <p:txBody>
          <a:bodyPr>
            <a:noAutofit/>
          </a:bodyPr>
          <a:lstStyle/>
          <a:p>
            <a:pPr algn="l"/>
            <a:r>
              <a:rPr lang="en-GB" sz="2000" dirty="0" smtClean="0">
                <a:solidFill>
                  <a:srgbClr val="FF0000"/>
                </a:solidFill>
              </a:rPr>
              <a:t>Pyramid of numbers/                   biomass</a:t>
            </a:r>
            <a:endParaRPr lang="en-GB" sz="2000" dirty="0">
              <a:solidFill>
                <a:srgbClr val="FF0000"/>
              </a:solidFill>
            </a:endParaRPr>
          </a:p>
        </p:txBody>
      </p:sp>
      <p:pic>
        <p:nvPicPr>
          <p:cNvPr id="36866" name="Picture 2"/>
          <p:cNvPicPr>
            <a:picLocks noChangeAspect="1" noChangeArrowheads="1"/>
          </p:cNvPicPr>
          <p:nvPr/>
        </p:nvPicPr>
        <p:blipFill>
          <a:blip r:embed="rId2"/>
          <a:srcRect/>
          <a:stretch>
            <a:fillRect/>
          </a:stretch>
        </p:blipFill>
        <p:spPr bwMode="auto">
          <a:xfrm>
            <a:off x="1857356" y="1019162"/>
            <a:ext cx="4686300" cy="461010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ubtitle 2"/>
          <p:cNvSpPr>
            <a:spLocks noGrp="1"/>
          </p:cNvSpPr>
          <p:nvPr>
            <p:ph type="subTitle" idx="1"/>
          </p:nvPr>
        </p:nvSpPr>
        <p:spPr>
          <a:xfrm>
            <a:off x="1322388" y="3298825"/>
            <a:ext cx="6499225" cy="917575"/>
          </a:xfrm>
        </p:spPr>
        <p:txBody>
          <a:bodyPr/>
          <a:lstStyle/>
          <a:p>
            <a:pPr>
              <a:buClr>
                <a:srgbClr val="6FB7D7"/>
              </a:buClr>
              <a:buFont typeface="Wingdings 2" charset="2"/>
              <a:buNone/>
            </a:pPr>
            <a:endParaRPr lang="en-US" dirty="0">
              <a:solidFill>
                <a:srgbClr val="898989"/>
              </a:solidFill>
              <a:ea typeface="ＭＳ Ｐゴシック" charset="-128"/>
              <a:cs typeface="ＭＳ Ｐゴシック" charset="-128"/>
            </a:endParaRPr>
          </a:p>
        </p:txBody>
      </p:sp>
      <p:sp>
        <p:nvSpPr>
          <p:cNvPr id="15362" name="Title 1"/>
          <p:cNvSpPr>
            <a:spLocks noGrp="1"/>
          </p:cNvSpPr>
          <p:nvPr>
            <p:ph type="ctrTitle"/>
          </p:nvPr>
        </p:nvSpPr>
        <p:spPr>
          <a:xfrm>
            <a:off x="1322388" y="661193"/>
            <a:ext cx="6499225" cy="1725613"/>
          </a:xfrm>
        </p:spPr>
        <p:txBody>
          <a:bodyPr/>
          <a:lstStyle/>
          <a:p>
            <a:pPr>
              <a:buClr>
                <a:srgbClr val="6FB7D7"/>
              </a:buClr>
              <a:buFont typeface="Wingdings 2" charset="2"/>
              <a:buNone/>
            </a:pPr>
            <a:r>
              <a:rPr lang="en-US" dirty="0">
                <a:ea typeface="ＭＳ Ｐゴシック" charset="-128"/>
                <a:cs typeface="ＭＳ Ｐゴシック" charset="-128"/>
              </a:rPr>
              <a:t>Forest ecosystems</a:t>
            </a:r>
          </a:p>
        </p:txBody>
      </p:sp>
      <p:pic>
        <p:nvPicPr>
          <p:cNvPr id="15364" name="Picture 3"/>
          <p:cNvPicPr>
            <a:picLocks noChangeAspect="1"/>
          </p:cNvPicPr>
          <p:nvPr/>
        </p:nvPicPr>
        <p:blipFill>
          <a:blip r:embed="rId2"/>
          <a:srcRect/>
          <a:stretch>
            <a:fillRect/>
          </a:stretch>
        </p:blipFill>
        <p:spPr bwMode="auto">
          <a:xfrm>
            <a:off x="2692400" y="2559981"/>
            <a:ext cx="3759200" cy="254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p:txBody>
          <a:bodyPr/>
          <a:lstStyle/>
          <a:p>
            <a:pPr eaLnBrk="1" hangingPunct="1"/>
            <a:r>
              <a:rPr lang="en-US" dirty="0">
                <a:ea typeface="ＭＳ Ｐゴシック" charset="-128"/>
                <a:cs typeface="ＭＳ Ｐゴシック" charset="-128"/>
              </a:rPr>
              <a:t>timber</a:t>
            </a:r>
          </a:p>
          <a:p>
            <a:pPr eaLnBrk="1" hangingPunct="1"/>
            <a:r>
              <a:rPr lang="en-US" dirty="0">
                <a:ea typeface="ＭＳ Ｐゴシック" charset="-128"/>
                <a:cs typeface="ＭＳ Ｐゴシック" charset="-128"/>
              </a:rPr>
              <a:t>fuel wood</a:t>
            </a:r>
          </a:p>
          <a:p>
            <a:pPr eaLnBrk="1" hangingPunct="1"/>
            <a:r>
              <a:rPr lang="en-US" dirty="0">
                <a:ea typeface="ＭＳ Ｐゴシック" charset="-128"/>
                <a:cs typeface="ＭＳ Ｐゴシック" charset="-128"/>
              </a:rPr>
              <a:t>drinking and irrigation water</a:t>
            </a:r>
            <a:endParaRPr lang="en-US" dirty="0" smtClean="0">
              <a:ea typeface="ＭＳ Ｐゴシック" charset="-128"/>
              <a:cs typeface="ＭＳ Ｐゴシック" charset="-128"/>
            </a:endParaRPr>
          </a:p>
          <a:p>
            <a:pPr eaLnBrk="1" hangingPunct="1"/>
            <a:r>
              <a:rPr lang="en-US" dirty="0" smtClean="0">
                <a:ea typeface="ＭＳ Ｐゴシック" charset="-128"/>
                <a:cs typeface="ＭＳ Ｐゴシック" charset="-128"/>
              </a:rPr>
              <a:t>fodder</a:t>
            </a:r>
            <a:endParaRPr lang="en-US" dirty="0">
              <a:ea typeface="ＭＳ Ｐゴシック" charset="-128"/>
              <a:cs typeface="ＭＳ Ｐゴシック" charset="-128"/>
            </a:endParaRPr>
          </a:p>
          <a:p>
            <a:pPr eaLnBrk="1" hangingPunct="1"/>
            <a:r>
              <a:rPr lang="en-US" dirty="0">
                <a:ea typeface="ＭＳ Ｐゴシック" charset="-128"/>
                <a:cs typeface="ＭＳ Ｐゴシック" charset="-128"/>
              </a:rPr>
              <a:t>non-timber products (vines, bamboo, leaves)</a:t>
            </a:r>
          </a:p>
          <a:p>
            <a:pPr eaLnBrk="1" hangingPunct="1"/>
            <a:r>
              <a:rPr lang="en-US" dirty="0">
                <a:ea typeface="ＭＳ Ｐゴシック" charset="-128"/>
                <a:cs typeface="ＭＳ Ｐゴシック" charset="-128"/>
              </a:rPr>
              <a:t>food (honey, mushrooms, fruit, game)</a:t>
            </a:r>
          </a:p>
        </p:txBody>
      </p:sp>
      <p:sp>
        <p:nvSpPr>
          <p:cNvPr id="17410" name="Title 1"/>
          <p:cNvSpPr>
            <a:spLocks noGrp="1"/>
          </p:cNvSpPr>
          <p:nvPr>
            <p:ph type="title"/>
          </p:nvPr>
        </p:nvSpPr>
        <p:spPr/>
        <p:txBody>
          <a:bodyPr/>
          <a:lstStyle/>
          <a:p>
            <a:pPr eaLnBrk="1" hangingPunct="1"/>
            <a:r>
              <a:rPr lang="en-US">
                <a:ea typeface="ＭＳ Ｐゴシック" charset="-128"/>
                <a:cs typeface="ＭＳ Ｐゴシック" charset="-128"/>
              </a:rPr>
              <a:t>Goods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p:cNvSpPr>
            <a:spLocks noGrp="1"/>
          </p:cNvSpPr>
          <p:nvPr>
            <p:ph idx="1"/>
          </p:nvPr>
        </p:nvSpPr>
        <p:spPr/>
        <p:txBody>
          <a:bodyPr/>
          <a:lstStyle/>
          <a:p>
            <a:pPr eaLnBrk="1" hangingPunct="1"/>
            <a:r>
              <a:rPr lang="en-US">
                <a:ea typeface="ＭＳ Ｐゴシック" charset="-128"/>
                <a:cs typeface="ＭＳ Ｐゴシック" charset="-128"/>
              </a:rPr>
              <a:t>removal of air pollutants</a:t>
            </a:r>
          </a:p>
          <a:p>
            <a:pPr eaLnBrk="1" hangingPunct="1"/>
            <a:r>
              <a:rPr lang="en-US">
                <a:ea typeface="ＭＳ Ｐゴシック" charset="-128"/>
                <a:cs typeface="ＭＳ Ｐゴシック" charset="-128"/>
              </a:rPr>
              <a:t>emission of oxygen</a:t>
            </a:r>
          </a:p>
          <a:p>
            <a:pPr eaLnBrk="1" hangingPunct="1"/>
            <a:r>
              <a:rPr lang="en-US">
                <a:ea typeface="ＭＳ Ｐゴシック" charset="-128"/>
                <a:cs typeface="ＭＳ Ｐゴシック" charset="-128"/>
              </a:rPr>
              <a:t>cycling of nutrients</a:t>
            </a:r>
          </a:p>
          <a:p>
            <a:pPr eaLnBrk="1" hangingPunct="1"/>
            <a:r>
              <a:rPr lang="en-US">
                <a:ea typeface="ＭＳ Ｐゴシック" charset="-128"/>
                <a:cs typeface="ＭＳ Ｐゴシック" charset="-128"/>
              </a:rPr>
              <a:t>an array of watershed functions (infiltration, purification, flow control, soil stabilisation)</a:t>
            </a:r>
          </a:p>
          <a:p>
            <a:pPr eaLnBrk="1" hangingPunct="1"/>
            <a:r>
              <a:rPr lang="en-US">
                <a:ea typeface="ＭＳ Ｐゴシック" charset="-128"/>
                <a:cs typeface="ＭＳ Ｐゴシック" charset="-128"/>
              </a:rPr>
              <a:t>maintenance of biodiversity</a:t>
            </a:r>
          </a:p>
          <a:p>
            <a:pPr eaLnBrk="1" hangingPunct="1"/>
            <a:r>
              <a:rPr lang="en-US">
                <a:ea typeface="ＭＳ Ｐゴシック" charset="-128"/>
                <a:cs typeface="ＭＳ Ｐゴシック" charset="-128"/>
              </a:rPr>
              <a:t>sequestering of atmospheric carbon</a:t>
            </a:r>
          </a:p>
        </p:txBody>
      </p:sp>
      <p:sp>
        <p:nvSpPr>
          <p:cNvPr id="18434" name="Title 1"/>
          <p:cNvSpPr>
            <a:spLocks noGrp="1"/>
          </p:cNvSpPr>
          <p:nvPr>
            <p:ph type="title"/>
          </p:nvPr>
        </p:nvSpPr>
        <p:spPr/>
        <p:txBody>
          <a:bodyPr/>
          <a:lstStyle/>
          <a:p>
            <a:pPr eaLnBrk="1" hangingPunct="1"/>
            <a:r>
              <a:rPr lang="en-US" dirty="0" smtClean="0">
                <a:ea typeface="ＭＳ Ｐゴシック" charset="-128"/>
                <a:cs typeface="ＭＳ Ｐゴシック" charset="-128"/>
              </a:rPr>
              <a:t>Services</a:t>
            </a:r>
            <a:endParaRPr lang="en-US" dirty="0">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ontent Placeholder 2"/>
          <p:cNvSpPr>
            <a:spLocks noGrp="1"/>
          </p:cNvSpPr>
          <p:nvPr>
            <p:ph idx="1"/>
          </p:nvPr>
        </p:nvSpPr>
        <p:spPr/>
        <p:txBody>
          <a:bodyPr/>
          <a:lstStyle/>
          <a:p>
            <a:pPr eaLnBrk="1" hangingPunct="1"/>
            <a:r>
              <a:rPr lang="en-US" dirty="0">
                <a:ea typeface="ＭＳ Ｐゴシック" charset="-128"/>
                <a:cs typeface="ＭＳ Ｐゴシック" charset="-128"/>
              </a:rPr>
              <a:t>moderation of weather extremes and impacts</a:t>
            </a:r>
          </a:p>
          <a:p>
            <a:pPr eaLnBrk="1" hangingPunct="1"/>
            <a:r>
              <a:rPr lang="en-US" dirty="0">
                <a:ea typeface="ＭＳ Ｐゴシック" charset="-128"/>
                <a:cs typeface="ＭＳ Ｐゴシック" charset="-128"/>
              </a:rPr>
              <a:t>generation of soil</a:t>
            </a:r>
          </a:p>
          <a:p>
            <a:pPr eaLnBrk="1" hangingPunct="1"/>
            <a:r>
              <a:rPr lang="en-US" dirty="0">
                <a:ea typeface="ＭＳ Ｐゴシック" charset="-128"/>
                <a:cs typeface="ＭＳ Ｐゴシック" charset="-128"/>
              </a:rPr>
              <a:t>provision of employment</a:t>
            </a:r>
          </a:p>
          <a:p>
            <a:pPr eaLnBrk="1" hangingPunct="1"/>
            <a:r>
              <a:rPr lang="en-US" dirty="0">
                <a:ea typeface="ＭＳ Ｐゴシック" charset="-128"/>
                <a:cs typeface="ＭＳ Ｐゴシック" charset="-128"/>
              </a:rPr>
              <a:t>provision of human and wildlife habitat</a:t>
            </a:r>
          </a:p>
          <a:p>
            <a:pPr eaLnBrk="1" hangingPunct="1"/>
            <a:r>
              <a:rPr lang="en-US" dirty="0">
                <a:ea typeface="ＭＳ Ｐゴシック" charset="-128"/>
                <a:cs typeface="ＭＳ Ｐゴシック" charset="-128"/>
              </a:rPr>
              <a:t>provision of aesthetic enjoyment and recreation</a:t>
            </a:r>
          </a:p>
        </p:txBody>
      </p:sp>
      <p:sp>
        <p:nvSpPr>
          <p:cNvPr id="19458" name="Title 1"/>
          <p:cNvSpPr>
            <a:spLocks noGrp="1"/>
          </p:cNvSpPr>
          <p:nvPr>
            <p:ph type="title"/>
          </p:nvPr>
        </p:nvSpPr>
        <p:spPr/>
        <p:txBody>
          <a:bodyPr/>
          <a:lstStyle/>
          <a:p>
            <a:pPr eaLnBrk="1" hangingPunct="1"/>
            <a:r>
              <a:rPr lang="en-US" dirty="0" smtClean="0">
                <a:ea typeface="ＭＳ Ｐゴシック" charset="-128"/>
                <a:cs typeface="ＭＳ Ｐゴシック" charset="-128"/>
              </a:rPr>
              <a:t>Services </a:t>
            </a:r>
            <a:r>
              <a:rPr lang="en-US" dirty="0">
                <a:ea typeface="ＭＳ Ｐゴシック" charset="-128"/>
                <a:cs typeface="ＭＳ Ｐゴシック" charset="-128"/>
              </a:rPr>
              <a:t>continued</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a:p>
        </p:txBody>
      </p:sp>
      <p:sp>
        <p:nvSpPr>
          <p:cNvPr id="4" name="Rectangle 2"/>
          <p:cNvSpPr txBox="1">
            <a:spLocks noChangeArrowheads="1"/>
          </p:cNvSpPr>
          <p:nvPr/>
        </p:nvSpPr>
        <p:spPr bwMode="auto">
          <a:xfrm>
            <a:off x="838200" y="-152400"/>
            <a:ext cx="7772400" cy="14700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GB" sz="4400" b="0" i="0" u="none" strike="noStrike" kern="0" cap="none" spc="0" normalizeH="0" baseline="0" noProof="0" smtClean="0">
                <a:ln>
                  <a:noFill/>
                </a:ln>
                <a:solidFill>
                  <a:schemeClr val="tx2"/>
                </a:solidFill>
                <a:effectLst/>
                <a:uLnTx/>
                <a:uFillTx/>
                <a:latin typeface="+mj-lt"/>
                <a:ea typeface="+mj-ea"/>
                <a:cs typeface="+mj-cs"/>
              </a:rPr>
              <a:t>Biomes</a:t>
            </a:r>
            <a:endParaRPr kumimoji="0" lang="en-GB" sz="4400" b="0" i="0" u="none" strike="noStrike" kern="0" cap="none" spc="0" normalizeH="0" baseline="0" noProof="0">
              <a:ln>
                <a:noFill/>
              </a:ln>
              <a:solidFill>
                <a:schemeClr val="tx2"/>
              </a:solidFill>
              <a:effectLst/>
              <a:uLnTx/>
              <a:uFillTx/>
              <a:latin typeface="+mj-lt"/>
              <a:ea typeface="+mj-ea"/>
              <a:cs typeface="+mj-cs"/>
            </a:endParaRPr>
          </a:p>
        </p:txBody>
      </p:sp>
      <p:pic>
        <p:nvPicPr>
          <p:cNvPr id="5" name="Picture 4" descr="Taiga"/>
          <p:cNvPicPr>
            <a:picLocks noChangeAspect="1" noChangeArrowheads="1"/>
          </p:cNvPicPr>
          <p:nvPr/>
        </p:nvPicPr>
        <p:blipFill>
          <a:blip r:embed="rId2"/>
          <a:srcRect/>
          <a:stretch>
            <a:fillRect/>
          </a:stretch>
        </p:blipFill>
        <p:spPr bwMode="auto">
          <a:xfrm>
            <a:off x="2209800" y="1041400"/>
            <a:ext cx="4724400" cy="4368800"/>
          </a:xfrm>
          <a:prstGeom prst="rect">
            <a:avLst/>
          </a:prstGeom>
          <a:noFill/>
        </p:spPr>
      </p:pic>
      <p:sp>
        <p:nvSpPr>
          <p:cNvPr id="6" name="Rectangle 6"/>
          <p:cNvSpPr txBox="1">
            <a:spLocks noChangeArrowheads="1"/>
          </p:cNvSpPr>
          <p:nvPr/>
        </p:nvSpPr>
        <p:spPr bwMode="auto">
          <a:xfrm>
            <a:off x="1447800" y="5562600"/>
            <a:ext cx="6400800" cy="175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90000"/>
              </a:lnSpc>
              <a:spcBef>
                <a:spcPct val="0"/>
              </a:spcBef>
              <a:spcAft>
                <a:spcPct val="0"/>
              </a:spcAft>
              <a:buClrTx/>
              <a:buSzPct val="80000"/>
              <a:buFont typeface="Wingdings" charset="2"/>
              <a:buNone/>
              <a:tabLst/>
              <a:defRPr/>
            </a:pPr>
            <a:r>
              <a:rPr kumimoji="0" lang="en-US" sz="1600" b="0" i="1" u="none" strike="noStrike" kern="0" cap="none" spc="0" normalizeH="0" baseline="0" noProof="0" dirty="0" smtClean="0">
                <a:ln>
                  <a:noFill/>
                </a:ln>
                <a:solidFill>
                  <a:schemeClr val="tx1"/>
                </a:solidFill>
                <a:effectLst/>
                <a:uLnTx/>
                <a:uFillTx/>
                <a:latin typeface="+mn-lt"/>
                <a:ea typeface="+mn-ea"/>
                <a:cs typeface="+mn-cs"/>
              </a:rPr>
              <a:t>A distinct ecological community of plants and animals living together in a particular climate is called a "biome” (</a:t>
            </a:r>
            <a:r>
              <a:rPr lang="en-US" sz="1600" i="1" kern="0" dirty="0" smtClean="0"/>
              <a:t>the largest ecosystem)</a:t>
            </a:r>
            <a:r>
              <a:rPr kumimoji="0" lang="en-US" sz="1600" b="0" i="1" u="none" strike="noStrike" kern="0" cap="none" spc="0" normalizeH="0" baseline="0" noProof="0" dirty="0" smtClean="0">
                <a:ln>
                  <a:noFill/>
                </a:ln>
                <a:solidFill>
                  <a:schemeClr val="tx1"/>
                </a:solidFill>
                <a:effectLst/>
                <a:uLnTx/>
                <a:uFillTx/>
                <a:latin typeface="+mn-lt"/>
                <a:ea typeface="+mn-ea"/>
                <a:cs typeface="+mn-cs"/>
              </a:rPr>
              <a:t>.</a:t>
            </a:r>
            <a:endParaRPr kumimoji="0" lang="en-US" sz="1600" b="0" i="1" u="none" strike="noStrike" kern="0" cap="none" spc="0" normalizeH="0" baseline="0" noProof="0" dirty="0">
              <a:ln>
                <a:noFill/>
              </a:ln>
              <a:solidFill>
                <a:srgbClr val="00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rainforests are home to more worldwide species or populations than all other biomes added together.</a:t>
            </a:r>
            <a:r>
              <a:rPr lang="en-US" dirty="0" smtClean="0"/>
              <a:t> </a:t>
            </a:r>
          </a:p>
          <a:p>
            <a:endParaRPr lang="en-US" dirty="0"/>
          </a:p>
          <a:p>
            <a:r>
              <a:rPr lang="en-US" dirty="0" smtClean="0"/>
              <a:t>80</a:t>
            </a:r>
            <a:r>
              <a:rPr lang="en-US" dirty="0"/>
              <a:t>% of the </a:t>
            </a:r>
            <a:r>
              <a:rPr lang="en-US" dirty="0" smtClean="0"/>
              <a:t>world’ </a:t>
            </a:r>
            <a:r>
              <a:rPr lang="en-US" dirty="0"/>
              <a:t>biodiversity are found in tropical rainforests</a:t>
            </a:r>
          </a:p>
        </p:txBody>
      </p:sp>
      <p:sp>
        <p:nvSpPr>
          <p:cNvPr id="2" name="Title 1"/>
          <p:cNvSpPr>
            <a:spLocks noGrp="1"/>
          </p:cNvSpPr>
          <p:nvPr>
            <p:ph type="title"/>
          </p:nvPr>
        </p:nvSpPr>
        <p:spPr/>
        <p:txBody>
          <a:bodyPr/>
          <a:lstStyle/>
          <a:p>
            <a:r>
              <a:rPr lang="en-US" dirty="0" smtClean="0"/>
              <a:t>Rainforest biodiversity</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r>
              <a:rPr lang="en-US" dirty="0" smtClean="0"/>
              <a:t>Biodiversity</a:t>
            </a:r>
            <a:endParaRPr lang="en-US" dirty="0"/>
          </a:p>
        </p:txBody>
      </p:sp>
      <p:sp>
        <p:nvSpPr>
          <p:cNvPr id="4" name="Rectangle 3"/>
          <p:cNvSpPr/>
          <p:nvPr/>
        </p:nvSpPr>
        <p:spPr>
          <a:xfrm>
            <a:off x="1210033" y="2274838"/>
            <a:ext cx="6600181" cy="3139321"/>
          </a:xfrm>
          <a:prstGeom prst="rect">
            <a:avLst/>
          </a:prstGeom>
        </p:spPr>
        <p:txBody>
          <a:bodyPr wrap="square">
            <a:spAutoFit/>
          </a:bodyPr>
          <a:lstStyle/>
          <a:p>
            <a:r>
              <a:rPr lang="en-US" dirty="0"/>
              <a:t>T</a:t>
            </a:r>
            <a:r>
              <a:rPr lang="en-US" dirty="0" smtClean="0"/>
              <a:t>he </a:t>
            </a:r>
            <a:r>
              <a:rPr lang="en-US" dirty="0"/>
              <a:t>degree of </a:t>
            </a:r>
            <a:r>
              <a:rPr lang="en-US" sz="3600" b="1" dirty="0"/>
              <a:t>variation of life forms </a:t>
            </a:r>
            <a:r>
              <a:rPr lang="en-US" dirty="0"/>
              <a:t>within a given </a:t>
            </a:r>
            <a:r>
              <a:rPr lang="en-US" dirty="0" smtClean="0"/>
              <a:t>ecosystem, biome</a:t>
            </a:r>
            <a:r>
              <a:rPr lang="en-US" dirty="0"/>
              <a:t>, or an </a:t>
            </a:r>
            <a:r>
              <a:rPr lang="en-US" dirty="0" smtClean="0"/>
              <a:t>entire </a:t>
            </a:r>
            <a:r>
              <a:rPr lang="en-US" dirty="0"/>
              <a:t>planet.</a:t>
            </a:r>
            <a:r>
              <a:rPr lang="en-US" dirty="0" smtClean="0"/>
              <a:t> </a:t>
            </a:r>
          </a:p>
          <a:p>
            <a:endParaRPr lang="en-US" dirty="0"/>
          </a:p>
          <a:p>
            <a:r>
              <a:rPr lang="en-US" dirty="0" smtClean="0"/>
              <a:t>Biodiversity </a:t>
            </a:r>
            <a:r>
              <a:rPr lang="en-US" dirty="0"/>
              <a:t>is one measure of the health</a:t>
            </a:r>
            <a:r>
              <a:rPr lang="en-US" dirty="0" smtClean="0"/>
              <a:t> of </a:t>
            </a:r>
            <a:r>
              <a:rPr lang="en-US" dirty="0"/>
              <a:t>ecosystems.</a:t>
            </a:r>
            <a:r>
              <a:rPr lang="en-US" dirty="0" smtClean="0"/>
              <a:t> </a:t>
            </a:r>
          </a:p>
          <a:p>
            <a:endParaRPr lang="en-US" dirty="0"/>
          </a:p>
          <a:p>
            <a:r>
              <a:rPr lang="en-US" dirty="0" smtClean="0"/>
              <a:t>Life </a:t>
            </a:r>
            <a:r>
              <a:rPr lang="en-US" dirty="0"/>
              <a:t>on Earth today consists of many millions of distinct biological species.</a:t>
            </a:r>
            <a:r>
              <a:rPr lang="en-US" dirty="0" smtClean="0"/>
              <a:t> </a:t>
            </a:r>
          </a:p>
          <a:p>
            <a:endParaRPr lang="en-US" dirty="0"/>
          </a:p>
          <a:p>
            <a:r>
              <a:rPr lang="en-US" dirty="0" smtClean="0"/>
              <a:t>The </a:t>
            </a:r>
            <a:r>
              <a:rPr lang="en-US" dirty="0"/>
              <a:t>United Nations declared the year 2010 as </a:t>
            </a:r>
            <a:r>
              <a:rPr lang="en-US" dirty="0" smtClean="0"/>
              <a:t>the </a:t>
            </a:r>
            <a:r>
              <a:rPr lang="en-US" dirty="0"/>
              <a:t>International Year of Biodiversity.</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p:txBody>
          <a:bodyPr>
            <a:noAutofit/>
          </a:bodyPr>
          <a:lstStyle/>
          <a:p>
            <a:pPr eaLnBrk="1" hangingPunct="1">
              <a:lnSpc>
                <a:spcPct val="80000"/>
              </a:lnSpc>
            </a:pPr>
            <a:r>
              <a:rPr lang="en-US" sz="2400" dirty="0">
                <a:ea typeface="ＭＳ Ｐゴシック" charset="-128"/>
                <a:cs typeface="ＭＳ Ｐゴシック" charset="-128"/>
              </a:rPr>
              <a:t>Tropical forests are characterized by the greatest diversity of species.</a:t>
            </a:r>
          </a:p>
          <a:p>
            <a:pPr eaLnBrk="1" hangingPunct="1">
              <a:lnSpc>
                <a:spcPct val="80000"/>
              </a:lnSpc>
              <a:buFont typeface="Wingdings 2" charset="2"/>
              <a:buNone/>
            </a:pPr>
            <a:r>
              <a:rPr lang="en-US" sz="2400" dirty="0">
                <a:ea typeface="ＭＳ Ｐゴシック" charset="-128"/>
                <a:cs typeface="ＭＳ Ｐゴシック" charset="-128"/>
              </a:rPr>
              <a:t> </a:t>
            </a:r>
          </a:p>
          <a:p>
            <a:pPr eaLnBrk="1" hangingPunct="1">
              <a:lnSpc>
                <a:spcPct val="80000"/>
              </a:lnSpc>
            </a:pPr>
            <a:r>
              <a:rPr lang="en-US" sz="2400" dirty="0">
                <a:ea typeface="ＭＳ Ｐゴシック" charset="-128"/>
                <a:cs typeface="ＭＳ Ｐゴシック" charset="-128"/>
              </a:rPr>
              <a:t>They occur near the equator, within the area bounded by latitudes 23.5 degrees N and 23.5 degrees S.</a:t>
            </a:r>
          </a:p>
          <a:p>
            <a:pPr eaLnBrk="1" hangingPunct="1">
              <a:lnSpc>
                <a:spcPct val="80000"/>
              </a:lnSpc>
              <a:buFont typeface="Wingdings 2" charset="2"/>
              <a:buNone/>
            </a:pPr>
            <a:r>
              <a:rPr lang="en-US" sz="2400" dirty="0">
                <a:ea typeface="ＭＳ Ｐゴシック" charset="-128"/>
                <a:cs typeface="ＭＳ Ｐゴシック" charset="-128"/>
              </a:rPr>
              <a:t> </a:t>
            </a:r>
          </a:p>
          <a:p>
            <a:pPr eaLnBrk="1" hangingPunct="1">
              <a:lnSpc>
                <a:spcPct val="80000"/>
              </a:lnSpc>
            </a:pPr>
            <a:r>
              <a:rPr lang="en-US" sz="2400" dirty="0">
                <a:ea typeface="ＭＳ Ｐゴシック" charset="-128"/>
                <a:cs typeface="ＭＳ Ｐゴシック" charset="-128"/>
              </a:rPr>
              <a:t>One of the major characteristics of tropical forests is their distinct seasonality: winter is absent, and only two seasons are present (rainy and dry).</a:t>
            </a:r>
          </a:p>
          <a:p>
            <a:pPr eaLnBrk="1" hangingPunct="1">
              <a:lnSpc>
                <a:spcPct val="80000"/>
              </a:lnSpc>
              <a:buFont typeface="Wingdings 2" charset="2"/>
              <a:buNone/>
            </a:pPr>
            <a:r>
              <a:rPr lang="en-US" sz="2400" dirty="0">
                <a:ea typeface="ＭＳ Ｐゴシック" charset="-128"/>
                <a:cs typeface="ＭＳ Ｐゴシック" charset="-128"/>
              </a:rPr>
              <a:t> </a:t>
            </a:r>
          </a:p>
          <a:p>
            <a:pPr eaLnBrk="1" hangingPunct="1">
              <a:lnSpc>
                <a:spcPct val="80000"/>
              </a:lnSpc>
            </a:pPr>
            <a:r>
              <a:rPr lang="en-US" sz="2400" dirty="0">
                <a:ea typeface="ＭＳ Ｐゴシック" charset="-128"/>
                <a:cs typeface="ＭＳ Ｐゴシック" charset="-128"/>
              </a:rPr>
              <a:t>The length of daylight is 12 hours and varies little.</a:t>
            </a:r>
          </a:p>
        </p:txBody>
      </p:sp>
      <p:sp>
        <p:nvSpPr>
          <p:cNvPr id="23554" name="Title 1"/>
          <p:cNvSpPr>
            <a:spLocks noGrp="1"/>
          </p:cNvSpPr>
          <p:nvPr>
            <p:ph type="title"/>
          </p:nvPr>
        </p:nvSpPr>
        <p:spPr/>
        <p:txBody>
          <a:bodyPr/>
          <a:lstStyle/>
          <a:p>
            <a:pPr eaLnBrk="1" hangingPunct="1"/>
            <a:r>
              <a:rPr lang="en-US" b="1">
                <a:ea typeface="ＭＳ Ｐゴシック" charset="-128"/>
                <a:cs typeface="ＭＳ Ｐゴシック" charset="-128"/>
              </a:rPr>
              <a:t>Tropical forest</a:t>
            </a:r>
            <a:endParaRPr lang="en-US">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p:txBody>
          <a:bodyPr/>
          <a:lstStyle/>
          <a:p>
            <a:pPr eaLnBrk="1" hangingPunct="1"/>
            <a:endParaRPr lang="en-US">
              <a:ea typeface="ＭＳ Ｐゴシック" charset="-128"/>
              <a:cs typeface="ＭＳ Ｐゴシック" charset="-128"/>
            </a:endParaRPr>
          </a:p>
        </p:txBody>
      </p:sp>
      <p:sp>
        <p:nvSpPr>
          <p:cNvPr id="24578" name="Title 1"/>
          <p:cNvSpPr>
            <a:spLocks noGrp="1"/>
          </p:cNvSpPr>
          <p:nvPr>
            <p:ph type="title"/>
          </p:nvPr>
        </p:nvSpPr>
        <p:spPr/>
        <p:txBody>
          <a:bodyPr/>
          <a:lstStyle/>
          <a:p>
            <a:pPr eaLnBrk="1" hangingPunct="1"/>
            <a:endParaRPr lang="en-US">
              <a:ea typeface="ＭＳ Ｐゴシック" charset="-128"/>
              <a:cs typeface="ＭＳ Ｐゴシック" charset="-128"/>
            </a:endParaRPr>
          </a:p>
        </p:txBody>
      </p:sp>
      <p:pic>
        <p:nvPicPr>
          <p:cNvPr id="24580" name="Picture 3"/>
          <p:cNvPicPr>
            <a:picLocks noChangeAspect="1"/>
          </p:cNvPicPr>
          <p:nvPr/>
        </p:nvPicPr>
        <p:blipFill>
          <a:blip r:embed="rId2"/>
          <a:srcRect/>
          <a:stretch>
            <a:fillRect/>
          </a:stretch>
        </p:blipFill>
        <p:spPr bwMode="auto">
          <a:xfrm>
            <a:off x="323850" y="1143000"/>
            <a:ext cx="8591550" cy="3924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p:cNvSpPr>
            <a:spLocks noGrp="1"/>
          </p:cNvSpPr>
          <p:nvPr>
            <p:ph idx="1"/>
          </p:nvPr>
        </p:nvSpPr>
        <p:spPr/>
        <p:txBody>
          <a:bodyPr/>
          <a:lstStyle/>
          <a:p>
            <a:pPr eaLnBrk="1" hangingPunct="1"/>
            <a:endParaRPr lang="en-US">
              <a:ea typeface="ＭＳ Ｐゴシック" charset="-128"/>
              <a:cs typeface="ＭＳ Ｐゴシック" charset="-128"/>
            </a:endParaRPr>
          </a:p>
        </p:txBody>
      </p:sp>
      <p:sp>
        <p:nvSpPr>
          <p:cNvPr id="22530" name="Title 1"/>
          <p:cNvSpPr>
            <a:spLocks noGrp="1"/>
          </p:cNvSpPr>
          <p:nvPr>
            <p:ph type="title"/>
          </p:nvPr>
        </p:nvSpPr>
        <p:spPr/>
        <p:txBody>
          <a:bodyPr/>
          <a:lstStyle/>
          <a:p>
            <a:pPr eaLnBrk="1" hangingPunct="1"/>
            <a:endParaRPr lang="en-US">
              <a:ea typeface="ＭＳ Ｐゴシック" charset="-128"/>
              <a:cs typeface="ＭＳ Ｐゴシック" charset="-128"/>
            </a:endParaRPr>
          </a:p>
        </p:txBody>
      </p:sp>
      <p:pic>
        <p:nvPicPr>
          <p:cNvPr id="22532" name="Picture 3"/>
          <p:cNvPicPr>
            <a:picLocks noChangeAspect="1"/>
          </p:cNvPicPr>
          <p:nvPr/>
        </p:nvPicPr>
        <p:blipFill>
          <a:blip r:embed="rId2"/>
          <a:srcRect/>
          <a:stretch>
            <a:fillRect/>
          </a:stretch>
        </p:blipFill>
        <p:spPr bwMode="auto">
          <a:xfrm>
            <a:off x="2006600" y="971550"/>
            <a:ext cx="5130800" cy="4914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p:txBody>
          <a:bodyPr/>
          <a:lstStyle/>
          <a:p>
            <a:pPr eaLnBrk="1" hangingPunct="1"/>
            <a:endParaRPr lang="en-US">
              <a:ea typeface="ＭＳ Ｐゴシック" charset="-128"/>
              <a:cs typeface="ＭＳ Ｐゴシック" charset="-128"/>
            </a:endParaRPr>
          </a:p>
        </p:txBody>
      </p:sp>
      <p:sp>
        <p:nvSpPr>
          <p:cNvPr id="25602" name="Title 1"/>
          <p:cNvSpPr>
            <a:spLocks noGrp="1"/>
          </p:cNvSpPr>
          <p:nvPr>
            <p:ph type="title"/>
          </p:nvPr>
        </p:nvSpPr>
        <p:spPr/>
        <p:txBody>
          <a:bodyPr/>
          <a:lstStyle/>
          <a:p>
            <a:pPr eaLnBrk="1" hangingPunct="1"/>
            <a:endParaRPr lang="en-US">
              <a:ea typeface="ＭＳ Ｐゴシック" charset="-128"/>
              <a:cs typeface="ＭＳ Ｐゴシック" charset="-128"/>
            </a:endParaRPr>
          </a:p>
        </p:txBody>
      </p:sp>
      <p:sp>
        <p:nvSpPr>
          <p:cNvPr id="25604" name="Rectangle 3"/>
          <p:cNvSpPr>
            <a:spLocks noChangeArrowheads="1"/>
          </p:cNvSpPr>
          <p:nvPr/>
        </p:nvSpPr>
        <p:spPr bwMode="auto">
          <a:xfrm>
            <a:off x="457200" y="493853"/>
            <a:ext cx="8229600" cy="5632310"/>
          </a:xfrm>
          <a:prstGeom prst="rect">
            <a:avLst/>
          </a:prstGeom>
          <a:noFill/>
          <a:ln w="9525">
            <a:noFill/>
            <a:miter lim="800000"/>
            <a:headEnd/>
            <a:tailEnd/>
          </a:ln>
        </p:spPr>
        <p:txBody>
          <a:bodyPr>
            <a:prstTxWarp prst="textNoShape">
              <a:avLst/>
            </a:prstTxWarp>
            <a:spAutoFit/>
          </a:bodyPr>
          <a:lstStyle/>
          <a:p>
            <a:r>
              <a:rPr lang="en-US" sz="2400" dirty="0">
                <a:latin typeface="News Gothic MT" charset="0"/>
              </a:rPr>
              <a:t>Temperature is on average 20-25° C and varies little throughout the year: the average temperatures of the three warmest and three coldest months do not differ by more than 5 degrees.</a:t>
            </a:r>
          </a:p>
          <a:p>
            <a:endParaRPr lang="en-US" sz="2400" dirty="0">
              <a:latin typeface="News Gothic MT" charset="0"/>
            </a:endParaRPr>
          </a:p>
          <a:p>
            <a:r>
              <a:rPr lang="en-US" sz="2400" dirty="0">
                <a:latin typeface="News Gothic MT" charset="0"/>
              </a:rPr>
              <a:t>Precipitation is evenly distributed throughout the year, with annual rainfall exceeding 2000 mm.</a:t>
            </a:r>
          </a:p>
          <a:p>
            <a:endParaRPr lang="en-US" sz="2400" dirty="0">
              <a:latin typeface="News Gothic MT" charset="0"/>
            </a:endParaRPr>
          </a:p>
          <a:p>
            <a:r>
              <a:rPr lang="en-US" sz="2400" dirty="0">
                <a:latin typeface="News Gothic MT" charset="0"/>
              </a:rPr>
              <a:t>Soil is nutrient-poor and acidic.</a:t>
            </a:r>
          </a:p>
          <a:p>
            <a:endParaRPr lang="en-US" sz="2400" dirty="0">
              <a:latin typeface="News Gothic MT" charset="0"/>
            </a:endParaRPr>
          </a:p>
          <a:p>
            <a:r>
              <a:rPr lang="en-US" sz="2400" dirty="0">
                <a:latin typeface="News Gothic MT" charset="0"/>
              </a:rPr>
              <a:t>Decomposition is rapid and soils are subject to heavy leaching.</a:t>
            </a:r>
          </a:p>
          <a:p>
            <a:endParaRPr lang="en-US" sz="2400" dirty="0">
              <a:latin typeface="News Gothic MT" charset="0"/>
            </a:endParaRPr>
          </a:p>
          <a:p>
            <a:r>
              <a:rPr lang="en-US" sz="2400" dirty="0">
                <a:latin typeface="News Gothic MT" charset="0"/>
              </a:rPr>
              <a:t>Canopy in tropical forests is multilayered and continuous, allowing little light penetration.</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idx="1"/>
          </p:nvPr>
        </p:nvSpPr>
        <p:spPr/>
        <p:txBody>
          <a:bodyPr/>
          <a:lstStyle/>
          <a:p>
            <a:pPr eaLnBrk="1" hangingPunct="1">
              <a:lnSpc>
                <a:spcPct val="80000"/>
              </a:lnSpc>
            </a:pPr>
            <a:r>
              <a:rPr lang="en-US" sz="1700">
                <a:ea typeface="ＭＳ Ｐゴシック" charset="-128"/>
                <a:cs typeface="ＭＳ Ｐゴシック" charset="-128"/>
              </a:rPr>
              <a:t>Flora is highly diverse: one square kilometer may contain as many as 100 different tree species.</a:t>
            </a:r>
          </a:p>
          <a:p>
            <a:pPr eaLnBrk="1" hangingPunct="1">
              <a:lnSpc>
                <a:spcPct val="80000"/>
              </a:lnSpc>
              <a:buFont typeface="Wingdings 2" charset="2"/>
              <a:buNone/>
            </a:pPr>
            <a:r>
              <a:rPr lang="en-US" sz="1700">
                <a:ea typeface="ＭＳ Ｐゴシック" charset="-128"/>
                <a:cs typeface="ＭＳ Ｐゴシック" charset="-128"/>
              </a:rPr>
              <a:t> </a:t>
            </a:r>
          </a:p>
          <a:p>
            <a:pPr eaLnBrk="1" hangingPunct="1">
              <a:lnSpc>
                <a:spcPct val="80000"/>
              </a:lnSpc>
            </a:pPr>
            <a:r>
              <a:rPr lang="en-US" sz="1700">
                <a:ea typeface="ＭＳ Ｐゴシック" charset="-128"/>
                <a:cs typeface="ＭＳ Ｐゴシック" charset="-128"/>
              </a:rPr>
              <a:t>Trees are 25-35 m tall, with buttressed trunks and shallow roots, mostly evergreen, with large dark green leaves. </a:t>
            </a:r>
          </a:p>
          <a:p>
            <a:pPr eaLnBrk="1" hangingPunct="1">
              <a:lnSpc>
                <a:spcPct val="80000"/>
              </a:lnSpc>
            </a:pPr>
            <a:endParaRPr lang="en-US" sz="1700">
              <a:ea typeface="ＭＳ Ｐゴシック" charset="-128"/>
              <a:cs typeface="ＭＳ Ｐゴシック" charset="-128"/>
            </a:endParaRPr>
          </a:p>
          <a:p>
            <a:pPr eaLnBrk="1" hangingPunct="1">
              <a:lnSpc>
                <a:spcPct val="80000"/>
              </a:lnSpc>
            </a:pPr>
            <a:r>
              <a:rPr lang="en-US" sz="1700">
                <a:ea typeface="ＭＳ Ｐゴシック" charset="-128"/>
                <a:cs typeface="ＭＳ Ｐゴシック" charset="-128"/>
              </a:rPr>
              <a:t>Plants such as orchids, bromeliads, vines (lianas), ferns, mosses, and palms are present in tropical forests.</a:t>
            </a:r>
          </a:p>
          <a:p>
            <a:pPr eaLnBrk="1" hangingPunct="1">
              <a:lnSpc>
                <a:spcPct val="80000"/>
              </a:lnSpc>
            </a:pPr>
            <a:endParaRPr lang="en-US" sz="1700">
              <a:ea typeface="ＭＳ Ｐゴシック" charset="-128"/>
              <a:cs typeface="ＭＳ Ｐゴシック" charset="-128"/>
            </a:endParaRPr>
          </a:p>
          <a:p>
            <a:pPr eaLnBrk="1" hangingPunct="1">
              <a:lnSpc>
                <a:spcPct val="80000"/>
              </a:lnSpc>
            </a:pPr>
            <a:r>
              <a:rPr lang="en-US" sz="1700">
                <a:ea typeface="ＭＳ Ｐゴシック" charset="-128"/>
                <a:cs typeface="ＭＳ Ｐゴシック" charset="-128"/>
              </a:rPr>
              <a:t>Fauna include numerous birds, bats, small mammals, and insects.</a:t>
            </a:r>
          </a:p>
        </p:txBody>
      </p:sp>
      <p:sp>
        <p:nvSpPr>
          <p:cNvPr id="26626" name="Title 1"/>
          <p:cNvSpPr>
            <a:spLocks noGrp="1"/>
          </p:cNvSpPr>
          <p:nvPr>
            <p:ph type="title"/>
          </p:nvPr>
        </p:nvSpPr>
        <p:spPr/>
        <p:txBody>
          <a:bodyPr/>
          <a:lstStyle/>
          <a:p>
            <a:pPr eaLnBrk="1" hangingPunct="1"/>
            <a:endParaRPr lang="en-US">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p:txBody>
          <a:bodyPr/>
          <a:lstStyle/>
          <a:p>
            <a:pPr eaLnBrk="1" hangingPunct="1">
              <a:lnSpc>
                <a:spcPct val="80000"/>
              </a:lnSpc>
            </a:pPr>
            <a:r>
              <a:rPr lang="en-US" sz="1500" i="1">
                <a:ea typeface="ＭＳ Ｐゴシック" charset="-128"/>
                <a:cs typeface="ＭＳ Ｐゴシック" charset="-128"/>
              </a:rPr>
              <a:t>evergreen rainforest: no dry season.</a:t>
            </a:r>
          </a:p>
          <a:p>
            <a:pPr eaLnBrk="1" hangingPunct="1">
              <a:lnSpc>
                <a:spcPct val="80000"/>
              </a:lnSpc>
              <a:buFont typeface="Wingdings 2" charset="2"/>
              <a:buNone/>
            </a:pPr>
            <a:endParaRPr lang="en-US" sz="1500" i="1">
              <a:ea typeface="ＭＳ Ｐゴシック" charset="-128"/>
              <a:cs typeface="ＭＳ Ｐゴシック" charset="-128"/>
            </a:endParaRPr>
          </a:p>
          <a:p>
            <a:pPr eaLnBrk="1" hangingPunct="1">
              <a:lnSpc>
                <a:spcPct val="80000"/>
              </a:lnSpc>
            </a:pPr>
            <a:r>
              <a:rPr lang="en-US" sz="1500" i="1">
                <a:ea typeface="ＭＳ Ｐゴシック" charset="-128"/>
                <a:cs typeface="ＭＳ Ｐゴシック" charset="-128"/>
              </a:rPr>
              <a:t>seasonal rainforest: short dry period in a very wet tropical region (the forest exhibits definite seasonal changes as trees undergo developmental changes simultaneously, but the general character of vegetation remains the same as in evergreen rainforests).</a:t>
            </a:r>
          </a:p>
          <a:p>
            <a:pPr eaLnBrk="1" hangingPunct="1">
              <a:lnSpc>
                <a:spcPct val="80000"/>
              </a:lnSpc>
            </a:pPr>
            <a:endParaRPr lang="en-US" sz="1500" i="1">
              <a:ea typeface="ＭＳ Ｐゴシック" charset="-128"/>
              <a:cs typeface="ＭＳ Ｐゴシック" charset="-128"/>
            </a:endParaRPr>
          </a:p>
          <a:p>
            <a:pPr eaLnBrk="1" hangingPunct="1">
              <a:lnSpc>
                <a:spcPct val="80000"/>
              </a:lnSpc>
            </a:pPr>
            <a:r>
              <a:rPr lang="en-US" sz="1500" i="1">
                <a:ea typeface="ＭＳ Ｐゴシック" charset="-128"/>
                <a:cs typeface="ＭＳ Ｐゴシック" charset="-128"/>
              </a:rPr>
              <a:t>semievergreen forest: longer dry season (the upper tree story consists of deciduous trees, while the lower story is still evergreen).</a:t>
            </a:r>
          </a:p>
          <a:p>
            <a:pPr eaLnBrk="1" hangingPunct="1">
              <a:lnSpc>
                <a:spcPct val="80000"/>
              </a:lnSpc>
            </a:pPr>
            <a:endParaRPr lang="en-US" sz="1500" i="1">
              <a:ea typeface="ＭＳ Ｐゴシック" charset="-128"/>
              <a:cs typeface="ＭＳ Ｐゴシック" charset="-128"/>
            </a:endParaRPr>
          </a:p>
          <a:p>
            <a:pPr eaLnBrk="1" hangingPunct="1">
              <a:lnSpc>
                <a:spcPct val="80000"/>
              </a:lnSpc>
            </a:pPr>
            <a:r>
              <a:rPr lang="en-US" sz="1500" i="1">
                <a:ea typeface="ＭＳ Ｐゴシック" charset="-128"/>
                <a:cs typeface="ＭＳ Ｐゴシック" charset="-128"/>
              </a:rPr>
              <a:t>moist/dry deciduous forest (monsoon): the length of the dry season increases further as rainfall decreases (all trees are deciduous).</a:t>
            </a:r>
            <a:endParaRPr lang="en-US" sz="1500">
              <a:ea typeface="ＭＳ Ｐゴシック" charset="-128"/>
              <a:cs typeface="ＭＳ Ｐゴシック" charset="-128"/>
            </a:endParaRPr>
          </a:p>
        </p:txBody>
      </p:sp>
      <p:sp>
        <p:nvSpPr>
          <p:cNvPr id="27650" name="Title 1"/>
          <p:cNvSpPr>
            <a:spLocks noGrp="1"/>
          </p:cNvSpPr>
          <p:nvPr>
            <p:ph type="title"/>
          </p:nvPr>
        </p:nvSpPr>
        <p:spPr/>
        <p:txBody>
          <a:bodyPr/>
          <a:lstStyle/>
          <a:p>
            <a:pPr eaLnBrk="1" hangingPunct="1"/>
            <a:r>
              <a:rPr lang="en-US" sz="2900">
                <a:ea typeface="ＭＳ Ｐゴシック" charset="-128"/>
                <a:cs typeface="ＭＳ Ｐゴシック" charset="-128"/>
              </a:rPr>
              <a:t>Further subdivisions of this group are determined by seasonal distribution of rainfall:</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idx="1"/>
          </p:nvPr>
        </p:nvSpPr>
        <p:spPr/>
        <p:txBody>
          <a:bodyPr/>
          <a:lstStyle/>
          <a:p>
            <a:pPr eaLnBrk="1" hangingPunct="1"/>
            <a:endParaRPr lang="en-US">
              <a:ea typeface="ＭＳ Ｐゴシック" charset="-128"/>
              <a:cs typeface="ＭＳ Ｐゴシック" charset="-128"/>
            </a:endParaRPr>
          </a:p>
        </p:txBody>
      </p:sp>
      <p:sp>
        <p:nvSpPr>
          <p:cNvPr id="28674" name="Title 1"/>
          <p:cNvSpPr>
            <a:spLocks noGrp="1"/>
          </p:cNvSpPr>
          <p:nvPr>
            <p:ph type="title"/>
          </p:nvPr>
        </p:nvSpPr>
        <p:spPr>
          <a:xfrm>
            <a:off x="549275" y="1209675"/>
            <a:ext cx="8042275" cy="1336675"/>
          </a:xfrm>
        </p:spPr>
        <p:txBody>
          <a:bodyPr>
            <a:normAutofit fontScale="90000"/>
          </a:bodyPr>
          <a:lstStyle/>
          <a:p>
            <a:pPr eaLnBrk="1" hangingPunct="1"/>
            <a:r>
              <a:rPr lang="en-US" sz="4100">
                <a:ea typeface="ＭＳ Ｐゴシック" charset="-128"/>
                <a:cs typeface="ＭＳ Ｐゴシック" charset="-128"/>
              </a:rPr>
              <a:t>More than one half of tropical forests have already been destroyed.</a:t>
            </a:r>
          </a:p>
        </p:txBody>
      </p:sp>
      <p:pic>
        <p:nvPicPr>
          <p:cNvPr id="28676" name="Picture 4"/>
          <p:cNvPicPr>
            <a:picLocks noChangeAspect="1"/>
          </p:cNvPicPr>
          <p:nvPr/>
        </p:nvPicPr>
        <p:blipFill>
          <a:blip r:embed="rId2"/>
          <a:srcRect/>
          <a:stretch>
            <a:fillRect/>
          </a:stretch>
        </p:blipFill>
        <p:spPr bwMode="auto">
          <a:xfrm>
            <a:off x="762000" y="3429000"/>
            <a:ext cx="7620000" cy="1765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idx="1"/>
          </p:nvPr>
        </p:nvSpPr>
        <p:spPr>
          <a:xfrm>
            <a:off x="310008" y="4595018"/>
            <a:ext cx="8229600" cy="4525963"/>
          </a:xfrm>
        </p:spPr>
        <p:txBody>
          <a:bodyPr/>
          <a:lstStyle/>
          <a:p>
            <a:pPr eaLnBrk="1" hangingPunct="1">
              <a:buFont typeface="Wingdings 2" charset="2"/>
              <a:buNone/>
            </a:pPr>
            <a:r>
              <a:rPr lang="en-US" sz="2000" b="1" dirty="0" smtClean="0">
                <a:ea typeface="ＭＳ Ｐゴシック" charset="-128"/>
                <a:cs typeface="ＭＳ Ｐゴシック" charset="-128"/>
              </a:rPr>
              <a:t>     </a:t>
            </a:r>
            <a:r>
              <a:rPr lang="en-US" sz="2000" dirty="0" smtClean="0">
                <a:ea typeface="ＭＳ Ｐゴシック" charset="-128"/>
                <a:cs typeface="ＭＳ Ｐゴシック" charset="-128"/>
              </a:rPr>
              <a:t>Extremely </a:t>
            </a:r>
            <a:r>
              <a:rPr lang="en-US" sz="2000" dirty="0">
                <a:ea typeface="ＭＳ Ｐゴシック" charset="-128"/>
                <a:cs typeface="ＭＳ Ｐゴシック" charset="-128"/>
              </a:rPr>
              <a:t>rapid rates of nutrient transfer, due to high temps, rainfall and humidity. Biomass is the largest store of nutrients due to the vast arrays of plants found in the TRF. Few nutrients are in the litter, due to their rapid decomposition as a result of high temperatures. Leaching is rapid and more so in areas of rainforest clearance.</a:t>
            </a:r>
          </a:p>
        </p:txBody>
      </p:sp>
      <p:sp>
        <p:nvSpPr>
          <p:cNvPr id="29698" name="Title 1"/>
          <p:cNvSpPr>
            <a:spLocks noGrp="1"/>
          </p:cNvSpPr>
          <p:nvPr>
            <p:ph type="title"/>
          </p:nvPr>
        </p:nvSpPr>
        <p:spPr/>
        <p:txBody>
          <a:bodyPr/>
          <a:lstStyle/>
          <a:p>
            <a:pPr eaLnBrk="1" hangingPunct="1"/>
            <a:endParaRPr lang="en-US">
              <a:ea typeface="ＭＳ Ｐゴシック" charset="-128"/>
              <a:cs typeface="ＭＳ Ｐゴシック" charset="-128"/>
            </a:endParaRPr>
          </a:p>
        </p:txBody>
      </p:sp>
      <p:pic>
        <p:nvPicPr>
          <p:cNvPr id="29700" name="Picture 3"/>
          <p:cNvPicPr>
            <a:picLocks noChangeAspect="1"/>
          </p:cNvPicPr>
          <p:nvPr/>
        </p:nvPicPr>
        <p:blipFill>
          <a:blip r:embed="rId2"/>
          <a:srcRect/>
          <a:stretch>
            <a:fillRect/>
          </a:stretch>
        </p:blipFill>
        <p:spPr bwMode="auto">
          <a:xfrm>
            <a:off x="1696400" y="274638"/>
            <a:ext cx="5372100" cy="4025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1800" dirty="0" smtClean="0"/>
              <a:t>      Tropical rainforests are located in a band around the equator, mostly in the area between the Tropic of Cancer (23.5° N latitude) and the Tropic of Capricorn (23.5° S latitude). This 4800 km wide band is called the “tropics”. Tropical rainforests are found in South America, West Africa, Australia, southern India, and Southeast Asia.   </a:t>
            </a:r>
          </a:p>
          <a:p>
            <a:pPr>
              <a:buNone/>
            </a:pPr>
            <a:endParaRPr lang="en-US" sz="1800" u="sng" dirty="0">
              <a:hlinkClick r:id="rId2"/>
            </a:endParaRPr>
          </a:p>
        </p:txBody>
      </p:sp>
      <p:sp>
        <p:nvSpPr>
          <p:cNvPr id="2" name="Title 1"/>
          <p:cNvSpPr>
            <a:spLocks noGrp="1"/>
          </p:cNvSpPr>
          <p:nvPr>
            <p:ph type="title"/>
          </p:nvPr>
        </p:nvSpPr>
        <p:spPr/>
        <p:txBody>
          <a:bodyPr/>
          <a:lstStyle/>
          <a:p>
            <a:r>
              <a:rPr lang="en-US" dirty="0" smtClean="0"/>
              <a:t>Tropical rainforests</a:t>
            </a:r>
            <a:endParaRPr lang="en-US" dirty="0"/>
          </a:p>
        </p:txBody>
      </p:sp>
      <p:pic>
        <p:nvPicPr>
          <p:cNvPr id="4" name="Picture 3"/>
          <p:cNvPicPr>
            <a:picLocks noChangeAspect="1"/>
          </p:cNvPicPr>
          <p:nvPr/>
        </p:nvPicPr>
        <p:blipFill>
          <a:blip r:embed="rId3"/>
          <a:stretch>
            <a:fillRect/>
          </a:stretch>
        </p:blipFill>
        <p:spPr>
          <a:xfrm>
            <a:off x="1600200" y="3454400"/>
            <a:ext cx="5346700" cy="26416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3251200" y="1841500"/>
            <a:ext cx="2641600" cy="3175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28232"/>
            <a:ext cx="8229600" cy="1143000"/>
          </a:xfrm>
        </p:spPr>
        <p:txBody>
          <a:bodyPr/>
          <a:lstStyle/>
          <a:p>
            <a:endParaRPr lang="en-US" dirty="0"/>
          </a:p>
        </p:txBody>
      </p:sp>
      <p:sp>
        <p:nvSpPr>
          <p:cNvPr id="4" name="Title 1"/>
          <p:cNvSpPr>
            <a:spLocks noGrp="1"/>
          </p:cNvSpPr>
          <p:nvPr/>
        </p:nvSpPr>
        <p:spPr>
          <a:xfrm>
            <a:off x="685800" y="1971232"/>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a:p>
        </p:txBody>
      </p:sp>
      <p:sp>
        <p:nvSpPr>
          <p:cNvPr id="5" name="Subtitle 2"/>
          <p:cNvSpPr>
            <a:spLocks noGrp="1"/>
          </p:cNvSpPr>
          <p:nvPr/>
        </p:nvSpPr>
        <p:spPr>
          <a:xfrm>
            <a:off x="1371600" y="3727007"/>
            <a:ext cx="6400800" cy="1752600"/>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endParaRPr lang="en-US"/>
          </a:p>
        </p:txBody>
      </p:sp>
      <p:pic>
        <p:nvPicPr>
          <p:cNvPr id="6" name="Picture 5"/>
          <p:cNvPicPr>
            <a:picLocks noChangeAspect="1"/>
          </p:cNvPicPr>
          <p:nvPr/>
        </p:nvPicPr>
        <p:blipFill>
          <a:blip r:embed="rId2"/>
          <a:stretch>
            <a:fillRect/>
          </a:stretch>
        </p:blipFill>
        <p:spPr>
          <a:xfrm>
            <a:off x="0" y="1275907"/>
            <a:ext cx="7874000" cy="3987800"/>
          </a:xfrm>
          <a:prstGeom prst="rect">
            <a:avLst/>
          </a:prstGeom>
        </p:spPr>
      </p:pic>
      <p:pic>
        <p:nvPicPr>
          <p:cNvPr id="7" name="Picture 6"/>
          <p:cNvPicPr>
            <a:picLocks noChangeAspect="1"/>
          </p:cNvPicPr>
          <p:nvPr/>
        </p:nvPicPr>
        <p:blipFill>
          <a:blip r:embed="rId3"/>
          <a:stretch>
            <a:fillRect/>
          </a:stretch>
        </p:blipFill>
        <p:spPr>
          <a:xfrm>
            <a:off x="6114792" y="2819879"/>
            <a:ext cx="3029208" cy="4038944"/>
          </a:xfrm>
          <a:prstGeom prst="rect">
            <a:avLst/>
          </a:prstGeom>
        </p:spPr>
      </p:pic>
      <p:sp>
        <p:nvSpPr>
          <p:cNvPr id="8" name="Rectangle 7"/>
          <p:cNvSpPr/>
          <p:nvPr/>
        </p:nvSpPr>
        <p:spPr>
          <a:xfrm>
            <a:off x="1542792" y="597803"/>
            <a:ext cx="4572000" cy="646331"/>
          </a:xfrm>
          <a:prstGeom prst="rect">
            <a:avLst/>
          </a:prstGeom>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b="1" dirty="0" smtClean="0"/>
              <a:t>New Snub-Nosed Monkey Discovered, Eaten</a:t>
            </a:r>
          </a:p>
          <a:p>
            <a:endParaRPr lang="en-US" b="1" dirty="0" smtClean="0"/>
          </a:p>
        </p:txBody>
      </p:sp>
      <p:sp>
        <p:nvSpPr>
          <p:cNvPr id="9" name="Rectangle 8"/>
          <p:cNvSpPr/>
          <p:nvPr/>
        </p:nvSpPr>
        <p:spPr>
          <a:xfrm>
            <a:off x="685800" y="5600408"/>
            <a:ext cx="4572000" cy="646331"/>
          </a:xfrm>
          <a:prstGeom prst="rect">
            <a:avLst/>
          </a:prstGeom>
        </p:spPr>
        <p:txBody>
          <a:bodyPr>
            <a:spAutoFit/>
          </a:bodyPr>
          <a:lstStyle/>
          <a:p>
            <a:r>
              <a:rPr lang="en-US" dirty="0" smtClean="0"/>
              <a:t>Myanmar species sneezes uncontrollably when it rains, experts say.</a:t>
            </a:r>
            <a:endParaRPr lang="en-US" dirty="0"/>
          </a:p>
        </p:txBody>
      </p:sp>
      <p:sp>
        <p:nvSpPr>
          <p:cNvPr id="10" name="Content Placeholder 9"/>
          <p:cNvSpPr>
            <a:spLocks noGrp="1"/>
          </p:cNvSpPr>
          <p:nvPr>
            <p:ph idx="1"/>
          </p:nvPr>
        </p:nvSpPr>
        <p:spPr/>
        <p:txBody>
          <a:bodyPr/>
          <a:lstStyle/>
          <a:p>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dirty="0"/>
          </a:p>
        </p:txBody>
      </p:sp>
      <p:sp>
        <p:nvSpPr>
          <p:cNvPr id="2" name="Title 1"/>
          <p:cNvSpPr>
            <a:spLocks noGrp="1"/>
          </p:cNvSpPr>
          <p:nvPr>
            <p:ph type="title"/>
          </p:nvPr>
        </p:nvSpPr>
        <p:spPr/>
        <p:txBody>
          <a:bodyPr/>
          <a:lstStyle/>
          <a:p>
            <a:r>
              <a:rPr lang="en-US" dirty="0" smtClean="0"/>
              <a:t>Characteristics/adaptations</a:t>
            </a:r>
            <a:endParaRPr lang="en-US" dirty="0"/>
          </a:p>
        </p:txBody>
      </p:sp>
      <p:pic>
        <p:nvPicPr>
          <p:cNvPr id="5" name="Picture 4"/>
          <p:cNvPicPr>
            <a:picLocks noChangeAspect="1"/>
          </p:cNvPicPr>
          <p:nvPr/>
        </p:nvPicPr>
        <p:blipFill>
          <a:blip r:embed="rId2"/>
          <a:stretch>
            <a:fillRect/>
          </a:stretch>
        </p:blipFill>
        <p:spPr>
          <a:xfrm>
            <a:off x="3736596" y="0"/>
            <a:ext cx="5407404" cy="2590800"/>
          </a:xfrm>
          <a:prstGeom prst="rect">
            <a:avLst/>
          </a:prstGeom>
        </p:spPr>
      </p:pic>
      <p:pic>
        <p:nvPicPr>
          <p:cNvPr id="6" name="Picture 5"/>
          <p:cNvPicPr>
            <a:picLocks noChangeAspect="1"/>
          </p:cNvPicPr>
          <p:nvPr/>
        </p:nvPicPr>
        <p:blipFill>
          <a:blip r:embed="rId3"/>
          <a:stretch>
            <a:fillRect/>
          </a:stretch>
        </p:blipFill>
        <p:spPr>
          <a:xfrm>
            <a:off x="4064000" y="3479800"/>
            <a:ext cx="5080000" cy="3378200"/>
          </a:xfrm>
          <a:prstGeom prst="rect">
            <a:avLst/>
          </a:prstGeom>
        </p:spPr>
      </p:pic>
      <p:pic>
        <p:nvPicPr>
          <p:cNvPr id="7" name="Picture 6"/>
          <p:cNvPicPr>
            <a:picLocks noChangeAspect="1"/>
          </p:cNvPicPr>
          <p:nvPr/>
        </p:nvPicPr>
        <p:blipFill>
          <a:blip r:embed="rId4"/>
          <a:stretch>
            <a:fillRect/>
          </a:stretch>
        </p:blipFill>
        <p:spPr>
          <a:xfrm>
            <a:off x="0" y="-76200"/>
            <a:ext cx="4741333" cy="3556000"/>
          </a:xfrm>
          <a:prstGeom prst="rect">
            <a:avLst/>
          </a:prstGeom>
        </p:spPr>
      </p:pic>
      <p:pic>
        <p:nvPicPr>
          <p:cNvPr id="9" name="Picture 8"/>
          <p:cNvPicPr>
            <a:picLocks noChangeAspect="1"/>
          </p:cNvPicPr>
          <p:nvPr/>
        </p:nvPicPr>
        <p:blipFill>
          <a:blip r:embed="rId5"/>
          <a:stretch>
            <a:fillRect/>
          </a:stretch>
        </p:blipFill>
        <p:spPr>
          <a:xfrm>
            <a:off x="297199" y="3479800"/>
            <a:ext cx="3564287" cy="3378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accel="50000" decel="5000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 fill="hold"/>
                                        <p:tgtEl>
                                          <p:spTgt spid="7"/>
                                        </p:tgtEl>
                                        <p:attrNameLst>
                                          <p:attrName>ppt_x</p:attrName>
                                        </p:attrNameLst>
                                      </p:cBhvr>
                                      <p:tavLst>
                                        <p:tav tm="0">
                                          <p:val>
                                            <p:strVal val="#ppt_x"/>
                                          </p:val>
                                        </p:tav>
                                        <p:tav tm="100000">
                                          <p:val>
                                            <p:strVal val="#ppt_x"/>
                                          </p:val>
                                        </p:tav>
                                      </p:tavLst>
                                    </p:anim>
                                    <p:anim calcmode="lin" valueType="num">
                                      <p:cBhvr additive="base">
                                        <p:cTn id="1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r>
              <a:rPr lang="en-US" dirty="0" smtClean="0"/>
              <a:t>Rainforest destruction</a:t>
            </a:r>
            <a:endParaRPr lang="en-US" dirty="0"/>
          </a:p>
        </p:txBody>
      </p:sp>
      <p:pic>
        <p:nvPicPr>
          <p:cNvPr id="4" name="Picture 3"/>
          <p:cNvPicPr>
            <a:picLocks noChangeAspect="1"/>
          </p:cNvPicPr>
          <p:nvPr/>
        </p:nvPicPr>
        <p:blipFill>
          <a:blip r:embed="rId2"/>
          <a:stretch>
            <a:fillRect/>
          </a:stretch>
        </p:blipFill>
        <p:spPr>
          <a:xfrm>
            <a:off x="2617033" y="1417638"/>
            <a:ext cx="3743141" cy="5210452"/>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2" name="Title 1"/>
          <p:cNvSpPr>
            <a:spLocks noGrp="1"/>
          </p:cNvSpPr>
          <p:nvPr>
            <p:ph type="title"/>
          </p:nvPr>
        </p:nvSpPr>
        <p:spPr/>
        <p:txBody>
          <a:bodyPr/>
          <a:lstStyle/>
          <a:p>
            <a:endParaRPr lang="en-US" dirty="0"/>
          </a:p>
        </p:txBody>
      </p:sp>
      <p:sp>
        <p:nvSpPr>
          <p:cNvPr id="4" name="Rectangle 3"/>
          <p:cNvSpPr/>
          <p:nvPr/>
        </p:nvSpPr>
        <p:spPr>
          <a:xfrm>
            <a:off x="0" y="274638"/>
            <a:ext cx="9144000" cy="6370973"/>
          </a:xfrm>
          <a:prstGeom prst="rect">
            <a:avLst/>
          </a:prstGeom>
        </p:spPr>
        <p:txBody>
          <a:bodyPr wrap="square">
            <a:spAutoFit/>
          </a:bodyPr>
          <a:lstStyle/>
          <a:p>
            <a:r>
              <a:rPr lang="en-US" sz="1200" b="1" dirty="0"/>
              <a:t>Slash and</a:t>
            </a:r>
            <a:r>
              <a:rPr lang="en-US" sz="1200" b="1" dirty="0" smtClean="0"/>
              <a:t> Burn </a:t>
            </a:r>
            <a:r>
              <a:rPr lang="en-US" sz="1200" dirty="0"/>
              <a:t> Most clearances are still by the local people and tribes needing land on which to grow crops. They clear the forest by ‘slash and burn’. Vegetation is cut down and then burned. The ash acts like a </a:t>
            </a:r>
            <a:r>
              <a:rPr lang="en-US" sz="1200" dirty="0" err="1"/>
              <a:t>fertiliser</a:t>
            </a:r>
            <a:r>
              <a:rPr lang="en-US" sz="1200" dirty="0"/>
              <a:t> adder nutrients to the soil. When the soil begins to turn infertile (usually after 3-5 years) the people move on. This is called shifting cultivation. It is a sustainable method of farming in the rainforest. It ensures the forest will recover. </a:t>
            </a:r>
            <a:r>
              <a:rPr lang="en-US" sz="1200" dirty="0" smtClean="0"/>
              <a:t> </a:t>
            </a:r>
          </a:p>
          <a:p>
            <a:endParaRPr lang="en-US" sz="1200" dirty="0" smtClean="0"/>
          </a:p>
          <a:p>
            <a:r>
              <a:rPr lang="en-US" sz="1200" b="1" dirty="0" smtClean="0"/>
              <a:t>Road </a:t>
            </a:r>
            <a:r>
              <a:rPr lang="en-US" sz="1200" b="1" dirty="0" err="1"/>
              <a:t>Building</a:t>
            </a:r>
            <a:r>
              <a:rPr lang="en-US" sz="1200" dirty="0" err="1"/>
              <a:t> </a:t>
            </a:r>
            <a:r>
              <a:rPr lang="en-US" sz="1200" dirty="0" err="1" smtClean="0"/>
              <a:t>Transamazon</a:t>
            </a:r>
            <a:r>
              <a:rPr lang="en-US" sz="1200" dirty="0" smtClean="0"/>
              <a:t>. To get to oil. To get to mahogany trees etc. (and settlers move in).</a:t>
            </a:r>
          </a:p>
          <a:p>
            <a:endParaRPr lang="en-US" sz="1200" dirty="0"/>
          </a:p>
          <a:p>
            <a:r>
              <a:rPr lang="en-US" sz="1200" b="1" dirty="0" smtClean="0"/>
              <a:t>Logging</a:t>
            </a:r>
            <a:r>
              <a:rPr lang="en-US" sz="1200" dirty="0" smtClean="0"/>
              <a:t> </a:t>
            </a:r>
            <a:r>
              <a:rPr lang="en-US" sz="1200" dirty="0"/>
              <a:t> Commercial logging is the major cause of primary rainforest destruction in South East Asia and Africa. World wide, it is responsible for the destruction of 5 million ha. per year. Logging roads enable landless people to enter the forest. In Africa, 75% of land being cleared by peasant farmers is land that has been previously logged</a:t>
            </a:r>
            <a:r>
              <a:rPr lang="en-US" sz="1200" dirty="0" smtClean="0"/>
              <a:t>.</a:t>
            </a:r>
          </a:p>
          <a:p>
            <a:endParaRPr lang="en-US" sz="1200" dirty="0"/>
          </a:p>
          <a:p>
            <a:r>
              <a:rPr lang="en-US" sz="1200" b="1" dirty="0" smtClean="0"/>
              <a:t>Cattle </a:t>
            </a:r>
            <a:r>
              <a:rPr lang="en-US" sz="1200" b="1" dirty="0"/>
              <a:t>Ranching </a:t>
            </a:r>
            <a:r>
              <a:rPr lang="en-US" sz="1200" dirty="0"/>
              <a:t> Ranching is a major cause of deforestation, particularly in Central and South America. In Central America, two-thirds of lowland tropical forests have been turned into pasture since 1950</a:t>
            </a:r>
            <a:r>
              <a:rPr lang="en-US" sz="1200" dirty="0" smtClean="0"/>
              <a:t>.</a:t>
            </a:r>
          </a:p>
          <a:p>
            <a:endParaRPr lang="en-US" sz="1200" dirty="0"/>
          </a:p>
          <a:p>
            <a:r>
              <a:rPr lang="en-US" sz="1200" b="1" dirty="0" smtClean="0"/>
              <a:t>Hydroelectric </a:t>
            </a:r>
            <a:r>
              <a:rPr lang="en-US" sz="1200" b="1" dirty="0"/>
              <a:t>Power </a:t>
            </a:r>
            <a:r>
              <a:rPr lang="en-US" sz="1200" dirty="0"/>
              <a:t> An unlimited supply of water and ideal river conditions have led to the development of hydro electric power stations (HEP Stations)</a:t>
            </a:r>
            <a:r>
              <a:rPr lang="en-US" sz="1200" dirty="0" smtClean="0"/>
              <a:t>.</a:t>
            </a:r>
          </a:p>
          <a:p>
            <a:endParaRPr lang="en-US" sz="1200" dirty="0"/>
          </a:p>
          <a:p>
            <a:r>
              <a:rPr lang="en-US" sz="1200" b="1" dirty="0" smtClean="0"/>
              <a:t>Farming </a:t>
            </a:r>
            <a:r>
              <a:rPr lang="en-US" sz="1200" dirty="0"/>
              <a:t> There are nearly 3 million landless people in Brazil alone. The government has cleared large areas of the Amazon Rainforest and encouraged people to move there. The scheme has not been successful. Farmers stay on the same land and attempt to farm the land year after year. Nutrients in the soil are quickly exhausted as there is no longer a humus layer to provide nutrients. The soil becomes infertile and nothing will grow</a:t>
            </a:r>
            <a:r>
              <a:rPr lang="en-US" sz="1200" dirty="0" smtClean="0"/>
              <a:t>.</a:t>
            </a:r>
          </a:p>
          <a:p>
            <a:endParaRPr lang="en-US" sz="1200" dirty="0"/>
          </a:p>
          <a:p>
            <a:r>
              <a:rPr lang="en-US" sz="1200" b="1" dirty="0" smtClean="0"/>
              <a:t>Mining </a:t>
            </a:r>
            <a:r>
              <a:rPr lang="en-US" sz="1200" dirty="0"/>
              <a:t> The mining of iron ore, bauxite , gold, oil and other minerals have benefited many </a:t>
            </a:r>
            <a:r>
              <a:rPr lang="en-US" sz="1200" dirty="0" err="1"/>
              <a:t>LEDCs</a:t>
            </a:r>
            <a:r>
              <a:rPr lang="en-US" sz="1200" dirty="0"/>
              <a:t>. However, it has also devastated large areas of rainforest e.g. The Amazon</a:t>
            </a:r>
            <a:r>
              <a:rPr lang="en-US" sz="1200" dirty="0" smtClean="0"/>
              <a:t>.</a:t>
            </a:r>
          </a:p>
          <a:p>
            <a:endParaRPr lang="en-US" sz="1200" dirty="0" smtClean="0"/>
          </a:p>
          <a:p>
            <a:r>
              <a:rPr lang="en-US" sz="1200" b="1" dirty="0" smtClean="0"/>
              <a:t>Soya bean production</a:t>
            </a:r>
          </a:p>
          <a:p>
            <a:r>
              <a:rPr lang="en-US" sz="1200" dirty="0" smtClean="0">
                <a:hlinkClick r:id="rId2"/>
              </a:rPr>
              <a:t>Chicken </a:t>
            </a:r>
            <a:r>
              <a:rPr lang="en-US" sz="1200" dirty="0" err="1" smtClean="0">
                <a:hlinkClick r:id="rId2"/>
              </a:rPr>
              <a:t>McNuggets</a:t>
            </a:r>
            <a:endParaRPr lang="en-US" sz="1200" dirty="0" smtClean="0"/>
          </a:p>
          <a:p>
            <a:endParaRPr lang="en-US" sz="12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a:p>
        </p:txBody>
      </p:sp>
      <p:sp>
        <p:nvSpPr>
          <p:cNvPr id="4" name="Rectangle 3"/>
          <p:cNvSpPr/>
          <p:nvPr/>
        </p:nvSpPr>
        <p:spPr>
          <a:xfrm>
            <a:off x="0" y="1105290"/>
            <a:ext cx="9144000" cy="5201423"/>
          </a:xfrm>
          <a:prstGeom prst="rect">
            <a:avLst/>
          </a:prstGeom>
        </p:spPr>
        <p:txBody>
          <a:bodyPr wrap="square">
            <a:spAutoFit/>
          </a:bodyPr>
          <a:lstStyle/>
          <a:p>
            <a:pPr algn="ctr"/>
            <a:r>
              <a:rPr lang="en-US" sz="2400" b="1" dirty="0"/>
              <a:t>Deforestation is causing many problems at a range of scales</a:t>
            </a:r>
            <a:r>
              <a:rPr lang="en-US" sz="2400" b="1" dirty="0" smtClean="0"/>
              <a:t>:</a:t>
            </a:r>
          </a:p>
          <a:p>
            <a:endParaRPr lang="en-US" sz="1400" dirty="0"/>
          </a:p>
          <a:p>
            <a:r>
              <a:rPr lang="en-US" sz="1400" b="1" dirty="0" smtClean="0"/>
              <a:t>Local:</a:t>
            </a:r>
          </a:p>
          <a:p>
            <a:r>
              <a:rPr lang="en-US" sz="1400" dirty="0" smtClean="0"/>
              <a:t>Ecosystem </a:t>
            </a:r>
            <a:r>
              <a:rPr lang="en-US" sz="1400" dirty="0"/>
              <a:t>About 80% of the rainforests nutrients comes from trees and plants. That leaves 20% of the nutrients in the soil. The nutrients from the leaves that fall are instantly recycled back up into the plants and trees. When a rainforest is clear-cut, conditions change very quickly. The soil dries up in the sun. When it rains, it washes the soil away. The rainforest never fully recovers. Wildlife and plant life is reduced</a:t>
            </a:r>
            <a:r>
              <a:rPr lang="en-US" sz="1400" dirty="0" smtClean="0"/>
              <a:t>. Elimination </a:t>
            </a:r>
            <a:r>
              <a:rPr lang="en-US" sz="1400" dirty="0"/>
              <a:t>of Indian groups and their way of </a:t>
            </a:r>
            <a:r>
              <a:rPr lang="en-US" sz="1400" dirty="0" smtClean="0"/>
              <a:t>life. Estimates </a:t>
            </a:r>
            <a:r>
              <a:rPr lang="en-US" sz="1400" dirty="0"/>
              <a:t>suggest that 80% of forest Indians have died since the arrival of Europeans in the sixteenth century. Most have died from western diseases such as malaria to which they have no immunity. Those remaining have been forced away by the construction of roads, ranches, mines and </a:t>
            </a:r>
            <a:r>
              <a:rPr lang="en-US" sz="1400" dirty="0" smtClean="0"/>
              <a:t>reservoirs. Soil Erosion. When </a:t>
            </a:r>
            <a:r>
              <a:rPr lang="en-US" sz="1400" dirty="0"/>
              <a:t>vegetation is removed soil is left exposed to the heavy equatorial rainfall. It is rapidly eroded. The removal of top soil means little vegetation will grow. Also, soil erosion leads to flooding as soil is deposited on river beds</a:t>
            </a:r>
            <a:r>
              <a:rPr lang="en-US" sz="1400" dirty="0" smtClean="0"/>
              <a:t>.</a:t>
            </a:r>
          </a:p>
          <a:p>
            <a:endParaRPr lang="en-US" sz="1400" dirty="0"/>
          </a:p>
          <a:p>
            <a:r>
              <a:rPr lang="en-US" sz="1400" b="1" dirty="0" smtClean="0"/>
              <a:t>National:</a:t>
            </a:r>
          </a:p>
          <a:p>
            <a:r>
              <a:rPr lang="en-US" sz="1400" dirty="0" smtClean="0"/>
              <a:t>Deforestation </a:t>
            </a:r>
            <a:r>
              <a:rPr lang="en-US" sz="1400" dirty="0"/>
              <a:t>can consume a country's only natural resource. If deforestation is not managed in a sustainable manner a country's only natural resource could be lost forever.</a:t>
            </a:r>
            <a:r>
              <a:rPr lang="en-US" sz="1400" dirty="0" smtClean="0"/>
              <a:t> </a:t>
            </a:r>
          </a:p>
          <a:p>
            <a:r>
              <a:rPr lang="en-US" sz="1400" dirty="0" smtClean="0"/>
              <a:t> </a:t>
            </a:r>
            <a:r>
              <a:rPr lang="en-US" sz="1400" b="1" dirty="0"/>
              <a:t>Global</a:t>
            </a:r>
            <a:r>
              <a:rPr lang="en-US" sz="1400" b="1" dirty="0" smtClean="0"/>
              <a:t>:</a:t>
            </a:r>
          </a:p>
          <a:p>
            <a:r>
              <a:rPr lang="en-US" sz="1400" dirty="0" smtClean="0"/>
              <a:t>Global </a:t>
            </a:r>
            <a:r>
              <a:rPr lang="en-US" sz="1400" dirty="0" err="1"/>
              <a:t>Warming Rainforest</a:t>
            </a:r>
            <a:r>
              <a:rPr lang="en-US" sz="1400" dirty="0"/>
              <a:t> canopies absorb carbon </a:t>
            </a:r>
            <a:r>
              <a:rPr lang="en-US" sz="1400" dirty="0" smtClean="0"/>
              <a:t>dioxide. </a:t>
            </a:r>
            <a:r>
              <a:rPr lang="en-US" sz="1400" dirty="0"/>
              <a:t>When the rainforests are burned and cleared, the carbon is released. Also, when trees are cut down they can no longer absorb carbon dioxide. This means more carbon dioxide is in the atmosphere. Carbon dioxide allows heat through the atmosphere (suns rays). However, it will not allow</a:t>
            </a:r>
            <a:r>
              <a:rPr lang="en-US" sz="1400" dirty="0" smtClean="0"/>
              <a:t> as much reflected </a:t>
            </a:r>
            <a:r>
              <a:rPr lang="en-US" sz="1400" dirty="0"/>
              <a:t>energy to escape from the atmosphere. This is called the greenhouse effect and causes global warming.</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en-US" dirty="0" smtClean="0"/>
              <a:t> (in addition to the reasons previously stated)</a:t>
            </a:r>
            <a:endParaRPr lang="en-US" dirty="0"/>
          </a:p>
        </p:txBody>
      </p:sp>
      <p:sp>
        <p:nvSpPr>
          <p:cNvPr id="2" name="Title 1"/>
          <p:cNvSpPr>
            <a:spLocks noGrp="1"/>
          </p:cNvSpPr>
          <p:nvPr>
            <p:ph type="title"/>
          </p:nvPr>
        </p:nvSpPr>
        <p:spPr/>
        <p:txBody>
          <a:bodyPr>
            <a:normAutofit fontScale="90000"/>
          </a:bodyPr>
          <a:lstStyle/>
          <a:p>
            <a:r>
              <a:rPr lang="en-US" dirty="0" smtClean="0"/>
              <a:t>Why maintain biodiversity?</a:t>
            </a:r>
            <a:br>
              <a:rPr lang="en-US" dirty="0" smtClean="0"/>
            </a:b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32037"/>
            <a:ext cx="8229600" cy="4525963"/>
          </a:xfrm>
        </p:spPr>
        <p:txBody>
          <a:bodyPr>
            <a:normAutofit/>
          </a:bodyPr>
          <a:lstStyle/>
          <a:p>
            <a:endParaRPr lang="en-US" dirty="0" smtClean="0"/>
          </a:p>
        </p:txBody>
      </p:sp>
      <p:sp>
        <p:nvSpPr>
          <p:cNvPr id="2" name="Title 1"/>
          <p:cNvSpPr>
            <a:spLocks noGrp="1"/>
          </p:cNvSpPr>
          <p:nvPr>
            <p:ph type="title"/>
          </p:nvPr>
        </p:nvSpPr>
        <p:spPr>
          <a:xfrm>
            <a:off x="457200" y="747222"/>
            <a:ext cx="8229600" cy="1143000"/>
          </a:xfrm>
        </p:spPr>
        <p:txBody>
          <a:bodyPr>
            <a:normAutofit fontScale="90000"/>
          </a:bodyPr>
          <a:lstStyle/>
          <a:p>
            <a:r>
              <a:rPr lang="en-US" sz="2667" b="1" dirty="0" smtClean="0"/>
              <a:t>Utilitarian argument</a:t>
            </a:r>
            <a:r>
              <a:rPr lang="en-US" sz="2667" dirty="0" smtClean="0"/>
              <a:t/>
            </a:r>
            <a:br>
              <a:rPr lang="en-US" sz="2667" dirty="0" smtClean="0"/>
            </a:br>
            <a:r>
              <a:rPr lang="en-US" dirty="0" smtClean="0"/>
              <a:t/>
            </a:r>
            <a:br>
              <a:rPr lang="en-US" dirty="0" smtClean="0"/>
            </a:br>
            <a:endParaRPr lang="en-US" dirty="0"/>
          </a:p>
        </p:txBody>
      </p:sp>
      <p:sp>
        <p:nvSpPr>
          <p:cNvPr id="5" name="Rectangle 4"/>
          <p:cNvSpPr/>
          <p:nvPr/>
        </p:nvSpPr>
        <p:spPr>
          <a:xfrm>
            <a:off x="457200" y="1454873"/>
            <a:ext cx="8229600" cy="646331"/>
          </a:xfrm>
          <a:prstGeom prst="rect">
            <a:avLst/>
          </a:prstGeom>
        </p:spPr>
        <p:txBody>
          <a:bodyPr wrap="square">
            <a:spAutoFit/>
          </a:bodyPr>
          <a:lstStyle/>
          <a:p>
            <a:pPr algn="ctr"/>
            <a:r>
              <a:rPr lang="en-US" dirty="0" smtClean="0"/>
              <a:t>(Utility means “use”, and this justification of conservation usually refers to the economic benefit of conserving plants, animals and their habitats).</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25955"/>
            <a:ext cx="8229600" cy="4525963"/>
          </a:xfrm>
        </p:spPr>
        <p:txBody>
          <a:bodyPr>
            <a:normAutofit/>
          </a:bodyPr>
          <a:lstStyle/>
          <a:p>
            <a:pPr>
              <a:buNone/>
            </a:pPr>
            <a:endParaRPr lang="en-US" dirty="0" smtClean="0"/>
          </a:p>
          <a:p>
            <a:r>
              <a:rPr lang="en-US" sz="1800" dirty="0" smtClean="0">
                <a:solidFill>
                  <a:srgbClr val="FFFFFF"/>
                </a:solidFill>
              </a:rPr>
              <a:t>In the mid-1980s and 90s, 40 million tons of bananas were consumed worldwide each year, along with 13 million tons of mangos. </a:t>
            </a:r>
          </a:p>
          <a:p>
            <a:endParaRPr lang="en-US" sz="1800" dirty="0" smtClean="0">
              <a:solidFill>
                <a:srgbClr val="FFFFFF"/>
              </a:solidFill>
            </a:endParaRPr>
          </a:p>
          <a:p>
            <a:r>
              <a:rPr lang="en-US" sz="1800" dirty="0" smtClean="0">
                <a:solidFill>
                  <a:srgbClr val="FFFFFF"/>
                </a:solidFill>
              </a:rPr>
              <a:t>Central American coffee exports were worth US$3 billion in 1970. </a:t>
            </a:r>
          </a:p>
        </p:txBody>
      </p:sp>
      <p:sp>
        <p:nvSpPr>
          <p:cNvPr id="2" name="Title 1"/>
          <p:cNvSpPr>
            <a:spLocks noGrp="1"/>
          </p:cNvSpPr>
          <p:nvPr>
            <p:ph type="title"/>
          </p:nvPr>
        </p:nvSpPr>
        <p:spPr>
          <a:xfrm>
            <a:off x="457200" y="464652"/>
            <a:ext cx="8229600" cy="1143000"/>
          </a:xfrm>
        </p:spPr>
        <p:txBody>
          <a:bodyPr>
            <a:normAutofit fontScale="90000"/>
          </a:bodyPr>
          <a:lstStyle/>
          <a:p>
            <a:r>
              <a:rPr lang="en-US" dirty="0" smtClean="0"/>
              <a:t/>
            </a:r>
            <a:br>
              <a:rPr lang="en-US" dirty="0" smtClean="0"/>
            </a:br>
            <a:endParaRPr lang="en-US" dirty="0"/>
          </a:p>
        </p:txBody>
      </p:sp>
      <p:sp>
        <p:nvSpPr>
          <p:cNvPr id="4" name="Rectangle 3"/>
          <p:cNvSpPr/>
          <p:nvPr/>
        </p:nvSpPr>
        <p:spPr>
          <a:xfrm>
            <a:off x="457200" y="1607652"/>
            <a:ext cx="7903029" cy="369332"/>
          </a:xfrm>
          <a:prstGeom prst="rect">
            <a:avLst/>
          </a:prstGeom>
        </p:spPr>
        <p:txBody>
          <a:bodyPr wrap="square">
            <a:spAutoFit/>
          </a:bodyPr>
          <a:lstStyle/>
          <a:p>
            <a:pPr>
              <a:buFont typeface="Arial"/>
              <a:buChar char="•"/>
            </a:pPr>
            <a:r>
              <a:rPr lang="en-US" dirty="0" smtClean="0">
                <a:solidFill>
                  <a:schemeClr val="bg1"/>
                </a:solidFill>
              </a:rPr>
              <a:t>plantations in regions that were formerly primary forest.</a:t>
            </a:r>
            <a:endParaRPr lang="en-US" dirty="0">
              <a:solidFill>
                <a:schemeClr val="bg1"/>
              </a:solidFill>
            </a:endParaRPr>
          </a:p>
        </p:txBody>
      </p:sp>
      <p:pic>
        <p:nvPicPr>
          <p:cNvPr id="5" name="Picture 4"/>
          <p:cNvPicPr>
            <a:picLocks noChangeAspect="1"/>
          </p:cNvPicPr>
          <p:nvPr/>
        </p:nvPicPr>
        <p:blipFill>
          <a:blip r:embed="rId2"/>
          <a:stretch>
            <a:fillRect/>
          </a:stretch>
        </p:blipFill>
        <p:spPr>
          <a:xfrm>
            <a:off x="-176255" y="206401"/>
            <a:ext cx="9320255" cy="7945517"/>
          </a:xfrm>
          <a:prstGeom prst="rect">
            <a:avLst/>
          </a:prstGeom>
        </p:spPr>
      </p:pic>
      <p:sp>
        <p:nvSpPr>
          <p:cNvPr id="6" name="Rectangle 5"/>
          <p:cNvSpPr/>
          <p:nvPr/>
        </p:nvSpPr>
        <p:spPr>
          <a:xfrm>
            <a:off x="140004" y="1607652"/>
            <a:ext cx="8396792" cy="2862322"/>
          </a:xfrm>
          <a:prstGeom prst="rect">
            <a:avLst/>
          </a:prstGeom>
        </p:spPr>
        <p:txBody>
          <a:bodyPr wrap="square">
            <a:spAutoFit/>
          </a:bodyPr>
          <a:lstStyle/>
          <a:p>
            <a:r>
              <a:rPr lang="en-US" dirty="0" smtClean="0">
                <a:solidFill>
                  <a:schemeClr val="bg1"/>
                </a:solidFill>
              </a:rPr>
              <a:t>      </a:t>
            </a:r>
            <a:r>
              <a:rPr lang="en-US" sz="2000" dirty="0" smtClean="0">
                <a:solidFill>
                  <a:srgbClr val="FFFFFF"/>
                </a:solidFill>
              </a:rPr>
              <a:t>The forest regularly saves our global food supply by offering new, </a:t>
            </a:r>
          </a:p>
          <a:p>
            <a:r>
              <a:rPr lang="en-US" sz="2000" dirty="0" smtClean="0">
                <a:solidFill>
                  <a:srgbClr val="FFFFFF"/>
                </a:solidFill>
              </a:rPr>
              <a:t>      disease-resistant crops. Although we have sampled only a tiny fraction   </a:t>
            </a:r>
          </a:p>
          <a:p>
            <a:r>
              <a:rPr lang="en-US" sz="2000" dirty="0" smtClean="0">
                <a:solidFill>
                  <a:srgbClr val="FFFFFF"/>
                </a:solidFill>
              </a:rPr>
              <a:t>      of the potential foods that tropical forests offer, they already have  </a:t>
            </a:r>
          </a:p>
          <a:p>
            <a:r>
              <a:rPr lang="en-US" sz="2000" dirty="0" smtClean="0">
                <a:solidFill>
                  <a:srgbClr val="FFFFFF"/>
                </a:solidFill>
              </a:rPr>
              <a:t>      profound influence on our diet. An astounding number (250) of fruits </a:t>
            </a:r>
          </a:p>
          <a:p>
            <a:r>
              <a:rPr lang="en-US" sz="2000" dirty="0" smtClean="0">
                <a:solidFill>
                  <a:srgbClr val="FFFFFF"/>
                </a:solidFill>
              </a:rPr>
              <a:t>      (bananas, citrus), vegetables (peppers, okra), nuts (cashews, peanuts), </a:t>
            </a:r>
          </a:p>
          <a:p>
            <a:r>
              <a:rPr lang="en-US" sz="2000" dirty="0" smtClean="0">
                <a:solidFill>
                  <a:srgbClr val="FFFFFF"/>
                </a:solidFill>
              </a:rPr>
              <a:t>      drinks (coffee, tea, cola), oils (palm, coconut), flavorings (cocoa, </a:t>
            </a:r>
          </a:p>
          <a:p>
            <a:r>
              <a:rPr lang="en-US" sz="2000" dirty="0" smtClean="0">
                <a:solidFill>
                  <a:srgbClr val="FFFFFF"/>
                </a:solidFill>
              </a:rPr>
              <a:t>      vanilla, sugar, spices) and other foods (beans, grains, fish) originated in </a:t>
            </a:r>
          </a:p>
          <a:p>
            <a:r>
              <a:rPr lang="en-US" sz="2000" dirty="0" smtClean="0">
                <a:solidFill>
                  <a:srgbClr val="FFFFFF"/>
                </a:solidFill>
              </a:rPr>
              <a:t>      and around the rainforest and are still mostly grown on plantations in </a:t>
            </a:r>
          </a:p>
          <a:p>
            <a:r>
              <a:rPr lang="en-US" sz="2000" dirty="0" smtClean="0">
                <a:solidFill>
                  <a:srgbClr val="FFFFFF"/>
                </a:solidFill>
              </a:rPr>
              <a:t>     regions that were formerly primary forest.</a:t>
            </a:r>
            <a:endParaRPr lang="en-US" sz="2000" dirty="0">
              <a:solidFill>
                <a:srgbClr val="FFFFFF"/>
              </a:solidFill>
            </a:endParaRPr>
          </a:p>
        </p:txBody>
      </p:sp>
      <p:sp>
        <p:nvSpPr>
          <p:cNvPr id="8" name="Rectangle 7"/>
          <p:cNvSpPr/>
          <p:nvPr/>
        </p:nvSpPr>
        <p:spPr>
          <a:xfrm>
            <a:off x="457200" y="4309963"/>
            <a:ext cx="7633021" cy="1600438"/>
          </a:xfrm>
          <a:prstGeom prst="rect">
            <a:avLst/>
          </a:prstGeom>
        </p:spPr>
        <p:txBody>
          <a:bodyPr wrap="square">
            <a:spAutoFit/>
          </a:bodyPr>
          <a:lstStyle/>
          <a:p>
            <a:pPr>
              <a:buNone/>
            </a:pPr>
            <a:endParaRPr lang="en-US" dirty="0" smtClean="0"/>
          </a:p>
          <a:p>
            <a:r>
              <a:rPr lang="en-US" sz="2000" dirty="0">
                <a:solidFill>
                  <a:srgbClr val="FFFFFF"/>
                </a:solidFill>
              </a:rPr>
              <a:t>In the mid-1980s and 90s, 40 million tons of bananas were consumed worldwide each year, along with 13 million tons of mangos. </a:t>
            </a:r>
          </a:p>
          <a:p>
            <a:endParaRPr lang="en-US" sz="2000" dirty="0">
              <a:solidFill>
                <a:srgbClr val="FFFFFF"/>
              </a:solidFill>
            </a:endParaRPr>
          </a:p>
          <a:p>
            <a:r>
              <a:rPr lang="en-US" sz="2000" dirty="0">
                <a:solidFill>
                  <a:srgbClr val="FFFFFF"/>
                </a:solidFill>
              </a:rPr>
              <a:t>Central American coffee exports were worth US$3 billion in 1970. </a:t>
            </a:r>
          </a:p>
        </p:txBody>
      </p:sp>
      <p:sp>
        <p:nvSpPr>
          <p:cNvPr id="9" name="Rectangle 8"/>
          <p:cNvSpPr/>
          <p:nvPr/>
        </p:nvSpPr>
        <p:spPr>
          <a:xfrm>
            <a:off x="3693071" y="464652"/>
            <a:ext cx="1327782" cy="769441"/>
          </a:xfrm>
          <a:prstGeom prst="rect">
            <a:avLst/>
          </a:prstGeom>
        </p:spPr>
        <p:txBody>
          <a:bodyPr wrap="none">
            <a:spAutoFit/>
          </a:bodyPr>
          <a:lstStyle/>
          <a:p>
            <a:r>
              <a:rPr lang="en-US" sz="4400" dirty="0" smtClean="0">
                <a:solidFill>
                  <a:srgbClr val="FFFFFF"/>
                </a:solidFill>
              </a:rPr>
              <a:t>Food</a:t>
            </a:r>
            <a:endParaRPr lang="en-US" sz="4400" dirty="0">
              <a:solidFill>
                <a:srgbClr val="FFFFFF"/>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a:t>Tropical rainforests are called "the world's largest </a:t>
            </a:r>
            <a:r>
              <a:rPr lang="en-US" dirty="0" smtClean="0"/>
              <a:t>pharmacy”</a:t>
            </a:r>
            <a:r>
              <a:rPr lang="en-US" i="1" dirty="0" smtClean="0"/>
              <a:t> </a:t>
            </a:r>
            <a:r>
              <a:rPr lang="en-US" dirty="0"/>
              <a:t>because of the large amount of natural medicines discovered in rainforests that are derived from rainforest plants.</a:t>
            </a:r>
            <a:r>
              <a:rPr lang="en-US" dirty="0" smtClean="0"/>
              <a:t> </a:t>
            </a:r>
          </a:p>
          <a:p>
            <a:endParaRPr lang="en-US" dirty="0"/>
          </a:p>
          <a:p>
            <a:r>
              <a:rPr lang="en-US" dirty="0" smtClean="0"/>
              <a:t>For </a:t>
            </a:r>
            <a:r>
              <a:rPr lang="en-US" dirty="0"/>
              <a:t>example, rain forests contain the</a:t>
            </a:r>
            <a:r>
              <a:rPr lang="en-US" dirty="0" smtClean="0"/>
              <a:t> basic </a:t>
            </a:r>
            <a:r>
              <a:rPr lang="en-US" dirty="0"/>
              <a:t>ingredients of hormonal contraception methods, cocaine,</a:t>
            </a:r>
            <a:r>
              <a:rPr lang="en-US" dirty="0" smtClean="0"/>
              <a:t> stimulants</a:t>
            </a:r>
            <a:r>
              <a:rPr lang="en-US" dirty="0"/>
              <a:t>, </a:t>
            </a:r>
            <a:r>
              <a:rPr lang="en-US" dirty="0" smtClean="0"/>
              <a:t>and </a:t>
            </a:r>
            <a:r>
              <a:rPr lang="en-US" dirty="0"/>
              <a:t>tranquilizing </a:t>
            </a:r>
            <a:r>
              <a:rPr lang="en-US" dirty="0" smtClean="0"/>
              <a:t>drugs.</a:t>
            </a:r>
          </a:p>
          <a:p>
            <a:endParaRPr lang="en-US" dirty="0" smtClean="0"/>
          </a:p>
          <a:p>
            <a:r>
              <a:rPr lang="en-US" dirty="0" smtClean="0"/>
              <a:t>Curare </a:t>
            </a:r>
            <a:r>
              <a:rPr lang="en-US" dirty="0"/>
              <a:t>(a paralyzing drug) and quinine (a malaria cure) are also found there</a:t>
            </a:r>
            <a:r>
              <a:rPr lang="en-US" dirty="0" smtClean="0"/>
              <a:t>.</a:t>
            </a:r>
          </a:p>
          <a:p>
            <a:endParaRPr lang="en-US" dirty="0" smtClean="0"/>
          </a:p>
          <a:p>
            <a:r>
              <a:rPr lang="en-US" dirty="0"/>
              <a:t>Many of the Western medicines that we use today are derived from plants, and many more may have pharmaceutical properties. Tropical forests have given us chemicals to treat or cure inflammation, rheumatism, diabetes, muscle tension, surgical complications, malaria, heart conditions, skin diseases, arthritis, glaucoma and hundreds of other maladies.</a:t>
            </a:r>
            <a:endParaRPr lang="en-US" dirty="0" smtClean="0"/>
          </a:p>
          <a:p>
            <a:endParaRPr lang="en-US" dirty="0" smtClean="0"/>
          </a:p>
          <a:p>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Medicine</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Much of the genetic variation used in evading the damage caused by new pests is still derived from resistant wild stock.</a:t>
            </a:r>
            <a:r>
              <a:rPr lang="en-US" dirty="0" smtClean="0"/>
              <a:t> </a:t>
            </a:r>
          </a:p>
          <a:p>
            <a:endParaRPr lang="en-US" dirty="0" smtClean="0"/>
          </a:p>
          <a:p>
            <a:r>
              <a:rPr lang="en-US" dirty="0" smtClean="0"/>
              <a:t>The forest regularly saves our global food supply by offering new, disease-resistant crops. </a:t>
            </a:r>
            <a:endParaRPr lang="en-US" dirty="0"/>
          </a:p>
        </p:txBody>
      </p:sp>
      <p:sp>
        <p:nvSpPr>
          <p:cNvPr id="2" name="Title 1"/>
          <p:cNvSpPr>
            <a:spLocks noGrp="1"/>
          </p:cNvSpPr>
          <p:nvPr>
            <p:ph type="title"/>
          </p:nvPr>
        </p:nvSpPr>
        <p:spPr>
          <a:xfrm>
            <a:off x="457200" y="475673"/>
            <a:ext cx="8229600" cy="1219200"/>
          </a:xfrm>
        </p:spPr>
        <p:txBody>
          <a:bodyPr>
            <a:normAutofit fontScale="90000"/>
          </a:bodyPr>
          <a:lstStyle/>
          <a:p>
            <a:r>
              <a:rPr lang="en-US" dirty="0" smtClean="0"/>
              <a:t/>
            </a:r>
            <a:br>
              <a:rPr lang="en-US" dirty="0" smtClean="0"/>
            </a:br>
            <a:r>
              <a:rPr lang="en-US" dirty="0" smtClean="0"/>
              <a:t>Conserving genetic material</a:t>
            </a:r>
            <a:br>
              <a:rPr lang="en-US" dirty="0" smtClean="0"/>
            </a:b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a:buNone/>
            </a:pPr>
            <a:r>
              <a:rPr lang="en-US" dirty="0" smtClean="0"/>
              <a:t>     Tropical </a:t>
            </a:r>
            <a:r>
              <a:rPr lang="en-US" dirty="0"/>
              <a:t>forests yield some of the most beautiful and valuable woods in the world, such as teak, mahogany, rosewood, balsa, sandalwood and countless lesser-known species. These woods surround us at home, in shopping malls and in offices. Many are vital to our industries.</a:t>
            </a:r>
            <a:r>
              <a:rPr lang="en-US" dirty="0" smtClean="0"/>
              <a:t> </a:t>
            </a:r>
          </a:p>
          <a:p>
            <a:pPr>
              <a:buNone/>
            </a:pPr>
            <a:endParaRPr lang="en-US" dirty="0" smtClean="0"/>
          </a:p>
          <a:p>
            <a:pPr>
              <a:buNone/>
            </a:pPr>
            <a:r>
              <a:rPr lang="en-US" dirty="0" smtClean="0"/>
              <a:t>      But </a:t>
            </a:r>
            <a:r>
              <a:rPr lang="en-US" dirty="0"/>
              <a:t>only recently has the industrialized world realized the limits to timber extraction.</a:t>
            </a:r>
            <a:r>
              <a:rPr lang="en-US" dirty="0" smtClean="0"/>
              <a:t> </a:t>
            </a:r>
          </a:p>
          <a:p>
            <a:pPr>
              <a:buNone/>
            </a:pPr>
            <a:endParaRPr lang="en-US" dirty="0" smtClean="0"/>
          </a:p>
          <a:p>
            <a:pPr>
              <a:buNone/>
            </a:pPr>
            <a:r>
              <a:rPr lang="en-US" dirty="0" smtClean="0"/>
              <a:t>      A </a:t>
            </a:r>
            <a:r>
              <a:rPr lang="en-US" dirty="0"/>
              <a:t>healthy forest can provide a lot more than wood. Tropical forest fibers are found in rugs, mattresses, ropes and strings, fabrics, industrial processes and more.</a:t>
            </a:r>
            <a:r>
              <a:rPr lang="en-US" dirty="0" smtClean="0"/>
              <a:t> </a:t>
            </a:r>
          </a:p>
          <a:p>
            <a:pPr>
              <a:buNone/>
            </a:pPr>
            <a:endParaRPr lang="en-US" dirty="0" smtClean="0"/>
          </a:p>
          <a:p>
            <a:pPr>
              <a:buNone/>
            </a:pPr>
            <a:r>
              <a:rPr lang="en-US" dirty="0" smtClean="0"/>
              <a:t>      Tropical </a:t>
            </a:r>
            <a:r>
              <a:rPr lang="en-US" dirty="0"/>
              <a:t>forest oils, gums and resins are used in insecticides, rubber products, fuel, paint, varnish and wood finishing products.</a:t>
            </a:r>
            <a:r>
              <a:rPr lang="en-US" dirty="0" smtClean="0"/>
              <a:t> </a:t>
            </a:r>
          </a:p>
          <a:p>
            <a:pPr>
              <a:buNone/>
            </a:pPr>
            <a:endParaRPr lang="en-US" dirty="0" smtClean="0"/>
          </a:p>
          <a:p>
            <a:pPr>
              <a:buNone/>
            </a:pPr>
            <a:r>
              <a:rPr lang="en-US" dirty="0" smtClean="0"/>
              <a:t>       And </a:t>
            </a:r>
            <a:r>
              <a:rPr lang="en-US" dirty="0"/>
              <a:t>tropical oils are key ingredients in cosmetics, soaps, shampoos, perfumes, disinfectants and </a:t>
            </a:r>
            <a:r>
              <a:rPr lang="en-US" dirty="0" smtClean="0"/>
              <a:t>detergents.</a:t>
            </a:r>
            <a:endParaRPr lang="en-US" dirty="0"/>
          </a:p>
        </p:txBody>
      </p:sp>
      <p:sp>
        <p:nvSpPr>
          <p:cNvPr id="2" name="Title 1"/>
          <p:cNvSpPr>
            <a:spLocks noGrp="1"/>
          </p:cNvSpPr>
          <p:nvPr>
            <p:ph type="title"/>
          </p:nvPr>
        </p:nvSpPr>
        <p:spPr>
          <a:xfrm>
            <a:off x="457200" y="457200"/>
            <a:ext cx="8229600" cy="1143000"/>
          </a:xfrm>
        </p:spPr>
        <p:txBody>
          <a:bodyPr>
            <a:normAutofit fontScale="90000"/>
          </a:bodyPr>
          <a:lstStyle/>
          <a:p>
            <a:r>
              <a:rPr lang="en-US" dirty="0" smtClean="0"/>
              <a:t>Industrial products</a:t>
            </a:r>
            <a:br>
              <a:rPr lang="en-US" dirty="0" smtClean="0"/>
            </a:b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5178" y="0"/>
            <a:ext cx="7874000" cy="3860800"/>
          </a:xfrm>
          <a:prstGeom prst="rect">
            <a:avLst/>
          </a:prstGeom>
        </p:spPr>
      </p:pic>
      <p:pic>
        <p:nvPicPr>
          <p:cNvPr id="5" name="Picture 4"/>
          <p:cNvPicPr>
            <a:picLocks noChangeAspect="1"/>
          </p:cNvPicPr>
          <p:nvPr/>
        </p:nvPicPr>
        <p:blipFill>
          <a:blip r:embed="rId3"/>
          <a:stretch>
            <a:fillRect/>
          </a:stretch>
        </p:blipFill>
        <p:spPr>
          <a:xfrm>
            <a:off x="3801822" y="2781300"/>
            <a:ext cx="5715000" cy="4102100"/>
          </a:xfrm>
          <a:prstGeom prst="rect">
            <a:avLst/>
          </a:prstGeom>
        </p:spPr>
      </p:pic>
      <p:pic>
        <p:nvPicPr>
          <p:cNvPr id="6" name="Picture 5"/>
          <p:cNvPicPr>
            <a:picLocks noChangeAspect="1"/>
          </p:cNvPicPr>
          <p:nvPr/>
        </p:nvPicPr>
        <p:blipFill>
          <a:blip r:embed="rId4"/>
          <a:stretch>
            <a:fillRect/>
          </a:stretch>
        </p:blipFill>
        <p:spPr>
          <a:xfrm>
            <a:off x="0" y="2781300"/>
            <a:ext cx="5715000" cy="4076700"/>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“Everything has a right to live”.</a:t>
            </a:r>
            <a:endParaRPr lang="en-US" dirty="0"/>
          </a:p>
        </p:txBody>
      </p:sp>
      <p:sp>
        <p:nvSpPr>
          <p:cNvPr id="2" name="Title 1"/>
          <p:cNvSpPr>
            <a:spLocks noGrp="1"/>
          </p:cNvSpPr>
          <p:nvPr>
            <p:ph type="title"/>
          </p:nvPr>
        </p:nvSpPr>
        <p:spPr>
          <a:xfrm>
            <a:off x="457200" y="457200"/>
            <a:ext cx="8229600" cy="1143000"/>
          </a:xfrm>
        </p:spPr>
        <p:txBody>
          <a:bodyPr>
            <a:normAutofit fontScale="90000"/>
          </a:bodyPr>
          <a:lstStyle/>
          <a:p>
            <a:r>
              <a:rPr lang="en-US" dirty="0" smtClean="0"/>
              <a:t>Ethical reasons</a:t>
            </a:r>
            <a:br>
              <a:rPr lang="en-US" dirty="0" smtClean="0"/>
            </a:b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Tourism (recreation)</a:t>
            </a:r>
            <a:endParaRPr lang="en-US" dirty="0"/>
          </a:p>
        </p:txBody>
      </p:sp>
      <p:sp>
        <p:nvSpPr>
          <p:cNvPr id="2" name="Title 1"/>
          <p:cNvSpPr>
            <a:spLocks noGrp="1"/>
          </p:cNvSpPr>
          <p:nvPr>
            <p:ph type="title"/>
          </p:nvPr>
        </p:nvSpPr>
        <p:spPr/>
        <p:txBody>
          <a:bodyPr/>
          <a:lstStyle/>
          <a:p>
            <a:r>
              <a:rPr lang="en-US" dirty="0" smtClean="0"/>
              <a:t>Aesthetic reasons</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90213"/>
            <a:ext cx="8229600" cy="4525963"/>
          </a:xfrm>
        </p:spPr>
        <p:txBody>
          <a:bodyPr/>
          <a:lstStyle/>
          <a:p>
            <a:pPr algn="ctr">
              <a:buNone/>
            </a:pPr>
            <a:r>
              <a:rPr lang="en-US" dirty="0" smtClean="0"/>
              <a:t>That part of the earth where all life exists.</a:t>
            </a:r>
          </a:p>
        </p:txBody>
      </p:sp>
      <p:sp>
        <p:nvSpPr>
          <p:cNvPr id="2" name="Title 1"/>
          <p:cNvSpPr>
            <a:spLocks noGrp="1"/>
          </p:cNvSpPr>
          <p:nvPr>
            <p:ph type="title"/>
          </p:nvPr>
        </p:nvSpPr>
        <p:spPr/>
        <p:txBody>
          <a:bodyPr/>
          <a:lstStyle/>
          <a:p>
            <a:r>
              <a:rPr lang="en-GB" dirty="0" smtClean="0">
                <a:solidFill>
                  <a:schemeClr val="accent2">
                    <a:lumMod val="60000"/>
                    <a:lumOff val="40000"/>
                  </a:schemeClr>
                </a:solidFill>
              </a:rPr>
              <a:t>biosphere</a:t>
            </a:r>
            <a:endParaRPr lang="en-US" dirty="0"/>
          </a:p>
        </p:txBody>
      </p:sp>
      <p:pic>
        <p:nvPicPr>
          <p:cNvPr id="4" name="Picture 3"/>
          <p:cNvPicPr>
            <a:picLocks noChangeAspect="1"/>
          </p:cNvPicPr>
          <p:nvPr/>
        </p:nvPicPr>
        <p:blipFill>
          <a:blip r:embed="rId2"/>
          <a:stretch>
            <a:fillRect/>
          </a:stretch>
        </p:blipFill>
        <p:spPr>
          <a:xfrm>
            <a:off x="2647036" y="2916874"/>
            <a:ext cx="3929415" cy="337929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An interdependent community of plants and animals together with the habitat to which they have adapted. </a:t>
            </a:r>
          </a:p>
          <a:p>
            <a:endParaRPr lang="en-US" dirty="0" smtClean="0"/>
          </a:p>
          <a:p>
            <a:r>
              <a:rPr lang="en-US" dirty="0" smtClean="0"/>
              <a:t>Plants and animals (organic or biotic components) + air, rock, water and soil (inorganic or </a:t>
            </a:r>
            <a:r>
              <a:rPr lang="en-US" dirty="0" err="1" smtClean="0"/>
              <a:t>abiotic</a:t>
            </a:r>
            <a:r>
              <a:rPr lang="en-US" dirty="0" smtClean="0"/>
              <a:t> components). </a:t>
            </a:r>
            <a:endParaRPr lang="en-US" dirty="0"/>
          </a:p>
        </p:txBody>
      </p:sp>
      <p:sp>
        <p:nvSpPr>
          <p:cNvPr id="2" name="Title 1"/>
          <p:cNvSpPr>
            <a:spLocks noGrp="1"/>
          </p:cNvSpPr>
          <p:nvPr>
            <p:ph type="title"/>
          </p:nvPr>
        </p:nvSpPr>
        <p:spPr/>
        <p:txBody>
          <a:bodyPr/>
          <a:lstStyle/>
          <a:p>
            <a:r>
              <a:rPr lang="en-US" dirty="0" smtClean="0"/>
              <a:t>Ecosystem</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28728" y="1357298"/>
            <a:ext cx="6343672" cy="4429156"/>
          </a:xfrm>
        </p:spPr>
        <p:txBody>
          <a:bodyPr>
            <a:normAutofit/>
          </a:bodyPr>
          <a:lstStyle/>
          <a:p>
            <a:pPr algn="ctr"/>
            <a:r>
              <a:rPr lang="en-GB" dirty="0" smtClean="0"/>
              <a:t>One particular type of organism. </a:t>
            </a:r>
          </a:p>
          <a:p>
            <a:endParaRPr lang="en-GB" dirty="0"/>
          </a:p>
          <a:p>
            <a:endParaRPr lang="en-GB" dirty="0" smtClean="0"/>
          </a:p>
          <a:p>
            <a:endParaRPr lang="en-GB" dirty="0"/>
          </a:p>
          <a:p>
            <a:endParaRPr lang="en-GB" dirty="0" smtClean="0"/>
          </a:p>
          <a:p>
            <a:endParaRPr lang="en-GB" dirty="0"/>
          </a:p>
          <a:p>
            <a:endParaRPr lang="en-GB" dirty="0" smtClean="0"/>
          </a:p>
          <a:p>
            <a:r>
              <a:rPr lang="en-GB" i="1" dirty="0" smtClean="0"/>
              <a:t>    </a:t>
            </a:r>
            <a:r>
              <a:rPr lang="en-GB" sz="1600" i="1" dirty="0" smtClean="0"/>
              <a:t>Homo sapiens</a:t>
            </a:r>
            <a:endParaRPr lang="en-GB" sz="1600" i="1" dirty="0"/>
          </a:p>
        </p:txBody>
      </p:sp>
      <p:sp>
        <p:nvSpPr>
          <p:cNvPr id="2" name="Title 1"/>
          <p:cNvSpPr>
            <a:spLocks noGrp="1"/>
          </p:cNvSpPr>
          <p:nvPr>
            <p:ph type="ctrTitle"/>
          </p:nvPr>
        </p:nvSpPr>
        <p:spPr>
          <a:xfrm>
            <a:off x="350010" y="-112727"/>
            <a:ext cx="7772400" cy="1470025"/>
          </a:xfrm>
        </p:spPr>
        <p:txBody>
          <a:bodyPr/>
          <a:lstStyle/>
          <a:p>
            <a:pPr algn="ctr"/>
            <a:r>
              <a:rPr lang="en-GB" dirty="0" smtClean="0">
                <a:solidFill>
                  <a:schemeClr val="accent2">
                    <a:lumMod val="60000"/>
                    <a:lumOff val="40000"/>
                  </a:schemeClr>
                </a:solidFill>
              </a:rPr>
              <a:t>species</a:t>
            </a:r>
            <a:endParaRPr lang="en-GB" dirty="0">
              <a:solidFill>
                <a:schemeClr val="accent2">
                  <a:lumMod val="60000"/>
                  <a:lumOff val="40000"/>
                </a:schemeClr>
              </a:solidFill>
            </a:endParaRPr>
          </a:p>
        </p:txBody>
      </p:sp>
      <p:pic>
        <p:nvPicPr>
          <p:cNvPr id="20482" name="Picture 2"/>
          <p:cNvPicPr>
            <a:picLocks noChangeAspect="1" noChangeArrowheads="1"/>
          </p:cNvPicPr>
          <p:nvPr/>
        </p:nvPicPr>
        <p:blipFill>
          <a:blip r:embed="rId2"/>
          <a:srcRect/>
          <a:stretch>
            <a:fillRect/>
          </a:stretch>
        </p:blipFill>
        <p:spPr bwMode="auto">
          <a:xfrm>
            <a:off x="2571736" y="2308830"/>
            <a:ext cx="4010025" cy="2733675"/>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57290" y="1785926"/>
            <a:ext cx="6400800" cy="1752600"/>
          </a:xfrm>
        </p:spPr>
        <p:txBody>
          <a:bodyPr/>
          <a:lstStyle/>
          <a:p>
            <a:r>
              <a:rPr lang="en-GB" dirty="0" smtClean="0"/>
              <a:t>All the members of a species living in a particular area at the same time. </a:t>
            </a:r>
            <a:endParaRPr lang="en-GB" dirty="0"/>
          </a:p>
        </p:txBody>
      </p:sp>
      <p:sp>
        <p:nvSpPr>
          <p:cNvPr id="2" name="Title 1"/>
          <p:cNvSpPr>
            <a:spLocks noGrp="1"/>
          </p:cNvSpPr>
          <p:nvPr>
            <p:ph type="ctrTitle"/>
          </p:nvPr>
        </p:nvSpPr>
        <p:spPr>
          <a:xfrm>
            <a:off x="642910" y="0"/>
            <a:ext cx="7772400" cy="1470025"/>
          </a:xfrm>
        </p:spPr>
        <p:txBody>
          <a:bodyPr/>
          <a:lstStyle/>
          <a:p>
            <a:pPr algn="ctr"/>
            <a:r>
              <a:rPr lang="en-GB" dirty="0" smtClean="0">
                <a:solidFill>
                  <a:schemeClr val="accent2">
                    <a:lumMod val="60000"/>
                    <a:lumOff val="40000"/>
                  </a:schemeClr>
                </a:solidFill>
              </a:rPr>
              <a:t>population</a:t>
            </a:r>
            <a:endParaRPr lang="en-GB" dirty="0">
              <a:solidFill>
                <a:schemeClr val="accent2">
                  <a:lumMod val="60000"/>
                  <a:lumOff val="40000"/>
                </a:schemeClr>
              </a:solidFill>
            </a:endParaRPr>
          </a:p>
        </p:txBody>
      </p:sp>
      <p:pic>
        <p:nvPicPr>
          <p:cNvPr id="21506" name="Picture 2" descr="http://www.cartoonstock.com/lowres/cza1543l.jpg"/>
          <p:cNvPicPr>
            <a:picLocks noChangeAspect="1" noChangeArrowheads="1"/>
          </p:cNvPicPr>
          <p:nvPr/>
        </p:nvPicPr>
        <p:blipFill>
          <a:blip r:embed="rId2"/>
          <a:srcRect/>
          <a:stretch>
            <a:fillRect/>
          </a:stretch>
        </p:blipFill>
        <p:spPr bwMode="auto">
          <a:xfrm>
            <a:off x="2586154" y="2857496"/>
            <a:ext cx="3810000" cy="351472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ヒラギノ角ゴ Pro W3"/>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Paper.thmx</Template>
  <TotalTime>295</TotalTime>
  <Words>1823</Words>
  <Application>Microsoft Office PowerPoint</Application>
  <PresentationFormat>On-screen Show (4:3)</PresentationFormat>
  <Paragraphs>195</Paragraphs>
  <Slides>51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51</vt:i4>
      </vt:variant>
    </vt:vector>
  </HeadingPairs>
  <TitlesOfParts>
    <vt:vector size="59" baseType="lpstr">
      <vt:lpstr>ＭＳ Ｐゴシック</vt:lpstr>
      <vt:lpstr>Arial</vt:lpstr>
      <vt:lpstr>Constantia</vt:lpstr>
      <vt:lpstr>News Gothic MT</vt:lpstr>
      <vt:lpstr>Wingdings</vt:lpstr>
      <vt:lpstr>Wingdings 2</vt:lpstr>
      <vt:lpstr>Wingdings 3</vt:lpstr>
      <vt:lpstr>Paper</vt:lpstr>
      <vt:lpstr>Biodiversity and Change</vt:lpstr>
      <vt:lpstr>The syllabus says:</vt:lpstr>
      <vt:lpstr>Biodiversity</vt:lpstr>
      <vt:lpstr>PowerPoint Presentation</vt:lpstr>
      <vt:lpstr>PowerPoint Presentation</vt:lpstr>
      <vt:lpstr>biosphere</vt:lpstr>
      <vt:lpstr>Ecosystem</vt:lpstr>
      <vt:lpstr>species</vt:lpstr>
      <vt:lpstr>population</vt:lpstr>
      <vt:lpstr>community</vt:lpstr>
      <vt:lpstr>habitat</vt:lpstr>
      <vt:lpstr>niche</vt:lpstr>
      <vt:lpstr>PowerPoint Presentation</vt:lpstr>
      <vt:lpstr>PowerPoint Presentation</vt:lpstr>
      <vt:lpstr>producers</vt:lpstr>
      <vt:lpstr>consumers</vt:lpstr>
      <vt:lpstr>PowerPoint Presentation</vt:lpstr>
      <vt:lpstr>PowerPoint Presentation</vt:lpstr>
      <vt:lpstr>PowerPoint Presentation</vt:lpstr>
      <vt:lpstr>PowerPoint Presentation</vt:lpstr>
      <vt:lpstr>PowerPoint Presentation</vt:lpstr>
      <vt:lpstr>PowerPoint Presentation</vt:lpstr>
      <vt:lpstr>Pyramid of numbers/                   biomass</vt:lpstr>
      <vt:lpstr>Forest ecosystems</vt:lpstr>
      <vt:lpstr>Goods</vt:lpstr>
      <vt:lpstr>Services</vt:lpstr>
      <vt:lpstr>Services continued</vt:lpstr>
      <vt:lpstr>PowerPoint Presentation</vt:lpstr>
      <vt:lpstr>Rainforest biodiversity</vt:lpstr>
      <vt:lpstr>Tropical forest</vt:lpstr>
      <vt:lpstr>PowerPoint Presentation</vt:lpstr>
      <vt:lpstr>PowerPoint Presentation</vt:lpstr>
      <vt:lpstr>PowerPoint Presentation</vt:lpstr>
      <vt:lpstr>PowerPoint Presentation</vt:lpstr>
      <vt:lpstr>Further subdivisions of this group are determined by seasonal distribution of rainfall:</vt:lpstr>
      <vt:lpstr>More than one half of tropical forests have already been destroyed.</vt:lpstr>
      <vt:lpstr>PowerPoint Presentation</vt:lpstr>
      <vt:lpstr>Tropical rainforests</vt:lpstr>
      <vt:lpstr>PowerPoint Presentation</vt:lpstr>
      <vt:lpstr>Characteristics/adaptations</vt:lpstr>
      <vt:lpstr>Rainforest destruction</vt:lpstr>
      <vt:lpstr>PowerPoint Presentation</vt:lpstr>
      <vt:lpstr>PowerPoint Presentation</vt:lpstr>
      <vt:lpstr>Why maintain biodiversity? </vt:lpstr>
      <vt:lpstr>Utilitarian argument  </vt:lpstr>
      <vt:lpstr> </vt:lpstr>
      <vt:lpstr>Medicine</vt:lpstr>
      <vt:lpstr> Conserving genetic material </vt:lpstr>
      <vt:lpstr>Industrial products </vt:lpstr>
      <vt:lpstr>Ethical reasons </vt:lpstr>
      <vt:lpstr>Aesthetic reasons</vt:lpstr>
    </vt:vector>
  </TitlesOfParts>
  <Company>Oslo International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Biodiversity and Change</dc:title>
  <dc:creator>Christine Evensen</dc:creator>
  <cp:lastModifiedBy>ois</cp:lastModifiedBy>
  <cp:revision>30</cp:revision>
  <dcterms:created xsi:type="dcterms:W3CDTF">2010-10-28T16:14:05Z</dcterms:created>
  <dcterms:modified xsi:type="dcterms:W3CDTF">2015-04-02T21:14:01Z</dcterms:modified>
</cp:coreProperties>
</file>