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sldIdLst>
    <p:sldId id="256" r:id="rId3"/>
    <p:sldId id="260" r:id="rId4"/>
    <p:sldId id="257" r:id="rId5"/>
    <p:sldId id="312" r:id="rId6"/>
    <p:sldId id="344" r:id="rId7"/>
    <p:sldId id="346" r:id="rId8"/>
    <p:sldId id="316" r:id="rId9"/>
    <p:sldId id="315" r:id="rId10"/>
    <p:sldId id="265" r:id="rId11"/>
    <p:sldId id="317" r:id="rId12"/>
    <p:sldId id="310" r:id="rId13"/>
    <p:sldId id="345" r:id="rId14"/>
    <p:sldId id="258" r:id="rId15"/>
    <p:sldId id="330" r:id="rId16"/>
    <p:sldId id="331" r:id="rId17"/>
    <p:sldId id="320" r:id="rId18"/>
    <p:sldId id="297" r:id="rId19"/>
    <p:sldId id="302" r:id="rId20"/>
    <p:sldId id="355" r:id="rId21"/>
    <p:sldId id="303" r:id="rId22"/>
    <p:sldId id="304" r:id="rId23"/>
    <p:sldId id="329" r:id="rId24"/>
    <p:sldId id="305" r:id="rId25"/>
    <p:sldId id="309" r:id="rId26"/>
    <p:sldId id="295" r:id="rId27"/>
    <p:sldId id="311" r:id="rId28"/>
    <p:sldId id="313" r:id="rId29"/>
    <p:sldId id="306" r:id="rId30"/>
    <p:sldId id="307" r:id="rId31"/>
    <p:sldId id="321" r:id="rId32"/>
    <p:sldId id="340" r:id="rId33"/>
    <p:sldId id="314" r:id="rId34"/>
    <p:sldId id="259" r:id="rId35"/>
    <p:sldId id="308" r:id="rId36"/>
    <p:sldId id="296" r:id="rId37"/>
    <p:sldId id="322" r:id="rId38"/>
    <p:sldId id="323" r:id="rId39"/>
    <p:sldId id="324" r:id="rId40"/>
    <p:sldId id="261" r:id="rId41"/>
    <p:sldId id="333" r:id="rId42"/>
    <p:sldId id="334" r:id="rId43"/>
    <p:sldId id="332" r:id="rId44"/>
    <p:sldId id="277" r:id="rId45"/>
    <p:sldId id="325" r:id="rId46"/>
    <p:sldId id="326" r:id="rId47"/>
    <p:sldId id="356" r:id="rId48"/>
    <p:sldId id="327" r:id="rId49"/>
    <p:sldId id="328" r:id="rId50"/>
    <p:sldId id="262" r:id="rId51"/>
    <p:sldId id="266" r:id="rId52"/>
    <p:sldId id="263" r:id="rId53"/>
    <p:sldId id="335" r:id="rId54"/>
    <p:sldId id="319" r:id="rId55"/>
    <p:sldId id="337" r:id="rId56"/>
    <p:sldId id="336" r:id="rId57"/>
    <p:sldId id="285" r:id="rId58"/>
    <p:sldId id="284" r:id="rId59"/>
    <p:sldId id="347" r:id="rId60"/>
    <p:sldId id="338" r:id="rId61"/>
    <p:sldId id="358" r:id="rId62"/>
    <p:sldId id="286" r:id="rId63"/>
    <p:sldId id="267" r:id="rId64"/>
    <p:sldId id="268" r:id="rId65"/>
    <p:sldId id="269" r:id="rId66"/>
    <p:sldId id="270" r:id="rId67"/>
    <p:sldId id="272" r:id="rId68"/>
    <p:sldId id="273" r:id="rId69"/>
    <p:sldId id="271" r:id="rId70"/>
    <p:sldId id="288" r:id="rId71"/>
    <p:sldId id="289" r:id="rId72"/>
    <p:sldId id="294" r:id="rId73"/>
    <p:sldId id="290" r:id="rId74"/>
    <p:sldId id="292" r:id="rId75"/>
    <p:sldId id="348" r:id="rId76"/>
    <p:sldId id="349" r:id="rId77"/>
    <p:sldId id="350" r:id="rId78"/>
    <p:sldId id="351" r:id="rId79"/>
    <p:sldId id="352" r:id="rId80"/>
    <p:sldId id="353" r:id="rId81"/>
    <p:sldId id="354" r:id="rId82"/>
    <p:sldId id="357" r:id="rId83"/>
    <p:sldId id="274" r:id="rId84"/>
    <p:sldId id="342" r:id="rId85"/>
    <p:sldId id="276" r:id="rId86"/>
    <p:sldId id="280" r:id="rId87"/>
    <p:sldId id="275" r:id="rId88"/>
    <p:sldId id="343" r:id="rId8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430"/>
    <p:restoredTop sz="94671"/>
  </p:normalViewPr>
  <p:slideViewPr>
    <p:cSldViewPr snapToGrid="0" snapToObjects="1">
      <p:cViewPr varScale="1">
        <p:scale>
          <a:sx n="80" d="100"/>
          <a:sy n="80" d="100"/>
        </p:scale>
        <p:origin x="31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nb-NO"/>
              <a:t>Klikk for å redigere tittelstil</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12/6/2020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tel og loddrett teks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nb-NO"/>
              <a:t>Klikk for å redigere tittelstil</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nb-NO"/>
              <a:t>Klikk for å redigere tittelstil</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12/6/2020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6268161-83C7-4CC7-AE3C-02819A22588C}" type="datetimeFigureOut">
              <a:rPr lang="en-GB" smtClean="0"/>
              <a:pPr/>
              <a:t>06/12/2020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FC42BC-5C53-4F45-8A52-D4E68C769FDF}" type="slidenum">
              <a:rPr lang="en-GB" smtClean="0"/>
              <a:pPr/>
              <a:t>‹#›</a:t>
            </a:fld>
            <a:endParaRPr lang="en-GB"/>
          </a:p>
        </p:txBody>
      </p:sp>
    </p:spTree>
    <p:extLst>
      <p:ext uri="{BB962C8B-B14F-4D97-AF65-F5344CB8AC3E}">
        <p14:creationId xmlns:p14="http://schemas.microsoft.com/office/powerpoint/2010/main" val="3366863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6268161-83C7-4CC7-AE3C-02819A22588C}" type="datetimeFigureOut">
              <a:rPr lang="en-GB" smtClean="0"/>
              <a:pPr/>
              <a:t>06/12/2020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FC42BC-5C53-4F45-8A52-D4E68C769FDF}" type="slidenum">
              <a:rPr lang="en-GB" smtClean="0"/>
              <a:pPr/>
              <a:t>‹#›</a:t>
            </a:fld>
            <a:endParaRPr lang="en-GB"/>
          </a:p>
        </p:txBody>
      </p:sp>
    </p:spTree>
    <p:extLst>
      <p:ext uri="{BB962C8B-B14F-4D97-AF65-F5344CB8AC3E}">
        <p14:creationId xmlns:p14="http://schemas.microsoft.com/office/powerpoint/2010/main" val="1188692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268161-83C7-4CC7-AE3C-02819A22588C}" type="datetimeFigureOut">
              <a:rPr lang="en-GB" smtClean="0"/>
              <a:pPr/>
              <a:t>06/12/2020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FC42BC-5C53-4F45-8A52-D4E68C769FDF}" type="slidenum">
              <a:rPr lang="en-GB" smtClean="0"/>
              <a:pPr/>
              <a:t>‹#›</a:t>
            </a:fld>
            <a:endParaRPr lang="en-GB"/>
          </a:p>
        </p:txBody>
      </p:sp>
    </p:spTree>
    <p:extLst>
      <p:ext uri="{BB962C8B-B14F-4D97-AF65-F5344CB8AC3E}">
        <p14:creationId xmlns:p14="http://schemas.microsoft.com/office/powerpoint/2010/main" val="1820396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6268161-83C7-4CC7-AE3C-02819A22588C}" type="datetimeFigureOut">
              <a:rPr lang="en-GB" smtClean="0"/>
              <a:pPr/>
              <a:t>06/12/2020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FC42BC-5C53-4F45-8A52-D4E68C769FDF}" type="slidenum">
              <a:rPr lang="en-GB" smtClean="0"/>
              <a:pPr/>
              <a:t>‹#›</a:t>
            </a:fld>
            <a:endParaRPr lang="en-GB"/>
          </a:p>
        </p:txBody>
      </p:sp>
    </p:spTree>
    <p:extLst>
      <p:ext uri="{BB962C8B-B14F-4D97-AF65-F5344CB8AC3E}">
        <p14:creationId xmlns:p14="http://schemas.microsoft.com/office/powerpoint/2010/main" val="2968698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6268161-83C7-4CC7-AE3C-02819A22588C}" type="datetimeFigureOut">
              <a:rPr lang="en-GB" smtClean="0"/>
              <a:pPr/>
              <a:t>06/12/2020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AFC42BC-5C53-4F45-8A52-D4E68C769FDF}" type="slidenum">
              <a:rPr lang="en-GB" smtClean="0"/>
              <a:pPr/>
              <a:t>‹#›</a:t>
            </a:fld>
            <a:endParaRPr lang="en-GB"/>
          </a:p>
        </p:txBody>
      </p:sp>
    </p:spTree>
    <p:extLst>
      <p:ext uri="{BB962C8B-B14F-4D97-AF65-F5344CB8AC3E}">
        <p14:creationId xmlns:p14="http://schemas.microsoft.com/office/powerpoint/2010/main" val="1068907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6268161-83C7-4CC7-AE3C-02819A22588C}" type="datetimeFigureOut">
              <a:rPr lang="en-GB" smtClean="0"/>
              <a:pPr/>
              <a:t>06/12/2020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AFC42BC-5C53-4F45-8A52-D4E68C769FDF}" type="slidenum">
              <a:rPr lang="en-GB" smtClean="0"/>
              <a:pPr/>
              <a:t>‹#›</a:t>
            </a:fld>
            <a:endParaRPr lang="en-GB"/>
          </a:p>
        </p:txBody>
      </p:sp>
    </p:spTree>
    <p:extLst>
      <p:ext uri="{BB962C8B-B14F-4D97-AF65-F5344CB8AC3E}">
        <p14:creationId xmlns:p14="http://schemas.microsoft.com/office/powerpoint/2010/main" val="1810648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268161-83C7-4CC7-AE3C-02819A22588C}" type="datetimeFigureOut">
              <a:rPr lang="en-GB" smtClean="0"/>
              <a:pPr/>
              <a:t>06/12/2020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AFC42BC-5C53-4F45-8A52-D4E68C769FDF}" type="slidenum">
              <a:rPr lang="en-GB" smtClean="0"/>
              <a:pPr/>
              <a:t>‹#›</a:t>
            </a:fld>
            <a:endParaRPr lang="en-GB"/>
          </a:p>
        </p:txBody>
      </p:sp>
    </p:spTree>
    <p:extLst>
      <p:ext uri="{BB962C8B-B14F-4D97-AF65-F5344CB8AC3E}">
        <p14:creationId xmlns:p14="http://schemas.microsoft.com/office/powerpoint/2010/main" val="1753123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268161-83C7-4CC7-AE3C-02819A22588C}" type="datetimeFigureOut">
              <a:rPr lang="en-GB" smtClean="0"/>
              <a:pPr/>
              <a:t>06/12/2020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FC42BC-5C53-4F45-8A52-D4E68C769FDF}" type="slidenum">
              <a:rPr lang="en-GB" smtClean="0"/>
              <a:pPr/>
              <a:t>‹#›</a:t>
            </a:fld>
            <a:endParaRPr lang="en-GB"/>
          </a:p>
        </p:txBody>
      </p:sp>
    </p:spTree>
    <p:extLst>
      <p:ext uri="{BB962C8B-B14F-4D97-AF65-F5344CB8AC3E}">
        <p14:creationId xmlns:p14="http://schemas.microsoft.com/office/powerpoint/2010/main" val="1221219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nb-NO"/>
              <a:t>Klikk for å redigere tittelstil</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268161-83C7-4CC7-AE3C-02819A22588C}" type="datetimeFigureOut">
              <a:rPr lang="en-GB" smtClean="0"/>
              <a:pPr/>
              <a:t>06/12/2020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FC42BC-5C53-4F45-8A52-D4E68C769FDF}" type="slidenum">
              <a:rPr lang="en-GB" smtClean="0"/>
              <a:pPr/>
              <a:t>‹#›</a:t>
            </a:fld>
            <a:endParaRPr lang="en-GB"/>
          </a:p>
        </p:txBody>
      </p:sp>
    </p:spTree>
    <p:extLst>
      <p:ext uri="{BB962C8B-B14F-4D97-AF65-F5344CB8AC3E}">
        <p14:creationId xmlns:p14="http://schemas.microsoft.com/office/powerpoint/2010/main" val="3103578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6268161-83C7-4CC7-AE3C-02819A22588C}" type="datetimeFigureOut">
              <a:rPr lang="en-GB" smtClean="0"/>
              <a:pPr/>
              <a:t>06/12/2020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FC42BC-5C53-4F45-8A52-D4E68C769FDF}" type="slidenum">
              <a:rPr lang="en-GB" smtClean="0"/>
              <a:pPr/>
              <a:t>‹#›</a:t>
            </a:fld>
            <a:endParaRPr lang="en-GB"/>
          </a:p>
        </p:txBody>
      </p:sp>
    </p:spTree>
    <p:extLst>
      <p:ext uri="{BB962C8B-B14F-4D97-AF65-F5344CB8AC3E}">
        <p14:creationId xmlns:p14="http://schemas.microsoft.com/office/powerpoint/2010/main" val="2918563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6268161-83C7-4CC7-AE3C-02819A22588C}" type="datetimeFigureOut">
              <a:rPr lang="en-GB" smtClean="0"/>
              <a:pPr/>
              <a:t>06/12/2020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FC42BC-5C53-4F45-8A52-D4E68C769FDF}" type="slidenum">
              <a:rPr lang="en-GB" smtClean="0"/>
              <a:pPr/>
              <a:t>‹#›</a:t>
            </a:fld>
            <a:endParaRPr lang="en-GB"/>
          </a:p>
        </p:txBody>
      </p:sp>
    </p:spTree>
    <p:extLst>
      <p:ext uri="{BB962C8B-B14F-4D97-AF65-F5344CB8AC3E}">
        <p14:creationId xmlns:p14="http://schemas.microsoft.com/office/powerpoint/2010/main" val="2895819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nb-NO"/>
              <a:t>Klikk for å redigere tittelstil</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12/6/2020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nb-NO"/>
              <a:t>Klikk for å redigere tittelstil</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12/6/2020</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nb-NO"/>
              <a:t>Klikk for å redigere tittelstil</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5125305" y="1488985"/>
            <a:ext cx="6264350" cy="169685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5118447" y="4351687"/>
            <a:ext cx="6265588" cy="170406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12/6/2020</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12/6/2020</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nb-NO"/>
              <a:t>Klikk for å redigere tittelstil</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Date Placeholder 4"/>
          <p:cNvSpPr>
            <a:spLocks noGrp="1"/>
          </p:cNvSpPr>
          <p:nvPr>
            <p:ph type="dt" sz="half" idx="10"/>
          </p:nvPr>
        </p:nvSpPr>
        <p:spPr/>
        <p:txBody>
          <a:bodyPr/>
          <a:lstStyle/>
          <a:p>
            <a:fld id="{48A87A34-81AB-432B-8DAE-1953F412C126}" type="datetimeFigureOut">
              <a:rPr lang="en-US" dirty="0"/>
              <a:t>12/6/2020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nb-NO"/>
              <a:t>Klikk for å redigere tittelstil</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12/6/2020</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12/6/2020</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68161-83C7-4CC7-AE3C-02819A22588C}" type="datetimeFigureOut">
              <a:rPr lang="en-GB" smtClean="0"/>
              <a:pPr/>
              <a:t>06/12/2020</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C42BC-5C53-4F45-8A52-D4E68C769FDF}" type="slidenum">
              <a:rPr lang="en-GB" smtClean="0"/>
              <a:pPr/>
              <a:t>‹#›</a:t>
            </a:fld>
            <a:endParaRPr lang="en-GB"/>
          </a:p>
        </p:txBody>
      </p:sp>
    </p:spTree>
    <p:extLst>
      <p:ext uri="{BB962C8B-B14F-4D97-AF65-F5344CB8AC3E}">
        <p14:creationId xmlns:p14="http://schemas.microsoft.com/office/powerpoint/2010/main" val="879614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poodwaddle.com/worldclock/"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2" Type="http://schemas.openxmlformats.org/officeDocument/2006/relationships/hyperlink" Target="https://docs.google.com/document/d/10FPF-rRpMIVSPHrvXZ3iL6wEkATz4Zt-ejtGb0R-isI/edit?usp=sharin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overpopulationisamyth.com/episode-2-2-1-kids-a-stable-population/"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investopedia.com/terms/g/gross-national-income-gni.asp"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tif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www.dw.com/en/are-family-policy-reforms-to-thank-for-germanys-rising-birth-rates/a-43188961" TargetMode="External"/><Relationship Id="rId2" Type="http://schemas.openxmlformats.org/officeDocument/2006/relationships/hyperlink" Target="http://www.dw.com/en/germanys-fertility-rate-hits-43-year-high/a-43163756"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hyperlink" Target="https://www.prb.org/demographic-dividend-engage/"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qz.com/1173792/as-gdp-growth-slows-indias-demographic-dividend-could-turn-into-disaster/" TargetMode="External"/><Relationship Id="rId2" Type="http://schemas.openxmlformats.org/officeDocument/2006/relationships/image" Target="../media/image60.tiff"/><Relationship Id="rId1" Type="http://schemas.openxmlformats.org/officeDocument/2006/relationships/slideLayout" Target="../slideLayouts/slideLayout7.xml"/><Relationship Id="rId4" Type="http://schemas.openxmlformats.org/officeDocument/2006/relationships/image" Target="../media/image61.tif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6AEE2E-A78F-7641-8553-5E3C9A23A5C6}"/>
              </a:ext>
            </a:extLst>
          </p:cNvPr>
          <p:cNvSpPr>
            <a:spLocks noGrp="1"/>
          </p:cNvSpPr>
          <p:nvPr>
            <p:ph type="ctrTitle"/>
          </p:nvPr>
        </p:nvSpPr>
        <p:spPr/>
        <p:txBody>
          <a:bodyPr/>
          <a:lstStyle/>
          <a:p>
            <a:r>
              <a:rPr lang="nb-NO" dirty="0" err="1"/>
              <a:t>Changing</a:t>
            </a:r>
            <a:r>
              <a:rPr lang="nb-NO" dirty="0"/>
              <a:t> </a:t>
            </a:r>
            <a:r>
              <a:rPr lang="nb-NO" dirty="0" err="1"/>
              <a:t>Population</a:t>
            </a:r>
            <a:endParaRPr lang="nb-NO" dirty="0"/>
          </a:p>
        </p:txBody>
      </p:sp>
      <p:sp>
        <p:nvSpPr>
          <p:cNvPr id="3" name="Undertittel 2">
            <a:extLst>
              <a:ext uri="{FF2B5EF4-FFF2-40B4-BE49-F238E27FC236}">
                <a16:creationId xmlns:a16="http://schemas.microsoft.com/office/drawing/2014/main" id="{BC26BB3D-854E-4843-BCDB-63342415EC56}"/>
              </a:ext>
            </a:extLst>
          </p:cNvPr>
          <p:cNvSpPr>
            <a:spLocks noGrp="1"/>
          </p:cNvSpPr>
          <p:nvPr>
            <p:ph type="subTitle" idx="1"/>
          </p:nvPr>
        </p:nvSpPr>
        <p:spPr/>
        <p:txBody>
          <a:bodyPr>
            <a:normAutofit/>
          </a:bodyPr>
          <a:lstStyle/>
          <a:p>
            <a:r>
              <a:rPr lang="nb-NO" dirty="0" err="1"/>
              <a:t>Population</a:t>
            </a:r>
            <a:r>
              <a:rPr lang="nb-NO" dirty="0"/>
              <a:t> and </a:t>
            </a:r>
            <a:r>
              <a:rPr lang="nb-NO" dirty="0" err="1"/>
              <a:t>Economic</a:t>
            </a:r>
            <a:r>
              <a:rPr lang="nb-NO" dirty="0"/>
              <a:t> Development </a:t>
            </a:r>
            <a:r>
              <a:rPr lang="nb-NO" dirty="0" err="1"/>
              <a:t>Patterns</a:t>
            </a:r>
            <a:endParaRPr lang="nb-NO" dirty="0"/>
          </a:p>
        </p:txBody>
      </p:sp>
    </p:spTree>
    <p:extLst>
      <p:ext uri="{BB962C8B-B14F-4D97-AF65-F5344CB8AC3E}">
        <p14:creationId xmlns:p14="http://schemas.microsoft.com/office/powerpoint/2010/main" val="3734773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B9843A-7D22-FD46-8620-BB60B0568B5D}"/>
              </a:ext>
            </a:extLst>
          </p:cNvPr>
          <p:cNvSpPr>
            <a:spLocks noGrp="1"/>
          </p:cNvSpPr>
          <p:nvPr>
            <p:ph type="title"/>
          </p:nvPr>
        </p:nvSpPr>
        <p:spPr/>
        <p:txBody>
          <a:bodyPr/>
          <a:lstStyle/>
          <a:p>
            <a:r>
              <a:rPr lang="nb-NO" dirty="0">
                <a:hlinkClick r:id="rId2"/>
              </a:rPr>
              <a:t>World </a:t>
            </a:r>
            <a:r>
              <a:rPr lang="nb-NO" dirty="0" err="1">
                <a:hlinkClick r:id="rId2"/>
              </a:rPr>
              <a:t>Clock</a:t>
            </a:r>
            <a:endParaRPr lang="nb-NO" dirty="0"/>
          </a:p>
        </p:txBody>
      </p:sp>
      <p:sp>
        <p:nvSpPr>
          <p:cNvPr id="3" name="Plassholder for innhold 2">
            <a:extLst>
              <a:ext uri="{FF2B5EF4-FFF2-40B4-BE49-F238E27FC236}">
                <a16:creationId xmlns:a16="http://schemas.microsoft.com/office/drawing/2014/main" id="{258D5BFD-2B71-5445-9644-26EFFE2A5950}"/>
              </a:ext>
            </a:extLst>
          </p:cNvPr>
          <p:cNvSpPr>
            <a:spLocks noGrp="1"/>
          </p:cNvSpPr>
          <p:nvPr>
            <p:ph idx="1"/>
          </p:nvPr>
        </p:nvSpPr>
        <p:spPr/>
        <p:txBody>
          <a:bodyPr/>
          <a:lstStyle/>
          <a:p>
            <a:endParaRPr lang="nb-NO"/>
          </a:p>
        </p:txBody>
      </p:sp>
      <p:sp>
        <p:nvSpPr>
          <p:cNvPr id="4" name="Plassholder for tekst 3">
            <a:extLst>
              <a:ext uri="{FF2B5EF4-FFF2-40B4-BE49-F238E27FC236}">
                <a16:creationId xmlns:a16="http://schemas.microsoft.com/office/drawing/2014/main" id="{67DB3FE0-8B80-804F-AEBC-B78B098CB0C7}"/>
              </a:ext>
            </a:extLst>
          </p:cNvPr>
          <p:cNvSpPr>
            <a:spLocks noGrp="1"/>
          </p:cNvSpPr>
          <p:nvPr>
            <p:ph type="body" sz="half" idx="2"/>
          </p:nvPr>
        </p:nvSpPr>
        <p:spPr/>
        <p:txBody>
          <a:bodyPr/>
          <a:lstStyle/>
          <a:p>
            <a:endParaRPr lang="nb-NO"/>
          </a:p>
        </p:txBody>
      </p:sp>
    </p:spTree>
    <p:extLst>
      <p:ext uri="{BB962C8B-B14F-4D97-AF65-F5344CB8AC3E}">
        <p14:creationId xmlns:p14="http://schemas.microsoft.com/office/powerpoint/2010/main" val="104929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4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1"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3" name="Bilde 1">
            <a:extLst>
              <a:ext uri="{FF2B5EF4-FFF2-40B4-BE49-F238E27FC236}">
                <a16:creationId xmlns:a16="http://schemas.microsoft.com/office/drawing/2014/main" id="{795E3B46-B192-49BF-A635-F67488E32FD5}"/>
              </a:ext>
            </a:extLst>
          </p:cNvPr>
          <p:cNvPicPr>
            <a:picLocks noChangeAspect="1"/>
          </p:cNvPicPr>
          <p:nvPr/>
        </p:nvPicPr>
        <p:blipFill>
          <a:blip r:embed="rId2"/>
          <a:stretch>
            <a:fillRect/>
          </a:stretch>
        </p:blipFill>
        <p:spPr>
          <a:xfrm>
            <a:off x="2276100" y="643467"/>
            <a:ext cx="7639800" cy="5571066"/>
          </a:xfrm>
          <a:prstGeom prst="rect">
            <a:avLst/>
          </a:prstGeom>
        </p:spPr>
      </p:pic>
    </p:spTree>
    <p:extLst>
      <p:ext uri="{BB962C8B-B14F-4D97-AF65-F5344CB8AC3E}">
        <p14:creationId xmlns:p14="http://schemas.microsoft.com/office/powerpoint/2010/main" val="263963351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4000"/>
                <a:lumMod val="116000"/>
              </a:schemeClr>
            </a:gs>
            <a:gs pos="100000">
              <a:schemeClr val="bg2">
                <a:tint val="98000"/>
                <a:shade val="86000"/>
                <a:satMod val="90000"/>
                <a:lumMod val="88000"/>
              </a:schemeClr>
            </a:gs>
          </a:gsLst>
          <a:path path="circle">
            <a:fillToRect l="50000" t="15000" r="50000" b="169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5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1"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8C244A1F-7C11-45E7-AB98-65851A650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1348"/>
            <a:ext cx="12192000" cy="5600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F390E2E-1C73-4676-A02B-FACF16A26DD3}"/>
              </a:ext>
            </a:extLst>
          </p:cNvPr>
          <p:cNvPicPr>
            <a:picLocks noChangeAspect="1"/>
          </p:cNvPicPr>
          <p:nvPr/>
        </p:nvPicPr>
        <p:blipFill>
          <a:blip r:embed="rId2"/>
          <a:stretch>
            <a:fillRect/>
          </a:stretch>
        </p:blipFill>
        <p:spPr>
          <a:xfrm>
            <a:off x="2489637" y="938318"/>
            <a:ext cx="7217819" cy="4962251"/>
          </a:xfrm>
          <a:prstGeom prst="rect">
            <a:avLst/>
          </a:prstGeom>
        </p:spPr>
      </p:pic>
    </p:spTree>
    <p:extLst>
      <p:ext uri="{BB962C8B-B14F-4D97-AF65-F5344CB8AC3E}">
        <p14:creationId xmlns:p14="http://schemas.microsoft.com/office/powerpoint/2010/main" val="3908328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1735FA-48DE-3A4B-B2F0-C6F99D9CC617}"/>
              </a:ext>
            </a:extLst>
          </p:cNvPr>
          <p:cNvSpPr>
            <a:spLocks noGrp="1"/>
          </p:cNvSpPr>
          <p:nvPr>
            <p:ph type="title"/>
          </p:nvPr>
        </p:nvSpPr>
        <p:spPr/>
        <p:txBody>
          <a:bodyPr>
            <a:normAutofit fontScale="90000"/>
          </a:bodyPr>
          <a:lstStyle/>
          <a:p>
            <a:r>
              <a:rPr lang="nb-NO" dirty="0"/>
              <a:t>How </a:t>
            </a:r>
            <a:r>
              <a:rPr lang="nb-NO" dirty="0" err="1"/>
              <a:t>population</a:t>
            </a:r>
            <a:r>
              <a:rPr lang="nb-NO" dirty="0"/>
              <a:t> </a:t>
            </a:r>
            <a:r>
              <a:rPr lang="nb-NO" dirty="0" err="1"/>
              <a:t>varies</a:t>
            </a:r>
            <a:r>
              <a:rPr lang="nb-NO" dirty="0"/>
              <a:t> </a:t>
            </a:r>
            <a:r>
              <a:rPr lang="nb-NO" dirty="0" err="1"/>
              <a:t>between</a:t>
            </a:r>
            <a:r>
              <a:rPr lang="nb-NO" dirty="0"/>
              <a:t> </a:t>
            </a:r>
            <a:r>
              <a:rPr lang="nb-NO" b="1" dirty="0" err="1"/>
              <a:t>places</a:t>
            </a:r>
            <a:r>
              <a:rPr lang="nb-NO" b="1" dirty="0"/>
              <a:t> </a:t>
            </a:r>
            <a:br>
              <a:rPr lang="nb-NO" dirty="0"/>
            </a:br>
            <a:endParaRPr lang="nb-NO" dirty="0"/>
          </a:p>
        </p:txBody>
      </p:sp>
      <p:sp>
        <p:nvSpPr>
          <p:cNvPr id="3" name="Plassholder for innhold 2">
            <a:extLst>
              <a:ext uri="{FF2B5EF4-FFF2-40B4-BE49-F238E27FC236}">
                <a16:creationId xmlns:a16="http://schemas.microsoft.com/office/drawing/2014/main" id="{335B9DC8-FE38-0243-98ED-6A926C9E2501}"/>
              </a:ext>
            </a:extLst>
          </p:cNvPr>
          <p:cNvSpPr>
            <a:spLocks noGrp="1"/>
          </p:cNvSpPr>
          <p:nvPr>
            <p:ph idx="1"/>
          </p:nvPr>
        </p:nvSpPr>
        <p:spPr/>
        <p:txBody>
          <a:bodyPr/>
          <a:lstStyle/>
          <a:p>
            <a:r>
              <a:rPr lang="nb-NO" dirty="0" err="1"/>
              <a:t>Physical</a:t>
            </a:r>
            <a:r>
              <a:rPr lang="nb-NO" dirty="0"/>
              <a:t> and human </a:t>
            </a:r>
            <a:r>
              <a:rPr lang="nb-NO" dirty="0" err="1"/>
              <a:t>factors</a:t>
            </a:r>
            <a:r>
              <a:rPr lang="nb-NO" dirty="0"/>
              <a:t> </a:t>
            </a:r>
            <a:r>
              <a:rPr lang="nb-NO" dirty="0" err="1"/>
              <a:t>affecting</a:t>
            </a:r>
            <a:r>
              <a:rPr lang="nb-NO" dirty="0"/>
              <a:t> </a:t>
            </a:r>
            <a:r>
              <a:rPr lang="nb-NO" dirty="0" err="1"/>
              <a:t>population</a:t>
            </a:r>
            <a:r>
              <a:rPr lang="nb-NO" dirty="0"/>
              <a:t> </a:t>
            </a:r>
            <a:r>
              <a:rPr lang="nb-NO" dirty="0" err="1"/>
              <a:t>distribution</a:t>
            </a:r>
            <a:r>
              <a:rPr lang="nb-NO" dirty="0"/>
              <a:t> at </a:t>
            </a:r>
            <a:r>
              <a:rPr lang="nb-NO" dirty="0" err="1"/>
              <a:t>the</a:t>
            </a:r>
            <a:r>
              <a:rPr lang="nb-NO" dirty="0"/>
              <a:t> global </a:t>
            </a:r>
            <a:r>
              <a:rPr lang="nb-NO" dirty="0" err="1"/>
              <a:t>scale</a:t>
            </a:r>
            <a:r>
              <a:rPr lang="nb-NO" dirty="0"/>
              <a:t> </a:t>
            </a:r>
          </a:p>
          <a:p>
            <a:endParaRPr lang="nb-NO" dirty="0"/>
          </a:p>
        </p:txBody>
      </p:sp>
    </p:spTree>
    <p:extLst>
      <p:ext uri="{BB962C8B-B14F-4D97-AF65-F5344CB8AC3E}">
        <p14:creationId xmlns:p14="http://schemas.microsoft.com/office/powerpoint/2010/main" val="4180787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A58046-76C7-46C6-A909-75B0875632A7}"/>
              </a:ext>
            </a:extLst>
          </p:cNvPr>
          <p:cNvPicPr>
            <a:picLocks noChangeAspect="1"/>
          </p:cNvPicPr>
          <p:nvPr/>
        </p:nvPicPr>
        <p:blipFill>
          <a:blip r:embed="rId2"/>
          <a:stretch>
            <a:fillRect/>
          </a:stretch>
        </p:blipFill>
        <p:spPr>
          <a:xfrm>
            <a:off x="3371850" y="1324780"/>
            <a:ext cx="5564760" cy="3904073"/>
          </a:xfrm>
          <a:prstGeom prst="rect">
            <a:avLst/>
          </a:prstGeom>
        </p:spPr>
      </p:pic>
      <p:sp>
        <p:nvSpPr>
          <p:cNvPr id="2" name="Title 1">
            <a:extLst>
              <a:ext uri="{FF2B5EF4-FFF2-40B4-BE49-F238E27FC236}">
                <a16:creationId xmlns:a16="http://schemas.microsoft.com/office/drawing/2014/main" id="{FF588970-4BA9-47EF-8214-BE6D3A996AE2}"/>
              </a:ext>
            </a:extLst>
          </p:cNvPr>
          <p:cNvSpPr>
            <a:spLocks noGrp="1"/>
          </p:cNvSpPr>
          <p:nvPr>
            <p:ph type="ctrTitle"/>
          </p:nvPr>
        </p:nvSpPr>
        <p:spPr>
          <a:xfrm>
            <a:off x="1759236" y="2075504"/>
            <a:ext cx="8679915" cy="1748729"/>
          </a:xfrm>
        </p:spPr>
        <p:txBody>
          <a:bodyPr/>
          <a:lstStyle/>
          <a:p>
            <a:endParaRPr lang="en-GB" dirty="0"/>
          </a:p>
        </p:txBody>
      </p:sp>
      <p:sp>
        <p:nvSpPr>
          <p:cNvPr id="3" name="Subtitle 2">
            <a:extLst>
              <a:ext uri="{FF2B5EF4-FFF2-40B4-BE49-F238E27FC236}">
                <a16:creationId xmlns:a16="http://schemas.microsoft.com/office/drawing/2014/main" id="{98D3BDB7-8047-4B12-9B03-DFE77CA77796}"/>
              </a:ext>
            </a:extLst>
          </p:cNvPr>
          <p:cNvSpPr>
            <a:spLocks noGrp="1"/>
          </p:cNvSpPr>
          <p:nvPr>
            <p:ph type="subTitle" idx="1"/>
          </p:nvPr>
        </p:nvSpPr>
        <p:spPr>
          <a:xfrm>
            <a:off x="1759237" y="3906266"/>
            <a:ext cx="8673427" cy="1322587"/>
          </a:xfrm>
        </p:spPr>
        <p:txBody>
          <a:bodyPr/>
          <a:lstStyle/>
          <a:p>
            <a:endParaRPr lang="en-GB" dirty="0"/>
          </a:p>
        </p:txBody>
      </p:sp>
    </p:spTree>
    <p:extLst>
      <p:ext uri="{BB962C8B-B14F-4D97-AF65-F5344CB8AC3E}">
        <p14:creationId xmlns:p14="http://schemas.microsoft.com/office/powerpoint/2010/main" val="1882061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F69CAF-425F-44F2-A632-157BC2DABD78}"/>
              </a:ext>
            </a:extLst>
          </p:cNvPr>
          <p:cNvPicPr>
            <a:picLocks noChangeAspect="1"/>
          </p:cNvPicPr>
          <p:nvPr/>
        </p:nvPicPr>
        <p:blipFill>
          <a:blip r:embed="rId2"/>
          <a:stretch>
            <a:fillRect/>
          </a:stretch>
        </p:blipFill>
        <p:spPr>
          <a:xfrm>
            <a:off x="1304925" y="481012"/>
            <a:ext cx="9582150" cy="5895975"/>
          </a:xfrm>
          <a:prstGeom prst="rect">
            <a:avLst/>
          </a:prstGeom>
        </p:spPr>
      </p:pic>
      <p:sp>
        <p:nvSpPr>
          <p:cNvPr id="2" name="Title 1">
            <a:extLst>
              <a:ext uri="{FF2B5EF4-FFF2-40B4-BE49-F238E27FC236}">
                <a16:creationId xmlns:a16="http://schemas.microsoft.com/office/drawing/2014/main" id="{62B50295-4E72-4DA8-8187-F7B7F30618AB}"/>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05E24A29-877F-4A0A-A988-C4B08325898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33419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B3EFCEFD-204D-CF49-A652-02F10CD6EBF7}"/>
              </a:ext>
            </a:extLst>
          </p:cNvPr>
          <p:cNvPicPr>
            <a:picLocks noChangeAspect="1"/>
          </p:cNvPicPr>
          <p:nvPr/>
        </p:nvPicPr>
        <p:blipFill>
          <a:blip r:embed="rId2"/>
          <a:stretch>
            <a:fillRect/>
          </a:stretch>
        </p:blipFill>
        <p:spPr>
          <a:xfrm>
            <a:off x="63500" y="1720850"/>
            <a:ext cx="12065000" cy="3416300"/>
          </a:xfrm>
          <a:prstGeom prst="rect">
            <a:avLst/>
          </a:prstGeom>
        </p:spPr>
      </p:pic>
    </p:spTree>
    <p:extLst>
      <p:ext uri="{BB962C8B-B14F-4D97-AF65-F5344CB8AC3E}">
        <p14:creationId xmlns:p14="http://schemas.microsoft.com/office/powerpoint/2010/main" val="4282028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81CF15-2BED-F143-8913-A4F5312CD79C}"/>
              </a:ext>
            </a:extLst>
          </p:cNvPr>
          <p:cNvSpPr>
            <a:spLocks noGrp="1"/>
          </p:cNvSpPr>
          <p:nvPr>
            <p:ph type="title"/>
          </p:nvPr>
        </p:nvSpPr>
        <p:spPr/>
        <p:txBody>
          <a:bodyPr/>
          <a:lstStyle/>
          <a:p>
            <a:r>
              <a:rPr lang="nb-NO" dirty="0"/>
              <a:t>T</a:t>
            </a:r>
          </a:p>
        </p:txBody>
      </p:sp>
      <p:pic>
        <p:nvPicPr>
          <p:cNvPr id="5" name="Plassholder for innhold 4">
            <a:extLst>
              <a:ext uri="{FF2B5EF4-FFF2-40B4-BE49-F238E27FC236}">
                <a16:creationId xmlns:a16="http://schemas.microsoft.com/office/drawing/2014/main" id="{61471D24-3D84-F046-8385-1981EA77F316}"/>
              </a:ext>
            </a:extLst>
          </p:cNvPr>
          <p:cNvPicPr>
            <a:picLocks noGrp="1" noChangeAspect="1"/>
          </p:cNvPicPr>
          <p:nvPr>
            <p:ph idx="1"/>
          </p:nvPr>
        </p:nvPicPr>
        <p:blipFill>
          <a:blip r:embed="rId2"/>
          <a:stretch>
            <a:fillRect/>
          </a:stretch>
        </p:blipFill>
        <p:spPr>
          <a:xfrm>
            <a:off x="888631" y="2369379"/>
            <a:ext cx="3492500" cy="1473158"/>
          </a:xfrm>
          <a:prstGeom prst="rect">
            <a:avLst/>
          </a:prstGeom>
        </p:spPr>
      </p:pic>
      <p:sp>
        <p:nvSpPr>
          <p:cNvPr id="7" name="TekstSylinder 6">
            <a:extLst>
              <a:ext uri="{FF2B5EF4-FFF2-40B4-BE49-F238E27FC236}">
                <a16:creationId xmlns:a16="http://schemas.microsoft.com/office/drawing/2014/main" id="{D8FBCBB4-B467-044F-A5FB-F30E6EA08D89}"/>
              </a:ext>
            </a:extLst>
          </p:cNvPr>
          <p:cNvSpPr txBox="1"/>
          <p:nvPr/>
        </p:nvSpPr>
        <p:spPr>
          <a:xfrm flipH="1">
            <a:off x="4985331" y="2813570"/>
            <a:ext cx="4330119" cy="646331"/>
          </a:xfrm>
          <a:prstGeom prst="rect">
            <a:avLst/>
          </a:prstGeom>
          <a:noFill/>
        </p:spPr>
        <p:txBody>
          <a:bodyPr wrap="square" rtlCol="0">
            <a:spAutoFit/>
          </a:bodyPr>
          <a:lstStyle/>
          <a:p>
            <a:r>
              <a:rPr lang="nb-NO" sz="3600" dirty="0" err="1"/>
              <a:t>terminology</a:t>
            </a:r>
            <a:endParaRPr lang="nb-NO" sz="3600" dirty="0"/>
          </a:p>
        </p:txBody>
      </p:sp>
    </p:spTree>
    <p:extLst>
      <p:ext uri="{BB962C8B-B14F-4D97-AF65-F5344CB8AC3E}">
        <p14:creationId xmlns:p14="http://schemas.microsoft.com/office/powerpoint/2010/main" val="3043943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FD2F40-B2D0-5B42-AB6A-5D50AD11DD1B}"/>
              </a:ext>
            </a:extLst>
          </p:cNvPr>
          <p:cNvSpPr>
            <a:spLocks noGrp="1"/>
          </p:cNvSpPr>
          <p:nvPr>
            <p:ph type="title"/>
          </p:nvPr>
        </p:nvSpPr>
        <p:spPr>
          <a:xfrm>
            <a:off x="-673666" y="2433560"/>
            <a:ext cx="1256219" cy="1106888"/>
          </a:xfrm>
        </p:spPr>
        <p:txBody>
          <a:bodyPr/>
          <a:lstStyle/>
          <a:p>
            <a:endParaRPr lang="nb-NO" dirty="0"/>
          </a:p>
        </p:txBody>
      </p:sp>
      <p:sp>
        <p:nvSpPr>
          <p:cNvPr id="3" name="Plassholder for innhold 2">
            <a:extLst>
              <a:ext uri="{FF2B5EF4-FFF2-40B4-BE49-F238E27FC236}">
                <a16:creationId xmlns:a16="http://schemas.microsoft.com/office/drawing/2014/main" id="{87E03EEB-C48F-B844-B1FB-FEE8B8B3A910}"/>
              </a:ext>
            </a:extLst>
          </p:cNvPr>
          <p:cNvSpPr>
            <a:spLocks noGrp="1"/>
          </p:cNvSpPr>
          <p:nvPr>
            <p:ph idx="1"/>
          </p:nvPr>
        </p:nvSpPr>
        <p:spPr/>
        <p:txBody>
          <a:bodyPr>
            <a:normAutofit fontScale="92500" lnSpcReduction="20000"/>
          </a:bodyPr>
          <a:lstStyle/>
          <a:p>
            <a:endParaRPr lang="nb-NO" sz="3200" dirty="0"/>
          </a:p>
          <a:p>
            <a:endParaRPr lang="nb-NO" sz="3200" dirty="0"/>
          </a:p>
          <a:p>
            <a:r>
              <a:rPr lang="nb-NO" sz="3200" dirty="0" err="1"/>
              <a:t>Population</a:t>
            </a:r>
            <a:r>
              <a:rPr lang="nb-NO" sz="3200" dirty="0"/>
              <a:t> </a:t>
            </a:r>
            <a:r>
              <a:rPr lang="nb-NO" sz="3200" dirty="0" err="1"/>
              <a:t>distribution</a:t>
            </a:r>
            <a:endParaRPr lang="nb-NO" sz="3200" dirty="0"/>
          </a:p>
          <a:p>
            <a:endParaRPr lang="nb-NO" dirty="0"/>
          </a:p>
          <a:p>
            <a:r>
              <a:rPr lang="nb-NO" dirty="0">
                <a:solidFill>
                  <a:srgbClr val="FF0000"/>
                </a:solidFill>
              </a:rPr>
              <a:t>The </a:t>
            </a:r>
            <a:r>
              <a:rPr lang="nb-NO" dirty="0" err="1">
                <a:solidFill>
                  <a:srgbClr val="FF0000"/>
                </a:solidFill>
              </a:rPr>
              <a:t>way</a:t>
            </a:r>
            <a:r>
              <a:rPr lang="nb-NO" dirty="0">
                <a:solidFill>
                  <a:srgbClr val="FF0000"/>
                </a:solidFill>
              </a:rPr>
              <a:t> in </a:t>
            </a:r>
            <a:r>
              <a:rPr lang="nb-NO" dirty="0" err="1">
                <a:solidFill>
                  <a:srgbClr val="FF0000"/>
                </a:solidFill>
              </a:rPr>
              <a:t>which</a:t>
            </a:r>
            <a:r>
              <a:rPr lang="nb-NO" dirty="0">
                <a:solidFill>
                  <a:srgbClr val="FF0000"/>
                </a:solidFill>
              </a:rPr>
              <a:t> </a:t>
            </a:r>
            <a:r>
              <a:rPr lang="nb-NO" dirty="0" err="1">
                <a:solidFill>
                  <a:srgbClr val="FF0000"/>
                </a:solidFill>
              </a:rPr>
              <a:t>people</a:t>
            </a:r>
            <a:r>
              <a:rPr lang="nb-NO" dirty="0">
                <a:solidFill>
                  <a:srgbClr val="FF0000"/>
                </a:solidFill>
              </a:rPr>
              <a:t> </a:t>
            </a:r>
            <a:r>
              <a:rPr lang="nb-NO" dirty="0" err="1">
                <a:solidFill>
                  <a:srgbClr val="FF0000"/>
                </a:solidFill>
              </a:rPr>
              <a:t>are</a:t>
            </a:r>
            <a:r>
              <a:rPr lang="nb-NO" dirty="0">
                <a:solidFill>
                  <a:srgbClr val="FF0000"/>
                </a:solidFill>
              </a:rPr>
              <a:t> </a:t>
            </a:r>
            <a:r>
              <a:rPr lang="nb-NO" dirty="0" err="1">
                <a:solidFill>
                  <a:srgbClr val="FF0000"/>
                </a:solidFill>
              </a:rPr>
              <a:t>spread</a:t>
            </a:r>
            <a:r>
              <a:rPr lang="nb-NO" dirty="0">
                <a:solidFill>
                  <a:srgbClr val="FF0000"/>
                </a:solidFill>
              </a:rPr>
              <a:t> </a:t>
            </a:r>
            <a:r>
              <a:rPr lang="nb-NO" dirty="0" err="1">
                <a:solidFill>
                  <a:srgbClr val="FF0000"/>
                </a:solidFill>
              </a:rPr>
              <a:t>out</a:t>
            </a:r>
            <a:r>
              <a:rPr lang="nb-NO" dirty="0">
                <a:solidFill>
                  <a:srgbClr val="FF0000"/>
                </a:solidFill>
              </a:rPr>
              <a:t> </a:t>
            </a:r>
            <a:r>
              <a:rPr lang="nb-NO" dirty="0" err="1">
                <a:solidFill>
                  <a:srgbClr val="FF0000"/>
                </a:solidFill>
              </a:rPr>
              <a:t>across</a:t>
            </a:r>
            <a:r>
              <a:rPr lang="nb-NO" dirty="0">
                <a:solidFill>
                  <a:srgbClr val="FF0000"/>
                </a:solidFill>
              </a:rPr>
              <a:t> </a:t>
            </a:r>
            <a:r>
              <a:rPr lang="nb-NO" dirty="0" err="1">
                <a:solidFill>
                  <a:srgbClr val="FF0000"/>
                </a:solidFill>
              </a:rPr>
              <a:t>the</a:t>
            </a:r>
            <a:r>
              <a:rPr lang="nb-NO" dirty="0">
                <a:solidFill>
                  <a:srgbClr val="FF0000"/>
                </a:solidFill>
              </a:rPr>
              <a:t> </a:t>
            </a:r>
            <a:r>
              <a:rPr lang="nb-NO" dirty="0" err="1">
                <a:solidFill>
                  <a:srgbClr val="FF0000"/>
                </a:solidFill>
              </a:rPr>
              <a:t>Earth’s</a:t>
            </a:r>
            <a:r>
              <a:rPr lang="nb-NO" dirty="0">
                <a:solidFill>
                  <a:srgbClr val="FF0000"/>
                </a:solidFill>
              </a:rPr>
              <a:t> </a:t>
            </a:r>
            <a:r>
              <a:rPr lang="nb-NO" dirty="0" err="1">
                <a:solidFill>
                  <a:srgbClr val="FF0000"/>
                </a:solidFill>
              </a:rPr>
              <a:t>surface</a:t>
            </a:r>
            <a:r>
              <a:rPr lang="nb-NO" dirty="0">
                <a:solidFill>
                  <a:srgbClr val="FF0000"/>
                </a:solidFill>
              </a:rPr>
              <a:t>. </a:t>
            </a:r>
          </a:p>
          <a:p>
            <a:endParaRPr lang="nb-NO" sz="1600" dirty="0"/>
          </a:p>
          <a:p>
            <a:pPr marL="0" indent="0">
              <a:buNone/>
            </a:pPr>
            <a:r>
              <a:rPr lang="nb-NO" sz="1600" dirty="0"/>
              <a:t>    </a:t>
            </a:r>
            <a:r>
              <a:rPr lang="nb-NO" b="1" dirty="0" err="1"/>
              <a:t>Example</a:t>
            </a:r>
            <a:r>
              <a:rPr lang="nb-NO" b="1" dirty="0"/>
              <a:t>:</a:t>
            </a:r>
          </a:p>
          <a:p>
            <a:pPr marL="0" indent="0">
              <a:buNone/>
            </a:pPr>
            <a:endParaRPr lang="nb-NO" b="1" dirty="0"/>
          </a:p>
          <a:p>
            <a:pPr fontAlgn="t"/>
            <a:r>
              <a:rPr lang="nb-NO" dirty="0"/>
              <a:t>1114 present Pin Code </a:t>
            </a:r>
            <a:r>
              <a:rPr lang="nb-NO" dirty="0" err="1"/>
              <a:t>of</a:t>
            </a:r>
            <a:r>
              <a:rPr lang="nb-NO" dirty="0"/>
              <a:t> </a:t>
            </a:r>
            <a:r>
              <a:rPr lang="nb-NO" dirty="0" err="1"/>
              <a:t>the</a:t>
            </a:r>
            <a:r>
              <a:rPr lang="nb-NO" dirty="0"/>
              <a:t> </a:t>
            </a:r>
            <a:r>
              <a:rPr lang="nb-NO" dirty="0" err="1"/>
              <a:t>world</a:t>
            </a:r>
            <a:r>
              <a:rPr lang="nb-NO" dirty="0"/>
              <a:t>. </a:t>
            </a:r>
          </a:p>
          <a:p>
            <a:pPr marL="0" indent="0" fontAlgn="t">
              <a:buNone/>
            </a:pPr>
            <a:endParaRPr lang="nb-NO" dirty="0"/>
          </a:p>
          <a:p>
            <a:pPr fontAlgn="t"/>
            <a:r>
              <a:rPr lang="nb-NO" dirty="0"/>
              <a:t>1125 Pin Code 2050</a:t>
            </a:r>
          </a:p>
          <a:p>
            <a:pPr marL="0" indent="0" fontAlgn="t">
              <a:buNone/>
            </a:pPr>
            <a:endParaRPr lang="nb-NO" dirty="0"/>
          </a:p>
          <a:p>
            <a:endParaRPr lang="nb-NO" sz="1600" dirty="0"/>
          </a:p>
        </p:txBody>
      </p:sp>
      <p:pic>
        <p:nvPicPr>
          <p:cNvPr id="4" name="Picture 3">
            <a:extLst>
              <a:ext uri="{FF2B5EF4-FFF2-40B4-BE49-F238E27FC236}">
                <a16:creationId xmlns:a16="http://schemas.microsoft.com/office/drawing/2014/main" id="{47DDAE4E-2AB3-42C8-A972-0E8DA8411F9D}"/>
              </a:ext>
            </a:extLst>
          </p:cNvPr>
          <p:cNvPicPr>
            <a:picLocks noChangeAspect="1"/>
          </p:cNvPicPr>
          <p:nvPr/>
        </p:nvPicPr>
        <p:blipFill>
          <a:blip r:embed="rId2"/>
          <a:stretch>
            <a:fillRect/>
          </a:stretch>
        </p:blipFill>
        <p:spPr>
          <a:xfrm>
            <a:off x="1057716" y="2799965"/>
            <a:ext cx="3156065" cy="1480965"/>
          </a:xfrm>
          <a:prstGeom prst="rect">
            <a:avLst/>
          </a:prstGeom>
        </p:spPr>
      </p:pic>
    </p:spTree>
    <p:extLst>
      <p:ext uri="{BB962C8B-B14F-4D97-AF65-F5344CB8AC3E}">
        <p14:creationId xmlns:p14="http://schemas.microsoft.com/office/powerpoint/2010/main" val="353330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4" end="4"/>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6" end="6"/>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8" end="8"/>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CB546-D015-444E-9A74-9941A5A4364F}"/>
              </a:ext>
            </a:extLst>
          </p:cNvPr>
          <p:cNvSpPr>
            <a:spLocks noGrp="1"/>
          </p:cNvSpPr>
          <p:nvPr>
            <p:ph type="title"/>
          </p:nvPr>
        </p:nvSpPr>
        <p:spPr/>
        <p:txBody>
          <a:bodyPr/>
          <a:lstStyle/>
          <a:p>
            <a:r>
              <a:rPr lang="en-GB" b="1" dirty="0"/>
              <a:t>GNI</a:t>
            </a:r>
          </a:p>
        </p:txBody>
      </p:sp>
      <p:sp>
        <p:nvSpPr>
          <p:cNvPr id="3" name="Text Placeholder 2">
            <a:extLst>
              <a:ext uri="{FF2B5EF4-FFF2-40B4-BE49-F238E27FC236}">
                <a16:creationId xmlns:a16="http://schemas.microsoft.com/office/drawing/2014/main" id="{54E26792-B415-42B5-B0DB-E29F1647A017}"/>
              </a:ext>
            </a:extLst>
          </p:cNvPr>
          <p:cNvSpPr>
            <a:spLocks noGrp="1"/>
          </p:cNvSpPr>
          <p:nvPr>
            <p:ph type="body" idx="1"/>
          </p:nvPr>
        </p:nvSpPr>
        <p:spPr/>
        <p:txBody>
          <a:bodyPr/>
          <a:lstStyle/>
          <a:p>
            <a:r>
              <a:rPr lang="en-GB" sz="2400" dirty="0"/>
              <a:t>GDP + net income from abroad </a:t>
            </a:r>
          </a:p>
          <a:p>
            <a:r>
              <a:rPr lang="en-GB" dirty="0"/>
              <a:t>(income from Norwegians abroad – income from foreigners in Norway)</a:t>
            </a:r>
          </a:p>
        </p:txBody>
      </p:sp>
    </p:spTree>
    <p:extLst>
      <p:ext uri="{BB962C8B-B14F-4D97-AF65-F5344CB8AC3E}">
        <p14:creationId xmlns:p14="http://schemas.microsoft.com/office/powerpoint/2010/main" val="1723013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C1E555-4248-EA47-ACDD-60E246B7AE3F}"/>
              </a:ext>
            </a:extLst>
          </p:cNvPr>
          <p:cNvSpPr>
            <a:spLocks noGrp="1"/>
          </p:cNvSpPr>
          <p:nvPr>
            <p:ph type="title"/>
          </p:nvPr>
        </p:nvSpPr>
        <p:spPr/>
        <p:txBody>
          <a:bodyPr>
            <a:normAutofit fontScale="90000"/>
          </a:bodyPr>
          <a:lstStyle/>
          <a:p>
            <a:r>
              <a:rPr lang="nb-NO" dirty="0"/>
              <a:t>A </a:t>
            </a:r>
            <a:r>
              <a:rPr lang="nb-NO" dirty="0" err="1"/>
              <a:t>conceptual</a:t>
            </a:r>
            <a:r>
              <a:rPr lang="nb-NO" dirty="0"/>
              <a:t> </a:t>
            </a:r>
            <a:br>
              <a:rPr lang="nb-NO" dirty="0"/>
            </a:br>
            <a:r>
              <a:rPr lang="nb-NO" dirty="0"/>
              <a:t>and </a:t>
            </a:r>
            <a:br>
              <a:rPr lang="nb-NO" dirty="0"/>
            </a:br>
            <a:r>
              <a:rPr lang="nb-NO" dirty="0" err="1"/>
              <a:t>contextual</a:t>
            </a:r>
            <a:r>
              <a:rPr lang="nb-NO" dirty="0"/>
              <a:t> </a:t>
            </a:r>
            <a:r>
              <a:rPr lang="nb-NO" dirty="0" err="1"/>
              <a:t>approach</a:t>
            </a:r>
            <a:r>
              <a:rPr lang="nb-NO" dirty="0"/>
              <a:t> </a:t>
            </a:r>
          </a:p>
        </p:txBody>
      </p:sp>
      <p:pic>
        <p:nvPicPr>
          <p:cNvPr id="5" name="Bilde 4">
            <a:extLst>
              <a:ext uri="{FF2B5EF4-FFF2-40B4-BE49-F238E27FC236}">
                <a16:creationId xmlns:a16="http://schemas.microsoft.com/office/drawing/2014/main" id="{606497D3-0533-B545-A763-B61D6B9E5516}"/>
              </a:ext>
            </a:extLst>
          </p:cNvPr>
          <p:cNvPicPr>
            <a:picLocks noChangeAspect="1"/>
          </p:cNvPicPr>
          <p:nvPr/>
        </p:nvPicPr>
        <p:blipFill>
          <a:blip r:embed="rId2"/>
          <a:stretch>
            <a:fillRect/>
          </a:stretch>
        </p:blipFill>
        <p:spPr>
          <a:xfrm>
            <a:off x="5007942" y="646527"/>
            <a:ext cx="6521450" cy="5102707"/>
          </a:xfrm>
          <a:prstGeom prst="rect">
            <a:avLst/>
          </a:prstGeom>
        </p:spPr>
      </p:pic>
    </p:spTree>
    <p:extLst>
      <p:ext uri="{BB962C8B-B14F-4D97-AF65-F5344CB8AC3E}">
        <p14:creationId xmlns:p14="http://schemas.microsoft.com/office/powerpoint/2010/main" val="705399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7CD2E6-6314-544E-9284-48E4E0F0B4AE}"/>
              </a:ext>
            </a:extLst>
          </p:cNvPr>
          <p:cNvSpPr>
            <a:spLocks noGrp="1"/>
          </p:cNvSpPr>
          <p:nvPr>
            <p:ph type="title"/>
          </p:nvPr>
        </p:nvSpPr>
        <p:spPr/>
        <p:txBody>
          <a:bodyPr/>
          <a:lstStyle/>
          <a:p>
            <a:endParaRPr lang="nb-NO" dirty="0"/>
          </a:p>
        </p:txBody>
      </p:sp>
      <p:sp>
        <p:nvSpPr>
          <p:cNvPr id="3" name="Plassholder for innhold 2">
            <a:extLst>
              <a:ext uri="{FF2B5EF4-FFF2-40B4-BE49-F238E27FC236}">
                <a16:creationId xmlns:a16="http://schemas.microsoft.com/office/drawing/2014/main" id="{0C3749BB-2EA1-B746-A495-2B054E0A33E5}"/>
              </a:ext>
            </a:extLst>
          </p:cNvPr>
          <p:cNvSpPr>
            <a:spLocks noGrp="1"/>
          </p:cNvSpPr>
          <p:nvPr>
            <p:ph idx="1"/>
          </p:nvPr>
        </p:nvSpPr>
        <p:spPr/>
        <p:txBody>
          <a:bodyPr/>
          <a:lstStyle/>
          <a:p>
            <a:r>
              <a:rPr lang="nb-NO" sz="3200" dirty="0" err="1"/>
              <a:t>Population</a:t>
            </a:r>
            <a:r>
              <a:rPr lang="nb-NO" sz="3200" dirty="0"/>
              <a:t> </a:t>
            </a:r>
            <a:r>
              <a:rPr lang="nb-NO" sz="3200" dirty="0" err="1"/>
              <a:t>density</a:t>
            </a:r>
            <a:endParaRPr lang="nb-NO" sz="3200" dirty="0"/>
          </a:p>
          <a:p>
            <a:endParaRPr lang="nb-NO" dirty="0"/>
          </a:p>
          <a:p>
            <a:r>
              <a:rPr lang="nb-NO" dirty="0">
                <a:solidFill>
                  <a:srgbClr val="FF0000"/>
                </a:solidFill>
              </a:rPr>
              <a:t>The </a:t>
            </a:r>
            <a:r>
              <a:rPr lang="nb-NO" dirty="0" err="1">
                <a:solidFill>
                  <a:srgbClr val="FF0000"/>
                </a:solidFill>
              </a:rPr>
              <a:t>number</a:t>
            </a:r>
            <a:r>
              <a:rPr lang="nb-NO" dirty="0">
                <a:solidFill>
                  <a:srgbClr val="FF0000"/>
                </a:solidFill>
              </a:rPr>
              <a:t> </a:t>
            </a:r>
            <a:r>
              <a:rPr lang="nb-NO" dirty="0" err="1">
                <a:solidFill>
                  <a:srgbClr val="FF0000"/>
                </a:solidFill>
              </a:rPr>
              <a:t>of</a:t>
            </a:r>
            <a:r>
              <a:rPr lang="nb-NO" dirty="0">
                <a:solidFill>
                  <a:srgbClr val="FF0000"/>
                </a:solidFill>
              </a:rPr>
              <a:t> </a:t>
            </a:r>
            <a:r>
              <a:rPr lang="nb-NO" dirty="0" err="1">
                <a:solidFill>
                  <a:srgbClr val="FF0000"/>
                </a:solidFill>
              </a:rPr>
              <a:t>people</a:t>
            </a:r>
            <a:r>
              <a:rPr lang="nb-NO" dirty="0">
                <a:solidFill>
                  <a:srgbClr val="FF0000"/>
                </a:solidFill>
              </a:rPr>
              <a:t> </a:t>
            </a:r>
            <a:r>
              <a:rPr lang="nb-NO" dirty="0" err="1">
                <a:solidFill>
                  <a:srgbClr val="FF0000"/>
                </a:solidFill>
              </a:rPr>
              <a:t>living</a:t>
            </a:r>
            <a:r>
              <a:rPr lang="nb-NO" dirty="0">
                <a:solidFill>
                  <a:srgbClr val="FF0000"/>
                </a:solidFill>
              </a:rPr>
              <a:t> </a:t>
            </a:r>
            <a:r>
              <a:rPr lang="nb-NO" dirty="0" err="1">
                <a:solidFill>
                  <a:srgbClr val="FF0000"/>
                </a:solidFill>
              </a:rPr>
              <a:t>within</a:t>
            </a:r>
            <a:r>
              <a:rPr lang="nb-NO" dirty="0">
                <a:solidFill>
                  <a:srgbClr val="FF0000"/>
                </a:solidFill>
              </a:rPr>
              <a:t> a </a:t>
            </a:r>
            <a:r>
              <a:rPr lang="nb-NO" dirty="0" err="1">
                <a:solidFill>
                  <a:srgbClr val="FF0000"/>
                </a:solidFill>
              </a:rPr>
              <a:t>specified</a:t>
            </a:r>
            <a:r>
              <a:rPr lang="nb-NO" dirty="0">
                <a:solidFill>
                  <a:srgbClr val="FF0000"/>
                </a:solidFill>
              </a:rPr>
              <a:t> area. </a:t>
            </a:r>
          </a:p>
          <a:p>
            <a:endParaRPr lang="nb-NO" dirty="0"/>
          </a:p>
          <a:p>
            <a:pPr marL="0" indent="0">
              <a:buNone/>
            </a:pPr>
            <a:r>
              <a:rPr lang="nb-NO" dirty="0"/>
              <a:t>    </a:t>
            </a:r>
            <a:r>
              <a:rPr lang="nb-NO" dirty="0" err="1"/>
              <a:t>Example</a:t>
            </a:r>
            <a:r>
              <a:rPr lang="nb-NO" dirty="0"/>
              <a:t>:</a:t>
            </a:r>
          </a:p>
          <a:p>
            <a:r>
              <a:rPr lang="nb-NO" b="1" dirty="0"/>
              <a:t>Norway</a:t>
            </a:r>
          </a:p>
          <a:p>
            <a:pPr marL="0" indent="0">
              <a:buNone/>
            </a:pPr>
            <a:r>
              <a:rPr lang="nb-NO" b="1" dirty="0"/>
              <a:t>   </a:t>
            </a:r>
            <a:r>
              <a:rPr lang="nb-NO" dirty="0"/>
              <a:t>14 </a:t>
            </a:r>
            <a:r>
              <a:rPr lang="nb-NO" dirty="0" err="1"/>
              <a:t>people</a:t>
            </a:r>
            <a:r>
              <a:rPr lang="nb-NO" dirty="0"/>
              <a:t> per </a:t>
            </a:r>
            <a:r>
              <a:rPr lang="nb-NO" dirty="0" err="1"/>
              <a:t>square</a:t>
            </a:r>
            <a:r>
              <a:rPr lang="nb-NO" dirty="0"/>
              <a:t> km </a:t>
            </a:r>
            <a:r>
              <a:rPr lang="nb-NO" dirty="0" err="1"/>
              <a:t>of</a:t>
            </a:r>
            <a:r>
              <a:rPr lang="nb-NO" dirty="0"/>
              <a:t> land area.</a:t>
            </a:r>
          </a:p>
          <a:p>
            <a:endParaRPr lang="nb-NO" dirty="0"/>
          </a:p>
        </p:txBody>
      </p:sp>
      <p:pic>
        <p:nvPicPr>
          <p:cNvPr id="4" name="Picture 2" descr="Image result for population density">
            <a:extLst>
              <a:ext uri="{FF2B5EF4-FFF2-40B4-BE49-F238E27FC236}">
                <a16:creationId xmlns:a16="http://schemas.microsoft.com/office/drawing/2014/main" id="{AB1E0721-8872-45C6-9C58-2FFD7DB6A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030" y="2419960"/>
            <a:ext cx="3124593" cy="2343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60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F1509E3-F88B-F042-971D-C411D2214441}"/>
              </a:ext>
            </a:extLst>
          </p:cNvPr>
          <p:cNvSpPr>
            <a:spLocks noGrp="1"/>
          </p:cNvSpPr>
          <p:nvPr>
            <p:ph idx="1"/>
          </p:nvPr>
        </p:nvSpPr>
        <p:spPr>
          <a:xfrm>
            <a:off x="4868483" y="-111214"/>
            <a:ext cx="6281873" cy="5248622"/>
          </a:xfrm>
        </p:spPr>
        <p:txBody>
          <a:bodyPr/>
          <a:lstStyle/>
          <a:p>
            <a:r>
              <a:rPr lang="nb-NO" sz="3200" dirty="0" err="1"/>
              <a:t>Lorenz</a:t>
            </a:r>
            <a:r>
              <a:rPr lang="nb-NO" sz="3200" dirty="0"/>
              <a:t> </a:t>
            </a:r>
            <a:r>
              <a:rPr lang="nb-NO" sz="3200" dirty="0" err="1"/>
              <a:t>curve</a:t>
            </a:r>
            <a:endParaRPr lang="nb-NO" sz="3200" dirty="0"/>
          </a:p>
          <a:p>
            <a:endParaRPr lang="nb-NO" dirty="0"/>
          </a:p>
          <a:p>
            <a:r>
              <a:rPr lang="nb-NO" dirty="0">
                <a:solidFill>
                  <a:srgbClr val="FF0000"/>
                </a:solidFill>
              </a:rPr>
              <a:t>A </a:t>
            </a:r>
            <a:r>
              <a:rPr lang="nb-NO" dirty="0" err="1">
                <a:solidFill>
                  <a:srgbClr val="FF0000"/>
                </a:solidFill>
              </a:rPr>
              <a:t>diagrammatic</a:t>
            </a:r>
            <a:r>
              <a:rPr lang="nb-NO" dirty="0">
                <a:solidFill>
                  <a:srgbClr val="FF0000"/>
                </a:solidFill>
              </a:rPr>
              <a:t> </a:t>
            </a:r>
            <a:r>
              <a:rPr lang="nb-NO" dirty="0" err="1">
                <a:solidFill>
                  <a:srgbClr val="FF0000"/>
                </a:solidFill>
              </a:rPr>
              <a:t>expression</a:t>
            </a:r>
            <a:r>
              <a:rPr lang="nb-NO" dirty="0">
                <a:solidFill>
                  <a:srgbClr val="FF0000"/>
                </a:solidFill>
              </a:rPr>
              <a:t> </a:t>
            </a:r>
            <a:r>
              <a:rPr lang="nb-NO" dirty="0" err="1">
                <a:solidFill>
                  <a:srgbClr val="FF0000"/>
                </a:solidFill>
              </a:rPr>
              <a:t>of</a:t>
            </a:r>
            <a:r>
              <a:rPr lang="nb-NO" dirty="0">
                <a:solidFill>
                  <a:srgbClr val="FF0000"/>
                </a:solidFill>
              </a:rPr>
              <a:t> </a:t>
            </a:r>
            <a:r>
              <a:rPr lang="nb-NO" dirty="0" err="1">
                <a:solidFill>
                  <a:srgbClr val="FF0000"/>
                </a:solidFill>
              </a:rPr>
              <a:t>the</a:t>
            </a:r>
            <a:r>
              <a:rPr lang="nb-NO" dirty="0">
                <a:solidFill>
                  <a:srgbClr val="FF0000"/>
                </a:solidFill>
              </a:rPr>
              <a:t> </a:t>
            </a:r>
            <a:r>
              <a:rPr lang="nb-NO" dirty="0" err="1">
                <a:solidFill>
                  <a:srgbClr val="FF0000"/>
                </a:solidFill>
              </a:rPr>
              <a:t>extent</a:t>
            </a:r>
            <a:r>
              <a:rPr lang="nb-NO" dirty="0">
                <a:solidFill>
                  <a:srgbClr val="FF0000"/>
                </a:solidFill>
              </a:rPr>
              <a:t> to </a:t>
            </a:r>
            <a:r>
              <a:rPr lang="nb-NO" dirty="0" err="1">
                <a:solidFill>
                  <a:srgbClr val="FF0000"/>
                </a:solidFill>
              </a:rPr>
              <a:t>which</a:t>
            </a:r>
            <a:r>
              <a:rPr lang="nb-NO" dirty="0">
                <a:solidFill>
                  <a:srgbClr val="FF0000"/>
                </a:solidFill>
              </a:rPr>
              <a:t> a </a:t>
            </a:r>
            <a:r>
              <a:rPr lang="nb-NO" dirty="0" err="1">
                <a:solidFill>
                  <a:srgbClr val="FF0000"/>
                </a:solidFill>
              </a:rPr>
              <a:t>distribution</a:t>
            </a:r>
            <a:r>
              <a:rPr lang="nb-NO" dirty="0">
                <a:solidFill>
                  <a:srgbClr val="FF0000"/>
                </a:solidFill>
              </a:rPr>
              <a:t> is </a:t>
            </a:r>
            <a:r>
              <a:rPr lang="nb-NO" dirty="0" err="1">
                <a:solidFill>
                  <a:srgbClr val="FF0000"/>
                </a:solidFill>
              </a:rPr>
              <a:t>unequal</a:t>
            </a:r>
            <a:r>
              <a:rPr lang="nb-NO" dirty="0">
                <a:solidFill>
                  <a:srgbClr val="FF0000"/>
                </a:solidFill>
              </a:rPr>
              <a:t>. </a:t>
            </a:r>
          </a:p>
          <a:p>
            <a:pPr marL="0" indent="0">
              <a:buNone/>
            </a:pPr>
            <a:r>
              <a:rPr lang="nb-NO" dirty="0"/>
              <a:t>  </a:t>
            </a:r>
          </a:p>
          <a:p>
            <a:endParaRPr lang="nb-NO" dirty="0"/>
          </a:p>
          <a:p>
            <a:pPr marL="0" indent="0">
              <a:buNone/>
            </a:pPr>
            <a:endParaRPr lang="nb-NO" dirty="0"/>
          </a:p>
        </p:txBody>
      </p:sp>
      <p:pic>
        <p:nvPicPr>
          <p:cNvPr id="4" name="Bilde 3">
            <a:extLst>
              <a:ext uri="{FF2B5EF4-FFF2-40B4-BE49-F238E27FC236}">
                <a16:creationId xmlns:a16="http://schemas.microsoft.com/office/drawing/2014/main" id="{C45AB911-D8D6-AC4B-952B-2B1AE9229238}"/>
              </a:ext>
            </a:extLst>
          </p:cNvPr>
          <p:cNvPicPr>
            <a:picLocks noChangeAspect="1"/>
          </p:cNvPicPr>
          <p:nvPr/>
        </p:nvPicPr>
        <p:blipFill>
          <a:blip r:embed="rId2"/>
          <a:stretch>
            <a:fillRect/>
          </a:stretch>
        </p:blipFill>
        <p:spPr>
          <a:xfrm>
            <a:off x="1452925" y="2422685"/>
            <a:ext cx="2336717" cy="2327965"/>
          </a:xfrm>
          <a:prstGeom prst="rect">
            <a:avLst/>
          </a:prstGeom>
        </p:spPr>
      </p:pic>
    </p:spTree>
    <p:extLst>
      <p:ext uri="{BB962C8B-B14F-4D97-AF65-F5344CB8AC3E}">
        <p14:creationId xmlns:p14="http://schemas.microsoft.com/office/powerpoint/2010/main" val="287923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4000"/>
                <a:lumMod val="116000"/>
              </a:schemeClr>
            </a:gs>
            <a:gs pos="100000">
              <a:schemeClr val="bg2">
                <a:tint val="98000"/>
                <a:shade val="86000"/>
                <a:satMod val="90000"/>
                <a:lumMod val="88000"/>
              </a:schemeClr>
            </a:gs>
          </a:gsLst>
          <a:path path="circle">
            <a:fillToRect l="50000" t="15000" r="50000" b="169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BA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2"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4" name="Rectangle 33">
            <a:extLst>
              <a:ext uri="{FF2B5EF4-FFF2-40B4-BE49-F238E27FC236}">
                <a16:creationId xmlns:a16="http://schemas.microsoft.com/office/drawing/2014/main" id="{8C244A1F-7C11-45E7-AB98-65851A650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1348"/>
            <a:ext cx="12192000" cy="5600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60D4027-A48C-4B8C-9DC7-0D3C582B8BB0}"/>
              </a:ext>
            </a:extLst>
          </p:cNvPr>
          <p:cNvPicPr>
            <a:picLocks noChangeAspect="1"/>
          </p:cNvPicPr>
          <p:nvPr/>
        </p:nvPicPr>
        <p:blipFill>
          <a:blip r:embed="rId2"/>
          <a:stretch>
            <a:fillRect/>
          </a:stretch>
        </p:blipFill>
        <p:spPr>
          <a:xfrm>
            <a:off x="2865809" y="938318"/>
            <a:ext cx="6465474" cy="4962251"/>
          </a:xfrm>
          <a:prstGeom prst="rect">
            <a:avLst/>
          </a:prstGeom>
        </p:spPr>
      </p:pic>
    </p:spTree>
    <p:extLst>
      <p:ext uri="{BB962C8B-B14F-4D97-AF65-F5344CB8AC3E}">
        <p14:creationId xmlns:p14="http://schemas.microsoft.com/office/powerpoint/2010/main" val="2908483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A1EC35-6DF4-8A41-BF63-912E43858D6A}"/>
              </a:ext>
            </a:extLst>
          </p:cNvPr>
          <p:cNvSpPr>
            <a:spLocks noGrp="1"/>
          </p:cNvSpPr>
          <p:nvPr>
            <p:ph type="title"/>
          </p:nvPr>
        </p:nvSpPr>
        <p:spPr>
          <a:xfrm>
            <a:off x="-129463" y="3428931"/>
            <a:ext cx="1397237" cy="67109"/>
          </a:xfrm>
        </p:spPr>
        <p:txBody>
          <a:bodyPr>
            <a:normAutofit fontScale="90000"/>
          </a:bodyPr>
          <a:lstStyle/>
          <a:p>
            <a:endParaRPr lang="nb-NO" dirty="0"/>
          </a:p>
        </p:txBody>
      </p:sp>
      <p:sp>
        <p:nvSpPr>
          <p:cNvPr id="3" name="Plassholder for innhold 2">
            <a:extLst>
              <a:ext uri="{FF2B5EF4-FFF2-40B4-BE49-F238E27FC236}">
                <a16:creationId xmlns:a16="http://schemas.microsoft.com/office/drawing/2014/main" id="{B1BF85BC-8F51-CC43-8C52-5B8674EB0AB3}"/>
              </a:ext>
            </a:extLst>
          </p:cNvPr>
          <p:cNvSpPr>
            <a:spLocks noGrp="1"/>
          </p:cNvSpPr>
          <p:nvPr>
            <p:ph idx="1"/>
          </p:nvPr>
        </p:nvSpPr>
        <p:spPr>
          <a:xfrm>
            <a:off x="5102949" y="431227"/>
            <a:ext cx="6281873" cy="5248622"/>
          </a:xfrm>
        </p:spPr>
        <p:txBody>
          <a:bodyPr/>
          <a:lstStyle/>
          <a:p>
            <a:r>
              <a:rPr lang="nb-NO" sz="3200" dirty="0"/>
              <a:t>Arid</a:t>
            </a:r>
          </a:p>
          <a:p>
            <a:endParaRPr lang="nb-NO" dirty="0"/>
          </a:p>
          <a:p>
            <a:r>
              <a:rPr lang="nb-NO" dirty="0">
                <a:solidFill>
                  <a:srgbClr val="FF0000"/>
                </a:solidFill>
              </a:rPr>
              <a:t>A </a:t>
            </a:r>
            <a:r>
              <a:rPr lang="nb-NO" dirty="0" err="1">
                <a:solidFill>
                  <a:srgbClr val="FF0000"/>
                </a:solidFill>
              </a:rPr>
              <a:t>climate</a:t>
            </a:r>
            <a:r>
              <a:rPr lang="nb-NO" dirty="0">
                <a:solidFill>
                  <a:srgbClr val="FF0000"/>
                </a:solidFill>
              </a:rPr>
              <a:t> </a:t>
            </a:r>
            <a:r>
              <a:rPr lang="nb-NO" dirty="0" err="1">
                <a:solidFill>
                  <a:srgbClr val="FF0000"/>
                </a:solidFill>
              </a:rPr>
              <a:t>whose</a:t>
            </a:r>
            <a:r>
              <a:rPr lang="nb-NO" dirty="0">
                <a:solidFill>
                  <a:srgbClr val="FF0000"/>
                </a:solidFill>
              </a:rPr>
              <a:t> </a:t>
            </a:r>
            <a:r>
              <a:rPr lang="nb-NO" dirty="0" err="1">
                <a:solidFill>
                  <a:srgbClr val="FF0000"/>
                </a:solidFill>
              </a:rPr>
              <a:t>precipitation</a:t>
            </a:r>
            <a:r>
              <a:rPr lang="nb-NO" dirty="0">
                <a:solidFill>
                  <a:srgbClr val="FF0000"/>
                </a:solidFill>
              </a:rPr>
              <a:t> is less </a:t>
            </a:r>
            <a:r>
              <a:rPr lang="nb-NO" dirty="0" err="1">
                <a:solidFill>
                  <a:srgbClr val="FF0000"/>
                </a:solidFill>
              </a:rPr>
              <a:t>than</a:t>
            </a:r>
            <a:r>
              <a:rPr lang="nb-NO" dirty="0">
                <a:solidFill>
                  <a:srgbClr val="FF0000"/>
                </a:solidFill>
              </a:rPr>
              <a:t> 250 mm </a:t>
            </a:r>
            <a:r>
              <a:rPr lang="nb-NO" dirty="0" err="1">
                <a:solidFill>
                  <a:srgbClr val="FF0000"/>
                </a:solidFill>
              </a:rPr>
              <a:t>annually</a:t>
            </a:r>
            <a:r>
              <a:rPr lang="nb-NO" dirty="0">
                <a:solidFill>
                  <a:srgbClr val="FF0000"/>
                </a:solidFill>
              </a:rPr>
              <a:t>. </a:t>
            </a:r>
          </a:p>
        </p:txBody>
      </p:sp>
      <p:pic>
        <p:nvPicPr>
          <p:cNvPr id="3074" name="Picture 2" descr="Related image">
            <a:extLst>
              <a:ext uri="{FF2B5EF4-FFF2-40B4-BE49-F238E27FC236}">
                <a16:creationId xmlns:a16="http://schemas.microsoft.com/office/drawing/2014/main" id="{90A2380A-A5D2-4427-B948-345C4A870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256" y="2578951"/>
            <a:ext cx="3240659" cy="182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87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D35238-C7BA-8742-9C75-91EC03A5A91E}"/>
              </a:ext>
            </a:extLst>
          </p:cNvPr>
          <p:cNvSpPr>
            <a:spLocks noGrp="1"/>
          </p:cNvSpPr>
          <p:nvPr>
            <p:ph type="title"/>
          </p:nvPr>
        </p:nvSpPr>
        <p:spPr>
          <a:xfrm>
            <a:off x="-2647102" y="2732812"/>
            <a:ext cx="1210157" cy="1432531"/>
          </a:xfrm>
        </p:spPr>
        <p:txBody>
          <a:bodyPr/>
          <a:lstStyle/>
          <a:p>
            <a:endParaRPr lang="nb-NO" dirty="0"/>
          </a:p>
        </p:txBody>
      </p:sp>
      <p:sp>
        <p:nvSpPr>
          <p:cNvPr id="3" name="Plassholder for innhold 2">
            <a:extLst>
              <a:ext uri="{FF2B5EF4-FFF2-40B4-BE49-F238E27FC236}">
                <a16:creationId xmlns:a16="http://schemas.microsoft.com/office/drawing/2014/main" id="{A193C279-2B52-2149-941F-98A5B2D49476}"/>
              </a:ext>
            </a:extLst>
          </p:cNvPr>
          <p:cNvSpPr>
            <a:spLocks noGrp="1"/>
          </p:cNvSpPr>
          <p:nvPr>
            <p:ph idx="1"/>
          </p:nvPr>
        </p:nvSpPr>
        <p:spPr>
          <a:xfrm>
            <a:off x="5118447" y="803186"/>
            <a:ext cx="6281873" cy="5248622"/>
          </a:xfrm>
        </p:spPr>
        <p:txBody>
          <a:bodyPr/>
          <a:lstStyle/>
          <a:p>
            <a:r>
              <a:rPr lang="nb-NO" sz="3200" dirty="0" err="1"/>
              <a:t>Desalinization</a:t>
            </a:r>
            <a:endParaRPr lang="nb-NO" sz="3200" dirty="0"/>
          </a:p>
          <a:p>
            <a:endParaRPr lang="nb-NO" dirty="0"/>
          </a:p>
          <a:p>
            <a:r>
              <a:rPr lang="nb-NO" dirty="0">
                <a:solidFill>
                  <a:srgbClr val="FF0000"/>
                </a:solidFill>
              </a:rPr>
              <a:t>The </a:t>
            </a:r>
            <a:r>
              <a:rPr lang="nb-NO" dirty="0" err="1">
                <a:solidFill>
                  <a:srgbClr val="FF0000"/>
                </a:solidFill>
              </a:rPr>
              <a:t>removal</a:t>
            </a:r>
            <a:r>
              <a:rPr lang="nb-NO" dirty="0">
                <a:solidFill>
                  <a:srgbClr val="FF0000"/>
                </a:solidFill>
              </a:rPr>
              <a:t> </a:t>
            </a:r>
            <a:r>
              <a:rPr lang="nb-NO" dirty="0" err="1">
                <a:solidFill>
                  <a:srgbClr val="FF0000"/>
                </a:solidFill>
              </a:rPr>
              <a:t>of</a:t>
            </a:r>
            <a:r>
              <a:rPr lang="nb-NO" dirty="0">
                <a:solidFill>
                  <a:srgbClr val="FF0000"/>
                </a:solidFill>
              </a:rPr>
              <a:t> salt water and </a:t>
            </a:r>
            <a:r>
              <a:rPr lang="nb-NO" dirty="0" err="1">
                <a:solidFill>
                  <a:srgbClr val="FF0000"/>
                </a:solidFill>
              </a:rPr>
              <a:t>other</a:t>
            </a:r>
            <a:r>
              <a:rPr lang="nb-NO" dirty="0">
                <a:solidFill>
                  <a:srgbClr val="FF0000"/>
                </a:solidFill>
              </a:rPr>
              <a:t> minerals from </a:t>
            </a:r>
            <a:r>
              <a:rPr lang="nb-NO" dirty="0" err="1">
                <a:solidFill>
                  <a:srgbClr val="FF0000"/>
                </a:solidFill>
              </a:rPr>
              <a:t>seawater</a:t>
            </a:r>
            <a:r>
              <a:rPr lang="nb-NO" dirty="0">
                <a:solidFill>
                  <a:srgbClr val="FF0000"/>
                </a:solidFill>
              </a:rPr>
              <a:t>. </a:t>
            </a:r>
          </a:p>
          <a:p>
            <a:endParaRPr lang="nb-NO" dirty="0">
              <a:solidFill>
                <a:srgbClr val="FF0000"/>
              </a:solidFill>
            </a:endParaRPr>
          </a:p>
          <a:p>
            <a:endParaRPr lang="nb-NO" dirty="0">
              <a:solidFill>
                <a:srgbClr val="FF0000"/>
              </a:solidFill>
            </a:endParaRPr>
          </a:p>
        </p:txBody>
      </p:sp>
      <p:pic>
        <p:nvPicPr>
          <p:cNvPr id="4100" name="Picture 4" descr="Distillation">
            <a:extLst>
              <a:ext uri="{FF2B5EF4-FFF2-40B4-BE49-F238E27FC236}">
                <a16:creationId xmlns:a16="http://schemas.microsoft.com/office/drawing/2014/main" id="{582A48EB-B950-4835-8020-A774E2DCE7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6363" y="4085436"/>
            <a:ext cx="1949708" cy="196637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Osmosis">
            <a:extLst>
              <a:ext uri="{FF2B5EF4-FFF2-40B4-BE49-F238E27FC236}">
                <a16:creationId xmlns:a16="http://schemas.microsoft.com/office/drawing/2014/main" id="{38A7728D-653B-4441-8CDB-9DE2F8808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2136" y="4085436"/>
            <a:ext cx="2372118" cy="186331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Desalination is removing salt from water.">
            <a:extLst>
              <a:ext uri="{FF2B5EF4-FFF2-40B4-BE49-F238E27FC236}">
                <a16:creationId xmlns:a16="http://schemas.microsoft.com/office/drawing/2014/main" id="{F84B03EF-2DA1-4A3E-9A18-262C775DC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114" y="2628900"/>
            <a:ext cx="27432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55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F08744-9D7B-4693-B8D6-2A5210AE9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32">
            <a:extLst>
              <a:ext uri="{FF2B5EF4-FFF2-40B4-BE49-F238E27FC236}">
                <a16:creationId xmlns:a16="http://schemas.microsoft.com/office/drawing/2014/main" id="{5B2E630F-F386-44FA-B1A1-C10A9BF434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6127">
            <a:off x="296272" y="1026251"/>
            <a:ext cx="7298578" cy="5088488"/>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73567C09-8B4D-49A6-A711-C44C5807D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554541" y="-619573"/>
            <a:ext cx="9016699" cy="8033868"/>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78ED04DC-7889-A541-B814-3CD3382C7D0E}"/>
              </a:ext>
            </a:extLst>
          </p:cNvPr>
          <p:cNvSpPr>
            <a:spLocks noGrp="1"/>
          </p:cNvSpPr>
          <p:nvPr>
            <p:ph type="title"/>
          </p:nvPr>
        </p:nvSpPr>
        <p:spPr>
          <a:xfrm>
            <a:off x="807720" y="2349925"/>
            <a:ext cx="2441894" cy="2456442"/>
          </a:xfrm>
        </p:spPr>
        <p:txBody>
          <a:bodyPr>
            <a:normAutofit/>
          </a:bodyPr>
          <a:lstStyle/>
          <a:p>
            <a:pPr algn="l"/>
            <a:endParaRPr lang="nb-NO" sz="3200"/>
          </a:p>
        </p:txBody>
      </p:sp>
      <p:sp>
        <p:nvSpPr>
          <p:cNvPr id="3" name="Plassholder for innhold 2">
            <a:extLst>
              <a:ext uri="{FF2B5EF4-FFF2-40B4-BE49-F238E27FC236}">
                <a16:creationId xmlns:a16="http://schemas.microsoft.com/office/drawing/2014/main" id="{43713DF7-C762-3049-A90B-58D952F38227}"/>
              </a:ext>
            </a:extLst>
          </p:cNvPr>
          <p:cNvSpPr>
            <a:spLocks noGrp="1"/>
          </p:cNvSpPr>
          <p:nvPr>
            <p:ph idx="1"/>
          </p:nvPr>
        </p:nvSpPr>
        <p:spPr>
          <a:xfrm>
            <a:off x="4846319" y="1111249"/>
            <a:ext cx="6554001" cy="4635503"/>
          </a:xfrm>
        </p:spPr>
        <p:txBody>
          <a:bodyPr>
            <a:normAutofit/>
          </a:bodyPr>
          <a:lstStyle/>
          <a:p>
            <a:r>
              <a:rPr lang="nb-NO" dirty="0">
                <a:hlinkClick r:id="rId2"/>
              </a:rPr>
              <a:t>Key </a:t>
            </a:r>
            <a:r>
              <a:rPr lang="nb-NO" dirty="0" err="1">
                <a:hlinkClick r:id="rId2"/>
              </a:rPr>
              <a:t>terminology</a:t>
            </a:r>
            <a:endParaRPr lang="nb-NO" dirty="0"/>
          </a:p>
        </p:txBody>
      </p:sp>
    </p:spTree>
    <p:extLst>
      <p:ext uri="{BB962C8B-B14F-4D97-AF65-F5344CB8AC3E}">
        <p14:creationId xmlns:p14="http://schemas.microsoft.com/office/powerpoint/2010/main" val="188880188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5"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1"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2"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9" name="Plassholder for innhold 3">
            <a:extLst>
              <a:ext uri="{FF2B5EF4-FFF2-40B4-BE49-F238E27FC236}">
                <a16:creationId xmlns:a16="http://schemas.microsoft.com/office/drawing/2014/main" id="{D34B1D40-277D-4999-A09C-1C4E0A827274}"/>
              </a:ext>
            </a:extLst>
          </p:cNvPr>
          <p:cNvPicPr>
            <a:picLocks noGrp="1" noChangeAspect="1"/>
          </p:cNvPicPr>
          <p:nvPr>
            <p:ph idx="1"/>
          </p:nvPr>
        </p:nvPicPr>
        <p:blipFill>
          <a:blip r:embed="rId2"/>
          <a:stretch>
            <a:fillRect/>
          </a:stretch>
        </p:blipFill>
        <p:spPr>
          <a:xfrm>
            <a:off x="2284713" y="643467"/>
            <a:ext cx="7622573" cy="5571066"/>
          </a:xfrm>
          <a:prstGeom prst="rect">
            <a:avLst/>
          </a:prstGeom>
        </p:spPr>
      </p:pic>
    </p:spTree>
    <p:extLst>
      <p:ext uri="{BB962C8B-B14F-4D97-AF65-F5344CB8AC3E}">
        <p14:creationId xmlns:p14="http://schemas.microsoft.com/office/powerpoint/2010/main" val="3581744477"/>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28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1"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3" name="Bilde 1">
            <a:extLst>
              <a:ext uri="{FF2B5EF4-FFF2-40B4-BE49-F238E27FC236}">
                <a16:creationId xmlns:a16="http://schemas.microsoft.com/office/drawing/2014/main" id="{07F65C2A-80FB-4709-94B1-E1F410B864BE}"/>
              </a:ext>
            </a:extLst>
          </p:cNvPr>
          <p:cNvPicPr>
            <a:picLocks noChangeAspect="1"/>
          </p:cNvPicPr>
          <p:nvPr/>
        </p:nvPicPr>
        <p:blipFill>
          <a:blip r:embed="rId2"/>
          <a:stretch>
            <a:fillRect/>
          </a:stretch>
        </p:blipFill>
        <p:spPr>
          <a:xfrm>
            <a:off x="2310292" y="643467"/>
            <a:ext cx="7571415" cy="5571066"/>
          </a:xfrm>
          <a:prstGeom prst="rect">
            <a:avLst/>
          </a:prstGeom>
        </p:spPr>
      </p:pic>
    </p:spTree>
    <p:extLst>
      <p:ext uri="{BB962C8B-B14F-4D97-AF65-F5344CB8AC3E}">
        <p14:creationId xmlns:p14="http://schemas.microsoft.com/office/powerpoint/2010/main" val="494602056"/>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C5C08F-224B-6A45-A2DE-2A41C1CFBAAA}"/>
              </a:ext>
            </a:extLst>
          </p:cNvPr>
          <p:cNvSpPr>
            <a:spLocks noGrp="1"/>
          </p:cNvSpPr>
          <p:nvPr>
            <p:ph type="title"/>
          </p:nvPr>
        </p:nvSpPr>
        <p:spPr/>
        <p:txBody>
          <a:bodyPr/>
          <a:lstStyle/>
          <a:p>
            <a:endParaRPr lang="nb-NO"/>
          </a:p>
        </p:txBody>
      </p:sp>
      <p:pic>
        <p:nvPicPr>
          <p:cNvPr id="4" name="Plassholder for innhold 3">
            <a:extLst>
              <a:ext uri="{FF2B5EF4-FFF2-40B4-BE49-F238E27FC236}">
                <a16:creationId xmlns:a16="http://schemas.microsoft.com/office/drawing/2014/main" id="{A9D1F19F-BC0E-5E42-9DB3-E67E7B47F211}"/>
              </a:ext>
            </a:extLst>
          </p:cNvPr>
          <p:cNvPicPr>
            <a:picLocks noGrp="1" noChangeAspect="1"/>
          </p:cNvPicPr>
          <p:nvPr>
            <p:ph idx="1"/>
          </p:nvPr>
        </p:nvPicPr>
        <p:blipFill>
          <a:blip r:embed="rId2"/>
          <a:stretch>
            <a:fillRect/>
          </a:stretch>
        </p:blipFill>
        <p:spPr>
          <a:xfrm>
            <a:off x="5731669" y="1681162"/>
            <a:ext cx="5054600" cy="3492500"/>
          </a:xfrm>
          <a:prstGeom prst="rect">
            <a:avLst/>
          </a:prstGeom>
        </p:spPr>
      </p:pic>
    </p:spTree>
    <p:extLst>
      <p:ext uri="{BB962C8B-B14F-4D97-AF65-F5344CB8AC3E}">
        <p14:creationId xmlns:p14="http://schemas.microsoft.com/office/powerpoint/2010/main" val="1836814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6A485E-CD9D-6F4A-90B6-B303A23132D2}"/>
              </a:ext>
            </a:extLst>
          </p:cNvPr>
          <p:cNvSpPr>
            <a:spLocks noGrp="1"/>
          </p:cNvSpPr>
          <p:nvPr>
            <p:ph type="title"/>
          </p:nvPr>
        </p:nvSpPr>
        <p:spPr/>
        <p:txBody>
          <a:bodyPr/>
          <a:lstStyle/>
          <a:p>
            <a:endParaRPr lang="nb-NO"/>
          </a:p>
        </p:txBody>
      </p:sp>
      <p:pic>
        <p:nvPicPr>
          <p:cNvPr id="4" name="Plassholder for innhold 3">
            <a:extLst>
              <a:ext uri="{FF2B5EF4-FFF2-40B4-BE49-F238E27FC236}">
                <a16:creationId xmlns:a16="http://schemas.microsoft.com/office/drawing/2014/main" id="{23FBCC43-60C7-5B40-8D6A-CA5B6F00EC48}"/>
              </a:ext>
            </a:extLst>
          </p:cNvPr>
          <p:cNvPicPr>
            <a:picLocks noGrp="1" noChangeAspect="1"/>
          </p:cNvPicPr>
          <p:nvPr>
            <p:ph idx="1"/>
          </p:nvPr>
        </p:nvPicPr>
        <p:blipFill>
          <a:blip r:embed="rId2"/>
          <a:stretch>
            <a:fillRect/>
          </a:stretch>
        </p:blipFill>
        <p:spPr>
          <a:xfrm>
            <a:off x="5718969" y="1687512"/>
            <a:ext cx="5080000" cy="3479800"/>
          </a:xfrm>
          <a:prstGeom prst="rect">
            <a:avLst/>
          </a:prstGeom>
        </p:spPr>
      </p:pic>
    </p:spTree>
    <p:extLst>
      <p:ext uri="{BB962C8B-B14F-4D97-AF65-F5344CB8AC3E}">
        <p14:creationId xmlns:p14="http://schemas.microsoft.com/office/powerpoint/2010/main" val="2954365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783317-B508-C34B-918D-BC8B8B70D122}"/>
              </a:ext>
            </a:extLst>
          </p:cNvPr>
          <p:cNvSpPr>
            <a:spLocks noGrp="1"/>
          </p:cNvSpPr>
          <p:nvPr>
            <p:ph type="title"/>
          </p:nvPr>
        </p:nvSpPr>
        <p:spPr/>
        <p:txBody>
          <a:bodyPr/>
          <a:lstStyle/>
          <a:p>
            <a:r>
              <a:rPr lang="nb-NO" dirty="0" err="1"/>
              <a:t>Geography</a:t>
            </a:r>
            <a:r>
              <a:rPr lang="nb-NO" dirty="0"/>
              <a:t> </a:t>
            </a:r>
            <a:r>
              <a:rPr lang="nb-NO" dirty="0" err="1"/>
              <a:t>concepts</a:t>
            </a:r>
            <a:endParaRPr lang="nb-NO" dirty="0"/>
          </a:p>
        </p:txBody>
      </p:sp>
      <p:pic>
        <p:nvPicPr>
          <p:cNvPr id="5" name="Plassholder for innhold 4">
            <a:extLst>
              <a:ext uri="{FF2B5EF4-FFF2-40B4-BE49-F238E27FC236}">
                <a16:creationId xmlns:a16="http://schemas.microsoft.com/office/drawing/2014/main" id="{C89511D5-2CFF-B44C-9D39-D11753107AE3}"/>
              </a:ext>
            </a:extLst>
          </p:cNvPr>
          <p:cNvPicPr>
            <a:picLocks noGrp="1" noChangeAspect="1"/>
          </p:cNvPicPr>
          <p:nvPr>
            <p:ph idx="1"/>
          </p:nvPr>
        </p:nvPicPr>
        <p:blipFill>
          <a:blip r:embed="rId2"/>
          <a:stretch>
            <a:fillRect/>
          </a:stretch>
        </p:blipFill>
        <p:spPr>
          <a:xfrm>
            <a:off x="5552213" y="591723"/>
            <a:ext cx="5334000" cy="5194300"/>
          </a:xfrm>
          <a:prstGeom prst="rect">
            <a:avLst/>
          </a:prstGeom>
        </p:spPr>
      </p:pic>
    </p:spTree>
    <p:extLst>
      <p:ext uri="{BB962C8B-B14F-4D97-AF65-F5344CB8AC3E}">
        <p14:creationId xmlns:p14="http://schemas.microsoft.com/office/powerpoint/2010/main" val="4031342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1C0FD8FF-A4B9-6248-BB62-B8C6B245692F}"/>
              </a:ext>
            </a:extLst>
          </p:cNvPr>
          <p:cNvPicPr>
            <a:picLocks noChangeAspect="1"/>
          </p:cNvPicPr>
          <p:nvPr/>
        </p:nvPicPr>
        <p:blipFill>
          <a:blip r:embed="rId2"/>
          <a:stretch>
            <a:fillRect/>
          </a:stretch>
        </p:blipFill>
        <p:spPr>
          <a:xfrm>
            <a:off x="1035050" y="2374900"/>
            <a:ext cx="10121900" cy="2108200"/>
          </a:xfrm>
          <a:prstGeom prst="rect">
            <a:avLst/>
          </a:prstGeom>
        </p:spPr>
      </p:pic>
    </p:spTree>
    <p:extLst>
      <p:ext uri="{BB962C8B-B14F-4D97-AF65-F5344CB8AC3E}">
        <p14:creationId xmlns:p14="http://schemas.microsoft.com/office/powerpoint/2010/main" val="2247823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79E5F-1657-4EE5-9F47-54199EDFA0CA}"/>
              </a:ext>
            </a:extLst>
          </p:cNvPr>
          <p:cNvSpPr>
            <a:spLocks noGrp="1"/>
          </p:cNvSpPr>
          <p:nvPr>
            <p:ph type="title"/>
          </p:nvPr>
        </p:nvSpPr>
        <p:spPr/>
        <p:txBody>
          <a:bodyPr/>
          <a:lstStyle/>
          <a:p>
            <a:r>
              <a:rPr lang="en-GB" dirty="0"/>
              <a:t>Why 2.1 children?</a:t>
            </a:r>
          </a:p>
        </p:txBody>
      </p:sp>
      <p:sp>
        <p:nvSpPr>
          <p:cNvPr id="3" name="Content Placeholder 2">
            <a:extLst>
              <a:ext uri="{FF2B5EF4-FFF2-40B4-BE49-F238E27FC236}">
                <a16:creationId xmlns:a16="http://schemas.microsoft.com/office/drawing/2014/main" id="{D0F31E8A-1A33-4CAC-A702-F76601588072}"/>
              </a:ext>
            </a:extLst>
          </p:cNvPr>
          <p:cNvSpPr>
            <a:spLocks noGrp="1"/>
          </p:cNvSpPr>
          <p:nvPr>
            <p:ph idx="1"/>
          </p:nvPr>
        </p:nvSpPr>
        <p:spPr/>
        <p:txBody>
          <a:bodyPr/>
          <a:lstStyle/>
          <a:p>
            <a:r>
              <a:rPr lang="en-GB" dirty="0">
                <a:hlinkClick r:id="rId2"/>
              </a:rPr>
              <a:t>Replacement level</a:t>
            </a:r>
            <a:endParaRPr lang="en-GB" dirty="0"/>
          </a:p>
          <a:p>
            <a:endParaRPr lang="en-GB" dirty="0"/>
          </a:p>
          <a:p>
            <a:endParaRPr lang="en-GB" dirty="0"/>
          </a:p>
        </p:txBody>
      </p:sp>
      <p:pic>
        <p:nvPicPr>
          <p:cNvPr id="4" name="Picture 3">
            <a:extLst>
              <a:ext uri="{FF2B5EF4-FFF2-40B4-BE49-F238E27FC236}">
                <a16:creationId xmlns:a16="http://schemas.microsoft.com/office/drawing/2014/main" id="{76AE9461-AEC3-4FB4-875C-2040BB1FF18F}"/>
              </a:ext>
            </a:extLst>
          </p:cNvPr>
          <p:cNvPicPr>
            <a:picLocks noChangeAspect="1"/>
          </p:cNvPicPr>
          <p:nvPr/>
        </p:nvPicPr>
        <p:blipFill>
          <a:blip r:embed="rId3"/>
          <a:stretch>
            <a:fillRect/>
          </a:stretch>
        </p:blipFill>
        <p:spPr>
          <a:xfrm>
            <a:off x="5118447" y="3427497"/>
            <a:ext cx="3919979" cy="2109711"/>
          </a:xfrm>
          <a:prstGeom prst="rect">
            <a:avLst/>
          </a:prstGeom>
        </p:spPr>
      </p:pic>
    </p:spTree>
    <p:extLst>
      <p:ext uri="{BB962C8B-B14F-4D97-AF65-F5344CB8AC3E}">
        <p14:creationId xmlns:p14="http://schemas.microsoft.com/office/powerpoint/2010/main" val="454201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487D53B-A28C-EE44-BB34-3485A23CC373}"/>
              </a:ext>
            </a:extLst>
          </p:cNvPr>
          <p:cNvPicPr>
            <a:picLocks noChangeAspect="1"/>
          </p:cNvPicPr>
          <p:nvPr/>
        </p:nvPicPr>
        <p:blipFill>
          <a:blip r:embed="rId2"/>
          <a:stretch>
            <a:fillRect/>
          </a:stretch>
        </p:blipFill>
        <p:spPr>
          <a:xfrm>
            <a:off x="1968500" y="406400"/>
            <a:ext cx="8255000" cy="6045200"/>
          </a:xfrm>
          <a:prstGeom prst="rect">
            <a:avLst/>
          </a:prstGeom>
        </p:spPr>
      </p:pic>
    </p:spTree>
    <p:extLst>
      <p:ext uri="{BB962C8B-B14F-4D97-AF65-F5344CB8AC3E}">
        <p14:creationId xmlns:p14="http://schemas.microsoft.com/office/powerpoint/2010/main" val="1812553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34D7E6-C48E-8644-9369-9B42294B5919}"/>
              </a:ext>
            </a:extLst>
          </p:cNvPr>
          <p:cNvSpPr>
            <a:spLocks noGrp="1"/>
          </p:cNvSpPr>
          <p:nvPr>
            <p:ph type="title"/>
          </p:nvPr>
        </p:nvSpPr>
        <p:spPr/>
        <p:txBody>
          <a:bodyPr/>
          <a:lstStyle/>
          <a:p>
            <a:r>
              <a:rPr lang="nb-NO" dirty="0"/>
              <a:t>How </a:t>
            </a:r>
            <a:r>
              <a:rPr lang="nb-NO" dirty="0" err="1"/>
              <a:t>population</a:t>
            </a:r>
            <a:r>
              <a:rPr lang="nb-NO" dirty="0"/>
              <a:t> </a:t>
            </a:r>
            <a:r>
              <a:rPr lang="nb-NO" dirty="0" err="1"/>
              <a:t>varies</a:t>
            </a:r>
            <a:r>
              <a:rPr lang="nb-NO" dirty="0"/>
              <a:t> </a:t>
            </a:r>
            <a:r>
              <a:rPr lang="nb-NO" dirty="0" err="1"/>
              <a:t>between</a:t>
            </a:r>
            <a:r>
              <a:rPr lang="nb-NO" dirty="0"/>
              <a:t> </a:t>
            </a:r>
            <a:r>
              <a:rPr lang="nb-NO" b="1" dirty="0" err="1"/>
              <a:t>places</a:t>
            </a:r>
            <a:endParaRPr lang="nb-NO" dirty="0"/>
          </a:p>
        </p:txBody>
      </p:sp>
      <p:sp>
        <p:nvSpPr>
          <p:cNvPr id="3" name="Plassholder for innhold 2">
            <a:extLst>
              <a:ext uri="{FF2B5EF4-FFF2-40B4-BE49-F238E27FC236}">
                <a16:creationId xmlns:a16="http://schemas.microsoft.com/office/drawing/2014/main" id="{73CE609C-578B-4B48-A95B-EC6CA5DD850D}"/>
              </a:ext>
            </a:extLst>
          </p:cNvPr>
          <p:cNvSpPr>
            <a:spLocks noGrp="1"/>
          </p:cNvSpPr>
          <p:nvPr>
            <p:ph idx="1"/>
          </p:nvPr>
        </p:nvSpPr>
        <p:spPr/>
        <p:txBody>
          <a:bodyPr/>
          <a:lstStyle/>
          <a:p>
            <a:pPr marL="0" indent="0">
              <a:buNone/>
            </a:pPr>
            <a:r>
              <a:rPr lang="nb-NO" dirty="0"/>
              <a:t>Global </a:t>
            </a:r>
            <a:r>
              <a:rPr lang="nb-NO" dirty="0" err="1"/>
              <a:t>patterns</a:t>
            </a:r>
            <a:r>
              <a:rPr lang="nb-NO" dirty="0"/>
              <a:t> and </a:t>
            </a:r>
            <a:r>
              <a:rPr lang="nb-NO" dirty="0" err="1"/>
              <a:t>classification</a:t>
            </a:r>
            <a:r>
              <a:rPr lang="nb-NO" dirty="0"/>
              <a:t> </a:t>
            </a:r>
            <a:r>
              <a:rPr lang="nb-NO" dirty="0" err="1"/>
              <a:t>of</a:t>
            </a:r>
            <a:r>
              <a:rPr lang="nb-NO" dirty="0"/>
              <a:t> </a:t>
            </a:r>
            <a:r>
              <a:rPr lang="nb-NO" dirty="0" err="1"/>
              <a:t>economic</a:t>
            </a:r>
            <a:r>
              <a:rPr lang="nb-NO" dirty="0"/>
              <a:t> </a:t>
            </a:r>
            <a:r>
              <a:rPr lang="nb-NO" dirty="0" err="1"/>
              <a:t>development</a:t>
            </a:r>
            <a:r>
              <a:rPr lang="nb-NO" dirty="0"/>
              <a:t>: </a:t>
            </a:r>
          </a:p>
          <a:p>
            <a:pPr marL="0" indent="0">
              <a:buNone/>
            </a:pPr>
            <a:endParaRPr lang="nb-NO" dirty="0"/>
          </a:p>
          <a:p>
            <a:r>
              <a:rPr lang="nb-NO" dirty="0" err="1"/>
              <a:t>low-income</a:t>
            </a:r>
            <a:r>
              <a:rPr lang="nb-NO" dirty="0"/>
              <a:t> </a:t>
            </a:r>
            <a:r>
              <a:rPr lang="nb-NO" dirty="0" err="1"/>
              <a:t>countries</a:t>
            </a:r>
            <a:r>
              <a:rPr lang="nb-NO" dirty="0"/>
              <a:t> </a:t>
            </a:r>
          </a:p>
          <a:p>
            <a:r>
              <a:rPr lang="nb-NO" dirty="0" err="1"/>
              <a:t>middle-income</a:t>
            </a:r>
            <a:r>
              <a:rPr lang="nb-NO" dirty="0"/>
              <a:t> </a:t>
            </a:r>
            <a:r>
              <a:rPr lang="nb-NO" dirty="0" err="1"/>
              <a:t>countries</a:t>
            </a:r>
            <a:r>
              <a:rPr lang="nb-NO" dirty="0"/>
              <a:t> and </a:t>
            </a:r>
            <a:r>
              <a:rPr lang="nb-NO" dirty="0" err="1"/>
              <a:t>emerging</a:t>
            </a:r>
            <a:r>
              <a:rPr lang="nb-NO" dirty="0"/>
              <a:t> </a:t>
            </a:r>
            <a:r>
              <a:rPr lang="nb-NO" dirty="0" err="1"/>
              <a:t>economies</a:t>
            </a:r>
            <a:r>
              <a:rPr lang="nb-NO" dirty="0"/>
              <a:t> </a:t>
            </a:r>
          </a:p>
          <a:p>
            <a:r>
              <a:rPr lang="nb-NO" dirty="0" err="1"/>
              <a:t>high-income</a:t>
            </a:r>
            <a:r>
              <a:rPr lang="nb-NO" dirty="0"/>
              <a:t> </a:t>
            </a:r>
            <a:r>
              <a:rPr lang="nb-NO" dirty="0" err="1"/>
              <a:t>countries</a:t>
            </a:r>
            <a:r>
              <a:rPr lang="nb-NO" dirty="0"/>
              <a:t> </a:t>
            </a:r>
          </a:p>
          <a:p>
            <a:endParaRPr lang="nb-NO" dirty="0"/>
          </a:p>
        </p:txBody>
      </p:sp>
    </p:spTree>
    <p:extLst>
      <p:ext uri="{BB962C8B-B14F-4D97-AF65-F5344CB8AC3E}">
        <p14:creationId xmlns:p14="http://schemas.microsoft.com/office/powerpoint/2010/main" val="2795038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4AD0F5-7B16-4B98-BD65-4BBBC2F4FC73}"/>
              </a:ext>
            </a:extLst>
          </p:cNvPr>
          <p:cNvPicPr>
            <a:picLocks noChangeAspect="1"/>
          </p:cNvPicPr>
          <p:nvPr/>
        </p:nvPicPr>
        <p:blipFill>
          <a:blip r:embed="rId2"/>
          <a:stretch>
            <a:fillRect/>
          </a:stretch>
        </p:blipFill>
        <p:spPr>
          <a:xfrm>
            <a:off x="1282938" y="2456616"/>
            <a:ext cx="2710364" cy="2243060"/>
          </a:xfrm>
          <a:prstGeom prst="rect">
            <a:avLst/>
          </a:prstGeom>
        </p:spPr>
      </p:pic>
      <p:sp>
        <p:nvSpPr>
          <p:cNvPr id="2" name="Tittel 1">
            <a:extLst>
              <a:ext uri="{FF2B5EF4-FFF2-40B4-BE49-F238E27FC236}">
                <a16:creationId xmlns:a16="http://schemas.microsoft.com/office/drawing/2014/main" id="{0B1E203A-1B9E-984E-8700-A8618EE0E763}"/>
              </a:ext>
            </a:extLst>
          </p:cNvPr>
          <p:cNvSpPr>
            <a:spLocks noGrp="1"/>
          </p:cNvSpPr>
          <p:nvPr>
            <p:ph type="title"/>
          </p:nvPr>
        </p:nvSpPr>
        <p:spPr/>
        <p:txBody>
          <a:bodyPr/>
          <a:lstStyle/>
          <a:p>
            <a:endParaRPr lang="nb-NO" dirty="0"/>
          </a:p>
        </p:txBody>
      </p:sp>
      <p:sp>
        <p:nvSpPr>
          <p:cNvPr id="3" name="Plassholder for innhold 2">
            <a:extLst>
              <a:ext uri="{FF2B5EF4-FFF2-40B4-BE49-F238E27FC236}">
                <a16:creationId xmlns:a16="http://schemas.microsoft.com/office/drawing/2014/main" id="{0371A2A7-58EC-734F-A144-23EF0C57C18A}"/>
              </a:ext>
            </a:extLst>
          </p:cNvPr>
          <p:cNvSpPr>
            <a:spLocks noGrp="1"/>
          </p:cNvSpPr>
          <p:nvPr>
            <p:ph idx="1"/>
          </p:nvPr>
        </p:nvSpPr>
        <p:spPr>
          <a:xfrm>
            <a:off x="5118447" y="803186"/>
            <a:ext cx="6281873" cy="5248622"/>
          </a:xfrm>
        </p:spPr>
        <p:txBody>
          <a:bodyPr>
            <a:normAutofit/>
          </a:bodyPr>
          <a:lstStyle/>
          <a:p>
            <a:br>
              <a:rPr lang="nb-NO" dirty="0"/>
            </a:br>
            <a:r>
              <a:rPr lang="nb-NO" dirty="0"/>
              <a:t>The </a:t>
            </a:r>
            <a:r>
              <a:rPr lang="nb-NO" b="1" dirty="0"/>
              <a:t>World Bank</a:t>
            </a:r>
            <a:r>
              <a:rPr lang="nb-NO" dirty="0"/>
              <a:t> </a:t>
            </a:r>
            <a:r>
              <a:rPr lang="nb-NO" dirty="0" err="1"/>
              <a:t>currently</a:t>
            </a:r>
            <a:r>
              <a:rPr lang="nb-NO" dirty="0"/>
              <a:t>  </a:t>
            </a:r>
            <a:r>
              <a:rPr lang="nb-NO" dirty="0" err="1"/>
              <a:t>divides</a:t>
            </a:r>
            <a:r>
              <a:rPr lang="nb-NO" dirty="0"/>
              <a:t> </a:t>
            </a:r>
            <a:r>
              <a:rPr lang="nb-NO" dirty="0" err="1"/>
              <a:t>economies</a:t>
            </a:r>
            <a:r>
              <a:rPr lang="nb-NO" dirty="0"/>
              <a:t> </a:t>
            </a:r>
            <a:r>
              <a:rPr lang="nb-NO" dirty="0" err="1"/>
              <a:t>into</a:t>
            </a:r>
            <a:r>
              <a:rPr lang="nb-NO" dirty="0"/>
              <a:t> </a:t>
            </a:r>
            <a:r>
              <a:rPr lang="nb-NO" dirty="0" err="1"/>
              <a:t>four</a:t>
            </a:r>
            <a:r>
              <a:rPr lang="nb-NO" dirty="0"/>
              <a:t> </a:t>
            </a:r>
            <a:r>
              <a:rPr lang="nb-NO" dirty="0" err="1"/>
              <a:t>income</a:t>
            </a:r>
            <a:r>
              <a:rPr lang="nb-NO" dirty="0"/>
              <a:t> </a:t>
            </a:r>
            <a:r>
              <a:rPr lang="nb-NO" dirty="0" err="1"/>
              <a:t>groupings</a:t>
            </a:r>
            <a:r>
              <a:rPr lang="nb-NO" dirty="0"/>
              <a:t> (2018): </a:t>
            </a:r>
          </a:p>
          <a:p>
            <a:endParaRPr lang="nb-NO" b="1" dirty="0"/>
          </a:p>
          <a:p>
            <a:r>
              <a:rPr lang="nb-NO" b="1" dirty="0" err="1"/>
              <a:t>Low</a:t>
            </a:r>
            <a:r>
              <a:rPr lang="nb-NO" dirty="0"/>
              <a:t> (</a:t>
            </a:r>
            <a:r>
              <a:rPr lang="en-GB" dirty="0"/>
              <a:t>$1,005 or less</a:t>
            </a:r>
            <a:r>
              <a:rPr lang="nb-NO" dirty="0"/>
              <a:t>) </a:t>
            </a:r>
            <a:r>
              <a:rPr lang="nb-NO" dirty="0" err="1"/>
              <a:t>Mozambique</a:t>
            </a:r>
            <a:r>
              <a:rPr lang="nb-NO" dirty="0"/>
              <a:t>, Afghanistan</a:t>
            </a:r>
          </a:p>
          <a:p>
            <a:r>
              <a:rPr lang="nb-NO" b="1" dirty="0" err="1"/>
              <a:t>Lower-middle</a:t>
            </a:r>
            <a:r>
              <a:rPr lang="nb-NO" b="1" dirty="0"/>
              <a:t> </a:t>
            </a:r>
            <a:r>
              <a:rPr lang="nb-NO" dirty="0"/>
              <a:t>(</a:t>
            </a:r>
            <a:r>
              <a:rPr lang="en-GB" dirty="0"/>
              <a:t>$1,006 and $3,955</a:t>
            </a:r>
            <a:r>
              <a:rPr lang="nb-NO" dirty="0"/>
              <a:t>) Bangladesh, India</a:t>
            </a:r>
          </a:p>
          <a:p>
            <a:r>
              <a:rPr lang="nb-NO" b="1" dirty="0" err="1"/>
              <a:t>Upper-middle</a:t>
            </a:r>
            <a:r>
              <a:rPr lang="nb-NO" dirty="0"/>
              <a:t> (</a:t>
            </a:r>
            <a:r>
              <a:rPr lang="en-GB" dirty="0"/>
              <a:t>$3,956 and $12,235</a:t>
            </a:r>
            <a:r>
              <a:rPr lang="nb-NO" dirty="0"/>
              <a:t>) Brazil, Mexico</a:t>
            </a:r>
          </a:p>
          <a:p>
            <a:r>
              <a:rPr lang="nb-NO" b="1" dirty="0"/>
              <a:t>High</a:t>
            </a:r>
            <a:r>
              <a:rPr lang="nb-NO" dirty="0"/>
              <a:t> (</a:t>
            </a:r>
            <a:r>
              <a:rPr lang="en-GB" dirty="0"/>
              <a:t>$12,236</a:t>
            </a:r>
            <a:r>
              <a:rPr lang="nb-NO" dirty="0"/>
              <a:t> or more) Norway, USA</a:t>
            </a:r>
          </a:p>
          <a:p>
            <a:pPr marL="0" indent="0">
              <a:buNone/>
            </a:pPr>
            <a:endParaRPr lang="nb-NO" dirty="0"/>
          </a:p>
          <a:p>
            <a:r>
              <a:rPr lang="nb-NO" dirty="0"/>
              <a:t>Income is </a:t>
            </a:r>
            <a:r>
              <a:rPr lang="nb-NO" dirty="0" err="1"/>
              <a:t>measured</a:t>
            </a:r>
            <a:r>
              <a:rPr lang="nb-NO" dirty="0"/>
              <a:t> </a:t>
            </a:r>
            <a:r>
              <a:rPr lang="nb-NO" dirty="0" err="1"/>
              <a:t>using</a:t>
            </a:r>
            <a:r>
              <a:rPr lang="nb-NO" dirty="0"/>
              <a:t> gross </a:t>
            </a:r>
            <a:r>
              <a:rPr lang="nb-NO" dirty="0" err="1"/>
              <a:t>national</a:t>
            </a:r>
            <a:r>
              <a:rPr lang="nb-NO" dirty="0"/>
              <a:t> </a:t>
            </a:r>
            <a:r>
              <a:rPr lang="nb-NO" dirty="0" err="1"/>
              <a:t>income</a:t>
            </a:r>
            <a:r>
              <a:rPr lang="nb-NO" dirty="0"/>
              <a:t> (GNI) per </a:t>
            </a:r>
            <a:r>
              <a:rPr lang="nb-NO" dirty="0" err="1"/>
              <a:t>capita</a:t>
            </a:r>
            <a:r>
              <a:rPr lang="nb-NO" dirty="0"/>
              <a:t>, in U.S. dollars, </a:t>
            </a:r>
            <a:r>
              <a:rPr lang="nb-NO" dirty="0" err="1"/>
              <a:t>converted</a:t>
            </a:r>
            <a:r>
              <a:rPr lang="nb-NO" dirty="0"/>
              <a:t> from </a:t>
            </a:r>
            <a:r>
              <a:rPr lang="nb-NO" dirty="0" err="1"/>
              <a:t>local</a:t>
            </a:r>
            <a:r>
              <a:rPr lang="nb-NO" dirty="0"/>
              <a:t> </a:t>
            </a:r>
            <a:r>
              <a:rPr lang="nb-NO" dirty="0" err="1"/>
              <a:t>currency</a:t>
            </a:r>
            <a:r>
              <a:rPr lang="nb-NO" dirty="0"/>
              <a:t>.</a:t>
            </a:r>
          </a:p>
        </p:txBody>
      </p:sp>
    </p:spTree>
    <p:extLst>
      <p:ext uri="{BB962C8B-B14F-4D97-AF65-F5344CB8AC3E}">
        <p14:creationId xmlns:p14="http://schemas.microsoft.com/office/powerpoint/2010/main" val="1032466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8811C5-A7D7-3E46-B536-AAB34ADCA8B9}"/>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E905A0B4-7CA2-3941-BEB1-30EBDB8B460F}"/>
              </a:ext>
            </a:extLst>
          </p:cNvPr>
          <p:cNvSpPr>
            <a:spLocks noGrp="1"/>
          </p:cNvSpPr>
          <p:nvPr>
            <p:ph idx="1"/>
          </p:nvPr>
        </p:nvSpPr>
        <p:spPr/>
        <p:txBody>
          <a:bodyPr/>
          <a:lstStyle/>
          <a:p>
            <a:pPr marL="0" indent="0">
              <a:buNone/>
            </a:pPr>
            <a:r>
              <a:rPr lang="nb-NO" dirty="0">
                <a:hlinkClick r:id="rId2"/>
              </a:rPr>
              <a:t>GNI</a:t>
            </a:r>
            <a:endParaRPr lang="nb-NO" dirty="0"/>
          </a:p>
          <a:p>
            <a:pPr marL="0" indent="0">
              <a:buNone/>
            </a:pPr>
            <a:endParaRPr lang="nb-NO" dirty="0"/>
          </a:p>
          <a:p>
            <a:r>
              <a:rPr lang="nb-NO" dirty="0"/>
              <a:t>Gross </a:t>
            </a:r>
            <a:r>
              <a:rPr lang="nb-NO" dirty="0" err="1"/>
              <a:t>national</a:t>
            </a:r>
            <a:r>
              <a:rPr lang="nb-NO" dirty="0"/>
              <a:t> </a:t>
            </a:r>
            <a:r>
              <a:rPr lang="nb-NO" dirty="0" err="1"/>
              <a:t>income</a:t>
            </a:r>
            <a:r>
              <a:rPr lang="nb-NO" dirty="0"/>
              <a:t> is </a:t>
            </a:r>
            <a:r>
              <a:rPr lang="nb-NO" dirty="0" err="1"/>
              <a:t>the</a:t>
            </a:r>
            <a:r>
              <a:rPr lang="nb-NO" dirty="0"/>
              <a:t> sum </a:t>
            </a:r>
            <a:r>
              <a:rPr lang="nb-NO" dirty="0" err="1"/>
              <a:t>of</a:t>
            </a:r>
            <a:r>
              <a:rPr lang="nb-NO" dirty="0"/>
              <a:t> a </a:t>
            </a:r>
            <a:r>
              <a:rPr lang="nb-NO" dirty="0" err="1"/>
              <a:t>nation's</a:t>
            </a:r>
            <a:r>
              <a:rPr lang="nb-NO" dirty="0"/>
              <a:t> gross </a:t>
            </a:r>
            <a:r>
              <a:rPr lang="nb-NO" dirty="0" err="1"/>
              <a:t>domestic</a:t>
            </a:r>
            <a:r>
              <a:rPr lang="nb-NO" dirty="0"/>
              <a:t> </a:t>
            </a:r>
            <a:r>
              <a:rPr lang="nb-NO" dirty="0" err="1"/>
              <a:t>product</a:t>
            </a:r>
            <a:r>
              <a:rPr lang="nb-NO" dirty="0"/>
              <a:t> and </a:t>
            </a:r>
            <a:r>
              <a:rPr lang="nb-NO" dirty="0" err="1"/>
              <a:t>the</a:t>
            </a:r>
            <a:r>
              <a:rPr lang="nb-NO" dirty="0"/>
              <a:t> </a:t>
            </a:r>
            <a:r>
              <a:rPr lang="nb-NO" dirty="0" err="1"/>
              <a:t>net</a:t>
            </a:r>
            <a:r>
              <a:rPr lang="nb-NO" dirty="0"/>
              <a:t> </a:t>
            </a:r>
            <a:r>
              <a:rPr lang="nb-NO" dirty="0" err="1"/>
              <a:t>income</a:t>
            </a:r>
            <a:r>
              <a:rPr lang="nb-NO" dirty="0"/>
              <a:t> it </a:t>
            </a:r>
            <a:r>
              <a:rPr lang="nb-NO" dirty="0" err="1"/>
              <a:t>receives</a:t>
            </a:r>
            <a:r>
              <a:rPr lang="nb-NO" dirty="0"/>
              <a:t> from </a:t>
            </a:r>
            <a:r>
              <a:rPr lang="nb-NO" dirty="0" err="1"/>
              <a:t>overseas</a:t>
            </a:r>
            <a:r>
              <a:rPr lang="nb-NO" dirty="0"/>
              <a:t>.</a:t>
            </a:r>
          </a:p>
          <a:p>
            <a:endParaRPr lang="nb-NO" dirty="0"/>
          </a:p>
          <a:p>
            <a:pPr marL="0" indent="0">
              <a:buNone/>
            </a:pPr>
            <a:endParaRPr lang="nb-NO" dirty="0"/>
          </a:p>
        </p:txBody>
      </p:sp>
    </p:spTree>
    <p:extLst>
      <p:ext uri="{BB962C8B-B14F-4D97-AF65-F5344CB8AC3E}">
        <p14:creationId xmlns:p14="http://schemas.microsoft.com/office/powerpoint/2010/main" val="3172416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5CD016E-5031-49BE-9253-598979EEA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88642"/>
          </a:xfrm>
          <a:custGeom>
            <a:avLst/>
            <a:gdLst>
              <a:gd name="connsiteX0" fmla="*/ 0 w 12192000"/>
              <a:gd name="connsiteY0" fmla="*/ 0 h 1188642"/>
              <a:gd name="connsiteX1" fmla="*/ 12192000 w 12192000"/>
              <a:gd name="connsiteY1" fmla="*/ 0 h 1188642"/>
              <a:gd name="connsiteX2" fmla="*/ 12192000 w 12192000"/>
              <a:gd name="connsiteY2" fmla="*/ 839697 h 1188642"/>
              <a:gd name="connsiteX3" fmla="*/ 12113803 w 12192000"/>
              <a:gd name="connsiteY3" fmla="*/ 847980 h 1188642"/>
              <a:gd name="connsiteX4" fmla="*/ 6753597 w 12192000"/>
              <a:gd name="connsiteY4" fmla="*/ 1171537 h 1188642"/>
              <a:gd name="connsiteX5" fmla="*/ 400746 w 12192000"/>
              <a:gd name="connsiteY5" fmla="*/ 1000194 h 1188642"/>
              <a:gd name="connsiteX6" fmla="*/ 0 w 12192000"/>
              <a:gd name="connsiteY6" fmla="*/ 963218 h 118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188642">
                <a:moveTo>
                  <a:pt x="0" y="0"/>
                </a:moveTo>
                <a:lnTo>
                  <a:pt x="12192000" y="0"/>
                </a:lnTo>
                <a:lnTo>
                  <a:pt x="12192000" y="839697"/>
                </a:lnTo>
                <a:lnTo>
                  <a:pt x="12113803" y="847980"/>
                </a:lnTo>
                <a:cubicBezTo>
                  <a:pt x="10139508" y="1045929"/>
                  <a:pt x="8237152" y="1138932"/>
                  <a:pt x="6753597" y="1171537"/>
                </a:cubicBezTo>
                <a:cubicBezTo>
                  <a:pt x="4940363" y="1211386"/>
                  <a:pt x="2657278" y="1192056"/>
                  <a:pt x="400746" y="1000194"/>
                </a:cubicBezTo>
                <a:lnTo>
                  <a:pt x="0" y="963218"/>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503631E2-1718-4F37-AF4F-56ED9E0F52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D6E43AAA-0A9C-4A11-B5E4-76598F43E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0DAF0EFB-E124-47F9-A92D-5ACF35117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C37653B8-17BA-4001-BEE1-4E6991EABB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6467AAAF-9A62-48E9-A977-E1E1720168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3FF402E9-42A2-4489-8A1C-33D431C82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746F500E-5E65-412F-9151-128D8A8A10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2">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2ED6AF5D-CDAA-4496-B382-BC011CD7D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B83CA955-24B2-49CA-AD12-346DC89C1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6A25F8E2-F649-499C-9F8E-63D9C7D6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F2C3541D-E273-4F5F-B0C9-58EB62CAD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5DAADE8A-1FC9-4E7A-A73D-E361E88A6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E080E18A-9973-41CF-A8C2-A23444BA5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9747E375-DB87-4737-971E-BE07BEF29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DDD91999-92A7-46A7-A2A4-E610DD63A7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DE59C638-9FC3-4C07-A488-7CC46DABB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DDAD8E32-C8C2-4CB6-A1DD-57773D26B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2">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992C2CA5-FC63-4CD4-9E9D-E508AB0F3C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2">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7BC83671-DBAB-4D1A-9130-A1C91C37C9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5A8C4915-0ECE-472C-88DC-CCA9C37ED0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4">
              <a:extLst>
                <a:ext uri="{FF2B5EF4-FFF2-40B4-BE49-F238E27FC236}">
                  <a16:creationId xmlns:a16="http://schemas.microsoft.com/office/drawing/2014/main" id="{1E7B8714-14C0-4959-A678-4FC94E822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5">
              <a:extLst>
                <a:ext uri="{FF2B5EF4-FFF2-40B4-BE49-F238E27FC236}">
                  <a16:creationId xmlns:a16="http://schemas.microsoft.com/office/drawing/2014/main" id="{9855E83E-3C8F-415E-B3AC-1BAC260DC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2">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5" name="Bilde 1">
            <a:extLst>
              <a:ext uri="{FF2B5EF4-FFF2-40B4-BE49-F238E27FC236}">
                <a16:creationId xmlns:a16="http://schemas.microsoft.com/office/drawing/2014/main" id="{580AB87D-26C3-448C-9846-036A0A5C5B1C}"/>
              </a:ext>
            </a:extLst>
          </p:cNvPr>
          <p:cNvPicPr>
            <a:picLocks noChangeAspect="1"/>
          </p:cNvPicPr>
          <p:nvPr/>
        </p:nvPicPr>
        <p:blipFill>
          <a:blip r:embed="rId2"/>
          <a:stretch>
            <a:fillRect/>
          </a:stretch>
        </p:blipFill>
        <p:spPr>
          <a:xfrm>
            <a:off x="2594661" y="1499158"/>
            <a:ext cx="7002678" cy="4718382"/>
          </a:xfrm>
          <a:prstGeom prst="rect">
            <a:avLst/>
          </a:prstGeom>
        </p:spPr>
      </p:pic>
      <p:pic>
        <p:nvPicPr>
          <p:cNvPr id="34" name="Bilde 2">
            <a:extLst>
              <a:ext uri="{FF2B5EF4-FFF2-40B4-BE49-F238E27FC236}">
                <a16:creationId xmlns:a16="http://schemas.microsoft.com/office/drawing/2014/main" id="{B899865B-D9C1-48AB-A39C-626A980884F2}"/>
              </a:ext>
            </a:extLst>
          </p:cNvPr>
          <p:cNvPicPr>
            <a:picLocks noChangeAspect="1"/>
          </p:cNvPicPr>
          <p:nvPr/>
        </p:nvPicPr>
        <p:blipFill>
          <a:blip r:embed="rId3"/>
          <a:stretch>
            <a:fillRect/>
          </a:stretch>
        </p:blipFill>
        <p:spPr>
          <a:xfrm>
            <a:off x="9515476" y="2203848"/>
            <a:ext cx="1752600" cy="1701800"/>
          </a:xfrm>
          <a:prstGeom prst="rect">
            <a:avLst/>
          </a:prstGeom>
        </p:spPr>
      </p:pic>
    </p:spTree>
    <p:extLst>
      <p:ext uri="{BB962C8B-B14F-4D97-AF65-F5344CB8AC3E}">
        <p14:creationId xmlns:p14="http://schemas.microsoft.com/office/powerpoint/2010/main" val="2217020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4" name="Rectangle 8">
            <a:extLst>
              <a:ext uri="{FF2B5EF4-FFF2-40B4-BE49-F238E27FC236}">
                <a16:creationId xmlns:a16="http://schemas.microsoft.com/office/drawing/2014/main" id="{B55196D0-95AD-4497-84D1-430C6EBB2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DDA3D29-E716-4F33-AB4C-8ED10BB364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5D79944B-9254-4463-AD5B-36257D494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8DDA31B6-BB0C-47FB-B78E-A35B59D8B0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B460420D-1A32-4F29-8E6A-0BF0E3A59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5744D7E2-E0C1-445D-81C0-6C9E382D5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5CE3C75D-E7AA-450E-AE72-A8F8660AC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4E82641D-7380-4EBC-A0B4-A21F9B703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06D3136D-2941-41F5-9CA6-0CD6378DB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459DAFD1-A8B5-4AF5-BBC4-82DBC67B68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73B5597B-C549-4923-9582-01359B7ED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484FB59A-C29A-4BC3-AED4-5CBDEEBF8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3E875A1F-55ED-4D78-BFCD-DEAB4B1F27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1AF6A9C4-B5C0-45CF-BEA4-E5E138FB5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B7A35A07-8906-46C9-A385-386C890B42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EDC56392-B772-4465-9844-E65545FE37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4E1EB07B-37CA-4168-8167-98F2E181C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F79CCCC1-44E4-40E6-BEC7-4D67883CA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BA2BCCEB-7B0D-4604-A0D9-C97985394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3E9BE4C6-A966-4993-B450-34D205DCEC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D6D0BD97-50C4-4381-B670-2D0ADD588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5" name="Freeform: Shape 31">
            <a:extLst>
              <a:ext uri="{FF2B5EF4-FFF2-40B4-BE49-F238E27FC236}">
                <a16:creationId xmlns:a16="http://schemas.microsoft.com/office/drawing/2014/main" id="{4EA367D7-D8FE-4C9E-B6C6-5285FC7B5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3"/>
            <a:ext cx="12192000" cy="6014522"/>
          </a:xfrm>
          <a:custGeom>
            <a:avLst/>
            <a:gdLst>
              <a:gd name="connsiteX0" fmla="*/ 0 w 12192000"/>
              <a:gd name="connsiteY0" fmla="*/ 0 h 6014522"/>
              <a:gd name="connsiteX1" fmla="*/ 12192000 w 12192000"/>
              <a:gd name="connsiteY1" fmla="*/ 0 h 6014522"/>
              <a:gd name="connsiteX2" fmla="*/ 12192000 w 12192000"/>
              <a:gd name="connsiteY2" fmla="*/ 5663459 h 6014522"/>
              <a:gd name="connsiteX3" fmla="*/ 6299617 w 12192000"/>
              <a:gd name="connsiteY3" fmla="*/ 5663459 h 6014522"/>
              <a:gd name="connsiteX4" fmla="*/ 6096000 w 12192000"/>
              <a:gd name="connsiteY4" fmla="*/ 6014522 h 6014522"/>
              <a:gd name="connsiteX5" fmla="*/ 5892384 w 12192000"/>
              <a:gd name="connsiteY5" fmla="*/ 5663459 h 6014522"/>
              <a:gd name="connsiteX6" fmla="*/ 0 w 12192000"/>
              <a:gd name="connsiteY6" fmla="*/ 5663459 h 601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014522">
                <a:moveTo>
                  <a:pt x="0" y="0"/>
                </a:moveTo>
                <a:lnTo>
                  <a:pt x="12192000" y="0"/>
                </a:lnTo>
                <a:lnTo>
                  <a:pt x="12192000" y="5663459"/>
                </a:lnTo>
                <a:lnTo>
                  <a:pt x="6299617" y="5663459"/>
                </a:lnTo>
                <a:lnTo>
                  <a:pt x="6096000" y="6014522"/>
                </a:lnTo>
                <a:lnTo>
                  <a:pt x="5892384" y="5663459"/>
                </a:lnTo>
                <a:lnTo>
                  <a:pt x="0" y="566345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Bilde 1">
            <a:extLst>
              <a:ext uri="{FF2B5EF4-FFF2-40B4-BE49-F238E27FC236}">
                <a16:creationId xmlns:a16="http://schemas.microsoft.com/office/drawing/2014/main" id="{1905F888-7DB1-4B08-B03B-972C65C6C60B}"/>
              </a:ext>
            </a:extLst>
          </p:cNvPr>
          <p:cNvPicPr>
            <a:picLocks noChangeAspect="1"/>
          </p:cNvPicPr>
          <p:nvPr/>
        </p:nvPicPr>
        <p:blipFill>
          <a:blip r:embed="rId2"/>
          <a:stretch>
            <a:fillRect/>
          </a:stretch>
        </p:blipFill>
        <p:spPr>
          <a:xfrm>
            <a:off x="2649621" y="485369"/>
            <a:ext cx="6901695" cy="4685224"/>
          </a:xfrm>
          <a:prstGeom prst="rect">
            <a:avLst/>
          </a:prstGeom>
        </p:spPr>
      </p:pic>
    </p:spTree>
    <p:extLst>
      <p:ext uri="{BB962C8B-B14F-4D97-AF65-F5344CB8AC3E}">
        <p14:creationId xmlns:p14="http://schemas.microsoft.com/office/powerpoint/2010/main" val="4211894300"/>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4000"/>
                <a:lumMod val="116000"/>
              </a:schemeClr>
            </a:gs>
            <a:gs pos="100000">
              <a:schemeClr val="bg2">
                <a:tint val="98000"/>
                <a:shade val="86000"/>
                <a:satMod val="90000"/>
                <a:lumMod val="88000"/>
              </a:schemeClr>
            </a:gs>
          </a:gsLst>
          <a:path path="circle">
            <a:fillToRect l="50000" t="15000" r="50000" b="169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1"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8C244A1F-7C11-45E7-AB98-65851A650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1348"/>
            <a:ext cx="12192000" cy="5600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1">
            <a:extLst>
              <a:ext uri="{FF2B5EF4-FFF2-40B4-BE49-F238E27FC236}">
                <a16:creationId xmlns:a16="http://schemas.microsoft.com/office/drawing/2014/main" id="{312807BB-79F0-4462-BCA1-6BFB96B2287C}"/>
              </a:ext>
            </a:extLst>
          </p:cNvPr>
          <p:cNvPicPr>
            <a:picLocks noChangeAspect="1"/>
          </p:cNvPicPr>
          <p:nvPr/>
        </p:nvPicPr>
        <p:blipFill>
          <a:blip r:embed="rId2"/>
          <a:stretch>
            <a:fillRect/>
          </a:stretch>
        </p:blipFill>
        <p:spPr>
          <a:xfrm>
            <a:off x="2300683" y="938318"/>
            <a:ext cx="7595726" cy="4962251"/>
          </a:xfrm>
          <a:prstGeom prst="rect">
            <a:avLst/>
          </a:prstGeom>
        </p:spPr>
      </p:pic>
    </p:spTree>
    <p:extLst>
      <p:ext uri="{BB962C8B-B14F-4D97-AF65-F5344CB8AC3E}">
        <p14:creationId xmlns:p14="http://schemas.microsoft.com/office/powerpoint/2010/main" val="2177354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20C1BE-0302-4F4D-BB6A-175BA1B821D8}"/>
              </a:ext>
            </a:extLst>
          </p:cNvPr>
          <p:cNvSpPr>
            <a:spLocks noGrp="1"/>
          </p:cNvSpPr>
          <p:nvPr>
            <p:ph type="title"/>
          </p:nvPr>
        </p:nvSpPr>
        <p:spPr/>
        <p:txBody>
          <a:bodyPr/>
          <a:lstStyle/>
          <a:p>
            <a:r>
              <a:rPr lang="nb-NO" dirty="0"/>
              <a:t>How </a:t>
            </a:r>
            <a:r>
              <a:rPr lang="nb-NO" dirty="0" err="1"/>
              <a:t>population</a:t>
            </a:r>
            <a:r>
              <a:rPr lang="nb-NO" dirty="0"/>
              <a:t> </a:t>
            </a:r>
            <a:r>
              <a:rPr lang="nb-NO" dirty="0" err="1"/>
              <a:t>varies</a:t>
            </a:r>
            <a:r>
              <a:rPr lang="nb-NO" dirty="0"/>
              <a:t> </a:t>
            </a:r>
            <a:r>
              <a:rPr lang="nb-NO" dirty="0" err="1"/>
              <a:t>between</a:t>
            </a:r>
            <a:r>
              <a:rPr lang="nb-NO" dirty="0"/>
              <a:t> </a:t>
            </a:r>
            <a:r>
              <a:rPr lang="nb-NO" b="1" dirty="0" err="1"/>
              <a:t>places</a:t>
            </a:r>
            <a:endParaRPr lang="nb-NO" dirty="0"/>
          </a:p>
        </p:txBody>
      </p:sp>
      <p:sp>
        <p:nvSpPr>
          <p:cNvPr id="3" name="Plassholder for innhold 2">
            <a:extLst>
              <a:ext uri="{FF2B5EF4-FFF2-40B4-BE49-F238E27FC236}">
                <a16:creationId xmlns:a16="http://schemas.microsoft.com/office/drawing/2014/main" id="{7DC35562-962E-F047-8CF8-FC90BC2471EE}"/>
              </a:ext>
            </a:extLst>
          </p:cNvPr>
          <p:cNvSpPr>
            <a:spLocks noGrp="1"/>
          </p:cNvSpPr>
          <p:nvPr>
            <p:ph idx="1"/>
          </p:nvPr>
        </p:nvSpPr>
        <p:spPr/>
        <p:txBody>
          <a:bodyPr/>
          <a:lstStyle/>
          <a:p>
            <a:pPr marL="0" indent="0">
              <a:buNone/>
            </a:pPr>
            <a:r>
              <a:rPr lang="nb-NO" dirty="0" err="1"/>
              <a:t>Population</a:t>
            </a:r>
            <a:r>
              <a:rPr lang="nb-NO" dirty="0"/>
              <a:t> </a:t>
            </a:r>
            <a:r>
              <a:rPr lang="nb-NO" dirty="0" err="1"/>
              <a:t>distribution</a:t>
            </a:r>
            <a:r>
              <a:rPr lang="nb-NO" dirty="0"/>
              <a:t> and </a:t>
            </a:r>
            <a:r>
              <a:rPr lang="nb-NO" dirty="0" err="1"/>
              <a:t>economic</a:t>
            </a:r>
            <a:r>
              <a:rPr lang="nb-NO" dirty="0"/>
              <a:t> </a:t>
            </a:r>
            <a:r>
              <a:rPr lang="nb-NO" dirty="0" err="1"/>
              <a:t>development</a:t>
            </a:r>
            <a:r>
              <a:rPr lang="nb-NO" dirty="0"/>
              <a:t> at </a:t>
            </a:r>
            <a:r>
              <a:rPr lang="nb-NO" dirty="0" err="1"/>
              <a:t>the</a:t>
            </a:r>
            <a:r>
              <a:rPr lang="nb-NO" dirty="0"/>
              <a:t> </a:t>
            </a:r>
            <a:r>
              <a:rPr lang="nb-NO" dirty="0" err="1"/>
              <a:t>national</a:t>
            </a:r>
            <a:r>
              <a:rPr lang="nb-NO" dirty="0"/>
              <a:t> </a:t>
            </a:r>
            <a:r>
              <a:rPr lang="nb-NO" dirty="0" err="1"/>
              <a:t>scale</a:t>
            </a:r>
            <a:r>
              <a:rPr lang="nb-NO" dirty="0"/>
              <a:t>, </a:t>
            </a:r>
            <a:r>
              <a:rPr lang="nb-NO" dirty="0" err="1"/>
              <a:t>including</a:t>
            </a:r>
            <a:r>
              <a:rPr lang="nb-NO" dirty="0"/>
              <a:t> </a:t>
            </a:r>
            <a:r>
              <a:rPr lang="nb-NO" dirty="0" err="1"/>
              <a:t>voluntary</a:t>
            </a:r>
            <a:r>
              <a:rPr lang="nb-NO" dirty="0"/>
              <a:t> </a:t>
            </a:r>
            <a:r>
              <a:rPr lang="nb-NO" dirty="0" err="1"/>
              <a:t>internal</a:t>
            </a:r>
            <a:r>
              <a:rPr lang="nb-NO" dirty="0"/>
              <a:t> </a:t>
            </a:r>
            <a:r>
              <a:rPr lang="nb-NO" dirty="0" err="1"/>
              <a:t>migration</a:t>
            </a:r>
            <a:r>
              <a:rPr lang="nb-NO" dirty="0"/>
              <a:t>, </a:t>
            </a:r>
            <a:r>
              <a:rPr lang="nb-NO" dirty="0" err="1"/>
              <a:t>core-periphery</a:t>
            </a:r>
            <a:r>
              <a:rPr lang="nb-NO" dirty="0"/>
              <a:t> </a:t>
            </a:r>
            <a:r>
              <a:rPr lang="nb-NO" dirty="0" err="1"/>
              <a:t>patterns</a:t>
            </a:r>
            <a:r>
              <a:rPr lang="nb-NO" dirty="0"/>
              <a:t> and </a:t>
            </a:r>
            <a:r>
              <a:rPr lang="nb-NO" dirty="0" err="1"/>
              <a:t>megacity</a:t>
            </a:r>
            <a:r>
              <a:rPr lang="nb-NO" dirty="0"/>
              <a:t> </a:t>
            </a:r>
            <a:r>
              <a:rPr lang="nb-NO" dirty="0" err="1"/>
              <a:t>growth</a:t>
            </a:r>
            <a:r>
              <a:rPr lang="nb-NO" dirty="0"/>
              <a:t> </a:t>
            </a:r>
          </a:p>
          <a:p>
            <a:pPr marL="0" indent="0">
              <a:buNone/>
            </a:pPr>
            <a:endParaRPr lang="nb-NO" dirty="0"/>
          </a:p>
          <a:p>
            <a:r>
              <a:rPr lang="nb-NO" dirty="0"/>
              <a:t>• </a:t>
            </a:r>
            <a:r>
              <a:rPr lang="nb-NO" i="1" dirty="0" err="1"/>
              <a:t>Two</a:t>
            </a:r>
            <a:r>
              <a:rPr lang="nb-NO" i="1" dirty="0"/>
              <a:t> </a:t>
            </a:r>
            <a:r>
              <a:rPr lang="nb-NO" i="1" dirty="0" err="1"/>
              <a:t>detailed</a:t>
            </a:r>
            <a:r>
              <a:rPr lang="nb-NO" i="1" dirty="0"/>
              <a:t> and contrasting </a:t>
            </a:r>
            <a:r>
              <a:rPr lang="nb-NO" i="1" dirty="0" err="1"/>
              <a:t>examples</a:t>
            </a:r>
            <a:r>
              <a:rPr lang="nb-NO" i="1" dirty="0"/>
              <a:t> </a:t>
            </a:r>
            <a:r>
              <a:rPr lang="nb-NO" i="1" dirty="0" err="1"/>
              <a:t>of</a:t>
            </a:r>
            <a:r>
              <a:rPr lang="nb-NO" i="1" dirty="0"/>
              <a:t> </a:t>
            </a:r>
            <a:r>
              <a:rPr lang="nb-NO" i="1" dirty="0" err="1"/>
              <a:t>uneven</a:t>
            </a:r>
            <a:r>
              <a:rPr lang="nb-NO" i="1" dirty="0"/>
              <a:t> </a:t>
            </a:r>
            <a:r>
              <a:rPr lang="nb-NO" i="1" dirty="0" err="1"/>
              <a:t>population</a:t>
            </a:r>
            <a:r>
              <a:rPr lang="nb-NO" i="1" dirty="0"/>
              <a:t> </a:t>
            </a:r>
            <a:r>
              <a:rPr lang="nb-NO" i="1" dirty="0" err="1"/>
              <a:t>distribution</a:t>
            </a:r>
            <a:r>
              <a:rPr lang="nb-NO" i="1" dirty="0"/>
              <a:t> </a:t>
            </a:r>
            <a:endParaRPr lang="nb-NO" dirty="0"/>
          </a:p>
          <a:p>
            <a:endParaRPr lang="nb-NO" dirty="0"/>
          </a:p>
          <a:p>
            <a:endParaRPr lang="nb-NO" dirty="0"/>
          </a:p>
        </p:txBody>
      </p:sp>
    </p:spTree>
    <p:extLst>
      <p:ext uri="{BB962C8B-B14F-4D97-AF65-F5344CB8AC3E}">
        <p14:creationId xmlns:p14="http://schemas.microsoft.com/office/powerpoint/2010/main" val="2956861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45"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9"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0"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1"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1"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62"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5"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32" name="Bilde 1">
            <a:extLst>
              <a:ext uri="{FF2B5EF4-FFF2-40B4-BE49-F238E27FC236}">
                <a16:creationId xmlns:a16="http://schemas.microsoft.com/office/drawing/2014/main" id="{FB07D3BC-2202-4624-8B58-0EA1E1992893}"/>
              </a:ext>
            </a:extLst>
          </p:cNvPr>
          <p:cNvPicPr>
            <a:picLocks noChangeAspect="1"/>
          </p:cNvPicPr>
          <p:nvPr/>
        </p:nvPicPr>
        <p:blipFill rotWithShape="1">
          <a:blip r:embed="rId2"/>
          <a:srcRect t="13596" r="-2" b="17657"/>
          <a:stretch/>
        </p:blipFill>
        <p:spPr>
          <a:xfrm>
            <a:off x="643467" y="643467"/>
            <a:ext cx="10905066" cy="5571066"/>
          </a:xfrm>
          <a:prstGeom prst="rect">
            <a:avLst/>
          </a:prstGeom>
        </p:spPr>
      </p:pic>
      <p:sp>
        <p:nvSpPr>
          <p:cNvPr id="67" name="Rectangle 66">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6948"/>
            <a:ext cx="10744200" cy="5404104"/>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933038"/>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4000"/>
                <a:lumMod val="116000"/>
              </a:schemeClr>
            </a:gs>
            <a:gs pos="100000">
              <a:schemeClr val="bg2">
                <a:tint val="98000"/>
                <a:shade val="86000"/>
                <a:satMod val="90000"/>
                <a:lumMod val="88000"/>
              </a:schemeClr>
            </a:gs>
          </a:gsLst>
          <a:path path="circle">
            <a:fillToRect l="50000" t="15000" r="50000" b="169000"/>
          </a:path>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6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76"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98" name="Rectangle 97">
            <a:extLst>
              <a:ext uri="{FF2B5EF4-FFF2-40B4-BE49-F238E27FC236}">
                <a16:creationId xmlns:a16="http://schemas.microsoft.com/office/drawing/2014/main" id="{8C244A1F-7C11-45E7-AB98-65851A650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1348"/>
            <a:ext cx="12192000" cy="5600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descr="PushPull_Theory.jpg">
            <a:extLst>
              <a:ext uri="{FF2B5EF4-FFF2-40B4-BE49-F238E27FC236}">
                <a16:creationId xmlns:a16="http://schemas.microsoft.com/office/drawing/2014/main" id="{8B864A4D-0BDC-4340-8DAF-274D9F506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3451" y="938318"/>
            <a:ext cx="7490190" cy="49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91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A06921-3C0C-4126-AF75-9499D48390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8" name="Freeform 5">
              <a:extLst>
                <a:ext uri="{FF2B5EF4-FFF2-40B4-BE49-F238E27FC236}">
                  <a16:creationId xmlns:a16="http://schemas.microsoft.com/office/drawing/2014/main" id="{B8087084-CC7C-4D37-B821-F12CD3D29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 name="Freeform 6">
              <a:extLst>
                <a:ext uri="{FF2B5EF4-FFF2-40B4-BE49-F238E27FC236}">
                  <a16:creationId xmlns:a16="http://schemas.microsoft.com/office/drawing/2014/main" id="{A27EF3C6-8AF8-41C0-B4DF-664F24087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7">
              <a:extLst>
                <a:ext uri="{FF2B5EF4-FFF2-40B4-BE49-F238E27FC236}">
                  <a16:creationId xmlns:a16="http://schemas.microsoft.com/office/drawing/2014/main" id="{46AD5CB4-13ED-4F2B-BA75-CA731F668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8">
              <a:extLst>
                <a:ext uri="{FF2B5EF4-FFF2-40B4-BE49-F238E27FC236}">
                  <a16:creationId xmlns:a16="http://schemas.microsoft.com/office/drawing/2014/main" id="{6C2FD3B8-D702-4F83-BA99-D23921211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 name="Freeform 9">
              <a:extLst>
                <a:ext uri="{FF2B5EF4-FFF2-40B4-BE49-F238E27FC236}">
                  <a16:creationId xmlns:a16="http://schemas.microsoft.com/office/drawing/2014/main" id="{1AF0D977-DBC6-44B7-93FB-3F76406CF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10">
              <a:extLst>
                <a:ext uri="{FF2B5EF4-FFF2-40B4-BE49-F238E27FC236}">
                  <a16:creationId xmlns:a16="http://schemas.microsoft.com/office/drawing/2014/main" id="{B3ED27DF-D17E-4922-8394-821ED9253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1">
              <a:extLst>
                <a:ext uri="{FF2B5EF4-FFF2-40B4-BE49-F238E27FC236}">
                  <a16:creationId xmlns:a16="http://schemas.microsoft.com/office/drawing/2014/main" id="{800084EB-3C31-445C-8B2E-F43BA7ED3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2">
              <a:extLst>
                <a:ext uri="{FF2B5EF4-FFF2-40B4-BE49-F238E27FC236}">
                  <a16:creationId xmlns:a16="http://schemas.microsoft.com/office/drawing/2014/main" id="{5EE7F4D6-BE2E-41A9-A417-BA1AE4583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3">
              <a:extLst>
                <a:ext uri="{FF2B5EF4-FFF2-40B4-BE49-F238E27FC236}">
                  <a16:creationId xmlns:a16="http://schemas.microsoft.com/office/drawing/2014/main" id="{8805A789-4E10-46CF-A22B-8841C1CDF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4">
              <a:extLst>
                <a:ext uri="{FF2B5EF4-FFF2-40B4-BE49-F238E27FC236}">
                  <a16:creationId xmlns:a16="http://schemas.microsoft.com/office/drawing/2014/main" id="{9BD0D630-7987-48B7-A636-0ED234E22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5">
              <a:extLst>
                <a:ext uri="{FF2B5EF4-FFF2-40B4-BE49-F238E27FC236}">
                  <a16:creationId xmlns:a16="http://schemas.microsoft.com/office/drawing/2014/main" id="{F4E7D46D-851A-4DA9-B24D-19DAE1FC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6">
              <a:extLst>
                <a:ext uri="{FF2B5EF4-FFF2-40B4-BE49-F238E27FC236}">
                  <a16:creationId xmlns:a16="http://schemas.microsoft.com/office/drawing/2014/main" id="{BA38A754-A53E-469C-B89B-6C7FF9607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7">
              <a:extLst>
                <a:ext uri="{FF2B5EF4-FFF2-40B4-BE49-F238E27FC236}">
                  <a16:creationId xmlns:a16="http://schemas.microsoft.com/office/drawing/2014/main" id="{CAC17457-E557-440A-B5E0-40DFEEC8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8">
              <a:extLst>
                <a:ext uri="{FF2B5EF4-FFF2-40B4-BE49-F238E27FC236}">
                  <a16:creationId xmlns:a16="http://schemas.microsoft.com/office/drawing/2014/main" id="{4D697814-F310-40D2-8E79-93C188107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9">
              <a:extLst>
                <a:ext uri="{FF2B5EF4-FFF2-40B4-BE49-F238E27FC236}">
                  <a16:creationId xmlns:a16="http://schemas.microsoft.com/office/drawing/2014/main" id="{0CA691A3-EEBB-46A7-A973-B1E2DD112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20">
              <a:extLst>
                <a:ext uri="{FF2B5EF4-FFF2-40B4-BE49-F238E27FC236}">
                  <a16:creationId xmlns:a16="http://schemas.microsoft.com/office/drawing/2014/main" id="{B7361B78-110B-4437-8058-4E05A4234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21">
              <a:extLst>
                <a:ext uri="{FF2B5EF4-FFF2-40B4-BE49-F238E27FC236}">
                  <a16:creationId xmlns:a16="http://schemas.microsoft.com/office/drawing/2014/main" id="{97B9FFE1-BC8C-4C55-AE5D-8FDD78001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5" name="Freeform 22">
              <a:extLst>
                <a:ext uri="{FF2B5EF4-FFF2-40B4-BE49-F238E27FC236}">
                  <a16:creationId xmlns:a16="http://schemas.microsoft.com/office/drawing/2014/main" id="{6F87417E-9520-42E0-84D2-0C0225481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3">
              <a:extLst>
                <a:ext uri="{FF2B5EF4-FFF2-40B4-BE49-F238E27FC236}">
                  <a16:creationId xmlns:a16="http://schemas.microsoft.com/office/drawing/2014/main" id="{1235F6B6-5324-426D-84BE-EF96FD430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4">
              <a:extLst>
                <a:ext uri="{FF2B5EF4-FFF2-40B4-BE49-F238E27FC236}">
                  <a16:creationId xmlns:a16="http://schemas.microsoft.com/office/drawing/2014/main" id="{093C61D3-C80D-4599-8280-763868B24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5">
              <a:extLst>
                <a:ext uri="{FF2B5EF4-FFF2-40B4-BE49-F238E27FC236}">
                  <a16:creationId xmlns:a16="http://schemas.microsoft.com/office/drawing/2014/main" id="{D6D942F2-89B9-4755-89D9-436583176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0" name="Rectangle 29">
            <a:extLst>
              <a:ext uri="{FF2B5EF4-FFF2-40B4-BE49-F238E27FC236}">
                <a16:creationId xmlns:a16="http://schemas.microsoft.com/office/drawing/2014/main" id="{C40B6375-7479-45C4-8B99-EA1CF75F3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94C6FB"/>
            </a:solidFill>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EB12ABF-AE5D-4FCD-985F-4B129FF8748D}"/>
              </a:ext>
            </a:extLst>
          </p:cNvPr>
          <p:cNvPicPr>
            <a:picLocks noChangeAspect="1"/>
          </p:cNvPicPr>
          <p:nvPr/>
        </p:nvPicPr>
        <p:blipFill>
          <a:blip r:embed="rId2"/>
          <a:stretch>
            <a:fillRect/>
          </a:stretch>
        </p:blipFill>
        <p:spPr>
          <a:xfrm>
            <a:off x="643467" y="1343407"/>
            <a:ext cx="10905066" cy="4171186"/>
          </a:xfrm>
          <a:prstGeom prst="rect">
            <a:avLst/>
          </a:prstGeom>
        </p:spPr>
      </p:pic>
    </p:spTree>
    <p:extLst>
      <p:ext uri="{BB962C8B-B14F-4D97-AF65-F5344CB8AC3E}">
        <p14:creationId xmlns:p14="http://schemas.microsoft.com/office/powerpoint/2010/main" val="2751040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3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74"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1"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8194" name="Picture 2" descr="Related image">
            <a:extLst>
              <a:ext uri="{FF2B5EF4-FFF2-40B4-BE49-F238E27FC236}">
                <a16:creationId xmlns:a16="http://schemas.microsoft.com/office/drawing/2014/main" id="{24560986-4E8C-4B25-92C7-12225822EA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360" r="1" b="11525"/>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96" name="Rectangle 95">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6948"/>
            <a:ext cx="10744200" cy="5404104"/>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8477678"/>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20C1BE-0302-4F4D-BB6A-175BA1B821D8}"/>
              </a:ext>
            </a:extLst>
          </p:cNvPr>
          <p:cNvSpPr>
            <a:spLocks noGrp="1"/>
          </p:cNvSpPr>
          <p:nvPr>
            <p:ph type="title"/>
          </p:nvPr>
        </p:nvSpPr>
        <p:spPr/>
        <p:txBody>
          <a:bodyPr/>
          <a:lstStyle/>
          <a:p>
            <a:r>
              <a:rPr lang="nb-NO" dirty="0"/>
              <a:t>How </a:t>
            </a:r>
            <a:r>
              <a:rPr lang="nb-NO" dirty="0" err="1"/>
              <a:t>population</a:t>
            </a:r>
            <a:r>
              <a:rPr lang="nb-NO" dirty="0"/>
              <a:t> </a:t>
            </a:r>
            <a:r>
              <a:rPr lang="nb-NO" dirty="0" err="1"/>
              <a:t>varies</a:t>
            </a:r>
            <a:r>
              <a:rPr lang="nb-NO" dirty="0"/>
              <a:t> </a:t>
            </a:r>
            <a:r>
              <a:rPr lang="nb-NO" dirty="0" err="1"/>
              <a:t>between</a:t>
            </a:r>
            <a:r>
              <a:rPr lang="nb-NO" dirty="0"/>
              <a:t> </a:t>
            </a:r>
            <a:r>
              <a:rPr lang="nb-NO" b="1" dirty="0" err="1"/>
              <a:t>places</a:t>
            </a:r>
            <a:endParaRPr lang="nb-NO" dirty="0"/>
          </a:p>
        </p:txBody>
      </p:sp>
      <p:sp>
        <p:nvSpPr>
          <p:cNvPr id="3" name="Plassholder for innhold 2">
            <a:extLst>
              <a:ext uri="{FF2B5EF4-FFF2-40B4-BE49-F238E27FC236}">
                <a16:creationId xmlns:a16="http://schemas.microsoft.com/office/drawing/2014/main" id="{7DC35562-962E-F047-8CF8-FC90BC2471EE}"/>
              </a:ext>
            </a:extLst>
          </p:cNvPr>
          <p:cNvSpPr>
            <a:spLocks noGrp="1"/>
          </p:cNvSpPr>
          <p:nvPr>
            <p:ph idx="1"/>
          </p:nvPr>
        </p:nvSpPr>
        <p:spPr/>
        <p:txBody>
          <a:bodyPr/>
          <a:lstStyle/>
          <a:p>
            <a:pPr marL="0" indent="0">
              <a:buNone/>
            </a:pPr>
            <a:r>
              <a:rPr lang="nb-NO" dirty="0" err="1"/>
              <a:t>Population</a:t>
            </a:r>
            <a:r>
              <a:rPr lang="nb-NO" dirty="0"/>
              <a:t> </a:t>
            </a:r>
            <a:r>
              <a:rPr lang="nb-NO" dirty="0" err="1"/>
              <a:t>distribution</a:t>
            </a:r>
            <a:r>
              <a:rPr lang="nb-NO" dirty="0"/>
              <a:t> and </a:t>
            </a:r>
            <a:r>
              <a:rPr lang="nb-NO" dirty="0" err="1"/>
              <a:t>economic</a:t>
            </a:r>
            <a:r>
              <a:rPr lang="nb-NO" dirty="0"/>
              <a:t> </a:t>
            </a:r>
            <a:r>
              <a:rPr lang="nb-NO" dirty="0" err="1"/>
              <a:t>development</a:t>
            </a:r>
            <a:r>
              <a:rPr lang="nb-NO" dirty="0"/>
              <a:t> at </a:t>
            </a:r>
            <a:r>
              <a:rPr lang="nb-NO" dirty="0" err="1"/>
              <a:t>the</a:t>
            </a:r>
            <a:r>
              <a:rPr lang="nb-NO" dirty="0"/>
              <a:t> </a:t>
            </a:r>
            <a:r>
              <a:rPr lang="nb-NO" dirty="0" err="1"/>
              <a:t>national</a:t>
            </a:r>
            <a:r>
              <a:rPr lang="nb-NO" dirty="0"/>
              <a:t> </a:t>
            </a:r>
            <a:r>
              <a:rPr lang="nb-NO" dirty="0" err="1"/>
              <a:t>scale</a:t>
            </a:r>
            <a:r>
              <a:rPr lang="nb-NO" dirty="0"/>
              <a:t>, </a:t>
            </a:r>
            <a:r>
              <a:rPr lang="nb-NO" dirty="0" err="1"/>
              <a:t>including</a:t>
            </a:r>
            <a:r>
              <a:rPr lang="nb-NO" dirty="0"/>
              <a:t> </a:t>
            </a:r>
            <a:r>
              <a:rPr lang="nb-NO" dirty="0" err="1"/>
              <a:t>voluntary</a:t>
            </a:r>
            <a:r>
              <a:rPr lang="nb-NO" dirty="0"/>
              <a:t> </a:t>
            </a:r>
            <a:r>
              <a:rPr lang="nb-NO" dirty="0" err="1"/>
              <a:t>internal</a:t>
            </a:r>
            <a:r>
              <a:rPr lang="nb-NO" dirty="0"/>
              <a:t> </a:t>
            </a:r>
            <a:r>
              <a:rPr lang="nb-NO" dirty="0" err="1"/>
              <a:t>migration</a:t>
            </a:r>
            <a:r>
              <a:rPr lang="nb-NO" dirty="0"/>
              <a:t>, </a:t>
            </a:r>
            <a:r>
              <a:rPr lang="nb-NO" dirty="0" err="1"/>
              <a:t>core-periphery</a:t>
            </a:r>
            <a:r>
              <a:rPr lang="nb-NO" dirty="0"/>
              <a:t> </a:t>
            </a:r>
            <a:r>
              <a:rPr lang="nb-NO" dirty="0" err="1"/>
              <a:t>patterns</a:t>
            </a:r>
            <a:r>
              <a:rPr lang="nb-NO" dirty="0"/>
              <a:t> and </a:t>
            </a:r>
            <a:r>
              <a:rPr lang="nb-NO" dirty="0" err="1"/>
              <a:t>megacity</a:t>
            </a:r>
            <a:r>
              <a:rPr lang="nb-NO" dirty="0"/>
              <a:t> </a:t>
            </a:r>
            <a:r>
              <a:rPr lang="nb-NO" dirty="0" err="1"/>
              <a:t>growth</a:t>
            </a:r>
            <a:r>
              <a:rPr lang="nb-NO" dirty="0"/>
              <a:t> </a:t>
            </a:r>
          </a:p>
          <a:p>
            <a:pPr marL="0" indent="0">
              <a:buNone/>
            </a:pPr>
            <a:endParaRPr lang="nb-NO" dirty="0"/>
          </a:p>
          <a:p>
            <a:r>
              <a:rPr lang="nb-NO" dirty="0"/>
              <a:t>• </a:t>
            </a:r>
            <a:r>
              <a:rPr lang="nb-NO" i="1" dirty="0" err="1"/>
              <a:t>Two</a:t>
            </a:r>
            <a:r>
              <a:rPr lang="nb-NO" i="1" dirty="0"/>
              <a:t> </a:t>
            </a:r>
            <a:r>
              <a:rPr lang="nb-NO" i="1" dirty="0" err="1"/>
              <a:t>detailed</a:t>
            </a:r>
            <a:r>
              <a:rPr lang="nb-NO" i="1" dirty="0"/>
              <a:t> and contrasting </a:t>
            </a:r>
            <a:r>
              <a:rPr lang="nb-NO" i="1" dirty="0" err="1"/>
              <a:t>examples</a:t>
            </a:r>
            <a:r>
              <a:rPr lang="nb-NO" i="1" dirty="0"/>
              <a:t> </a:t>
            </a:r>
            <a:r>
              <a:rPr lang="nb-NO" i="1" dirty="0" err="1"/>
              <a:t>of</a:t>
            </a:r>
            <a:r>
              <a:rPr lang="nb-NO" i="1" dirty="0"/>
              <a:t> </a:t>
            </a:r>
            <a:r>
              <a:rPr lang="nb-NO" i="1" dirty="0" err="1"/>
              <a:t>uneven</a:t>
            </a:r>
            <a:r>
              <a:rPr lang="nb-NO" i="1" dirty="0"/>
              <a:t> </a:t>
            </a:r>
            <a:r>
              <a:rPr lang="nb-NO" i="1" dirty="0" err="1"/>
              <a:t>population</a:t>
            </a:r>
            <a:r>
              <a:rPr lang="nb-NO" i="1" dirty="0"/>
              <a:t> </a:t>
            </a:r>
            <a:r>
              <a:rPr lang="nb-NO" i="1" dirty="0" err="1"/>
              <a:t>distribution</a:t>
            </a:r>
            <a:r>
              <a:rPr lang="nb-NO" i="1" dirty="0"/>
              <a:t> </a:t>
            </a:r>
          </a:p>
          <a:p>
            <a:endParaRPr lang="nb-NO" i="1" dirty="0"/>
          </a:p>
          <a:p>
            <a:pPr marL="0" indent="0" algn="ctr">
              <a:buNone/>
            </a:pPr>
            <a:r>
              <a:rPr lang="nb-NO" sz="2000" b="1" dirty="0">
                <a:solidFill>
                  <a:srgbClr val="FF0000"/>
                </a:solidFill>
              </a:rPr>
              <a:t>USA and China</a:t>
            </a:r>
          </a:p>
          <a:p>
            <a:pPr marL="0" indent="0" algn="ctr">
              <a:buNone/>
            </a:pPr>
            <a:r>
              <a:rPr lang="nb-NO" sz="1600" dirty="0"/>
              <a:t>(</a:t>
            </a:r>
            <a:r>
              <a:rPr lang="nb-NO" sz="1600" dirty="0" err="1"/>
              <a:t>pages</a:t>
            </a:r>
            <a:r>
              <a:rPr lang="nb-NO" sz="1600" dirty="0"/>
              <a:t> 8 and 9 in </a:t>
            </a:r>
            <a:r>
              <a:rPr lang="nb-NO" sz="1600" dirty="0" err="1"/>
              <a:t>your</a:t>
            </a:r>
            <a:r>
              <a:rPr lang="nb-NO" sz="1600" dirty="0"/>
              <a:t> </a:t>
            </a:r>
            <a:r>
              <a:rPr lang="nb-NO" sz="1600" dirty="0" err="1"/>
              <a:t>textbook</a:t>
            </a:r>
            <a:r>
              <a:rPr lang="nb-NO" sz="1600" dirty="0"/>
              <a:t>)</a:t>
            </a:r>
          </a:p>
          <a:p>
            <a:pPr marL="0" indent="0" algn="ctr">
              <a:buNone/>
            </a:pPr>
            <a:endParaRPr lang="nb-NO" dirty="0"/>
          </a:p>
          <a:p>
            <a:endParaRPr lang="nb-NO" dirty="0"/>
          </a:p>
        </p:txBody>
      </p:sp>
    </p:spTree>
    <p:extLst>
      <p:ext uri="{BB962C8B-B14F-4D97-AF65-F5344CB8AC3E}">
        <p14:creationId xmlns:p14="http://schemas.microsoft.com/office/powerpoint/2010/main" val="19725865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37B732-CDE6-4CEF-A77C-5ED12AF29EC7}"/>
              </a:ext>
            </a:extLst>
          </p:cNvPr>
          <p:cNvSpPr/>
          <p:nvPr/>
        </p:nvSpPr>
        <p:spPr>
          <a:xfrm>
            <a:off x="455627" y="117693"/>
            <a:ext cx="11252463" cy="4524315"/>
          </a:xfrm>
          <a:prstGeom prst="rect">
            <a:avLst/>
          </a:prstGeom>
        </p:spPr>
        <p:txBody>
          <a:bodyPr wrap="square">
            <a:spAutoFit/>
          </a:bodyPr>
          <a:lstStyle/>
          <a:p>
            <a:r>
              <a:rPr lang="en-GB" b="1" dirty="0">
                <a:solidFill>
                  <a:srgbClr val="000000"/>
                </a:solidFill>
                <a:latin typeface="arial" panose="020B0604020202020204" pitchFamily="34" charset="0"/>
              </a:rPr>
              <a:t>Disparities in </a:t>
            </a:r>
            <a:r>
              <a:rPr lang="en-GB" b="1" dirty="0">
                <a:solidFill>
                  <a:srgbClr val="FF0000"/>
                </a:solidFill>
                <a:latin typeface="arial" panose="020B0604020202020204" pitchFamily="34" charset="0"/>
              </a:rPr>
              <a:t>China</a:t>
            </a:r>
          </a:p>
          <a:p>
            <a:br>
              <a:rPr lang="en-GB" dirty="0"/>
            </a:br>
            <a:r>
              <a:rPr lang="en-GB" dirty="0">
                <a:solidFill>
                  <a:srgbClr val="000000"/>
                </a:solidFill>
                <a:latin typeface="arial" panose="020B0604020202020204" pitchFamily="34" charset="0"/>
              </a:rPr>
              <a:t>By looking at the map to the right showing GDP per capita of China's provinces, it is fairly clear that the east of China is a lot wealthier than the centre and the west of China. There are a number of human and physical factors that have led to these disparities.</a:t>
            </a:r>
            <a:br>
              <a:rPr lang="en-GB" dirty="0"/>
            </a:br>
            <a:br>
              <a:rPr lang="en-GB" dirty="0"/>
            </a:br>
            <a:r>
              <a:rPr lang="en-GB" b="1" dirty="0">
                <a:solidFill>
                  <a:srgbClr val="C00000"/>
                </a:solidFill>
                <a:latin typeface="arial" panose="020B0604020202020204" pitchFamily="34" charset="0"/>
              </a:rPr>
              <a:t>Physical Factors</a:t>
            </a:r>
            <a:r>
              <a:rPr lang="en-GB" b="1" dirty="0">
                <a:solidFill>
                  <a:srgbClr val="000000"/>
                </a:solidFill>
                <a:latin typeface="arial" panose="020B0604020202020204" pitchFamily="34" charset="0"/>
              </a:rPr>
              <a:t>:</a:t>
            </a:r>
            <a:r>
              <a:rPr lang="en-GB" dirty="0">
                <a:solidFill>
                  <a:srgbClr val="000000"/>
                </a:solidFill>
                <a:latin typeface="arial" panose="020B0604020202020204" pitchFamily="34" charset="0"/>
              </a:rPr>
              <a:t> Large areas of the north of China are covered in the Gobi Desert, because of desertification the desert is actually growing south further into China. Deserts are arid places incapable of supporting large scale agriculture and therefore populations. The south west of </a:t>
            </a:r>
            <a:r>
              <a:rPr lang="en-GB" dirty="0" err="1">
                <a:solidFill>
                  <a:srgbClr val="000000"/>
                </a:solidFill>
                <a:latin typeface="arial" panose="020B0604020202020204" pitchFamily="34" charset="0"/>
              </a:rPr>
              <a:t>of</a:t>
            </a:r>
            <a:r>
              <a:rPr lang="en-GB" dirty="0">
                <a:solidFill>
                  <a:srgbClr val="000000"/>
                </a:solidFill>
                <a:latin typeface="arial" panose="020B0604020202020204" pitchFamily="34" charset="0"/>
              </a:rPr>
              <a:t> China is largely covered by the Tibetan Plateau (The Himalayas) making agriculture, transportation, construction and communication all hard.</a:t>
            </a:r>
            <a:br>
              <a:rPr lang="en-GB" dirty="0"/>
            </a:br>
            <a:br>
              <a:rPr lang="en-GB" dirty="0"/>
            </a:br>
            <a:r>
              <a:rPr lang="en-GB" dirty="0">
                <a:solidFill>
                  <a:srgbClr val="000000"/>
                </a:solidFill>
                <a:latin typeface="arial" panose="020B0604020202020204" pitchFamily="34" charset="0"/>
              </a:rPr>
              <a:t>On the other hand the south east has an extensive coastline make transport and communications much easier. The land in the east is also much flatter, has a good water supply (Yangtse and Yellow River) and is more fertile making farming, transport and construction all easier.</a:t>
            </a:r>
            <a:br>
              <a:rPr lang="en-GB" dirty="0"/>
            </a:br>
            <a:endParaRPr lang="en-GB" dirty="0"/>
          </a:p>
        </p:txBody>
      </p:sp>
    </p:spTree>
    <p:extLst>
      <p:ext uri="{BB962C8B-B14F-4D97-AF65-F5344CB8AC3E}">
        <p14:creationId xmlns:p14="http://schemas.microsoft.com/office/powerpoint/2010/main" val="40933217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536CB3-5AEA-43EC-85E9-BE85B5CDA35C}"/>
              </a:ext>
            </a:extLst>
          </p:cNvPr>
          <p:cNvSpPr/>
          <p:nvPr/>
        </p:nvSpPr>
        <p:spPr>
          <a:xfrm>
            <a:off x="163398" y="1240073"/>
            <a:ext cx="5228734" cy="3970318"/>
          </a:xfrm>
          <a:prstGeom prst="rect">
            <a:avLst/>
          </a:prstGeom>
        </p:spPr>
        <p:txBody>
          <a:bodyPr wrap="square">
            <a:spAutoFit/>
          </a:bodyPr>
          <a:lstStyle/>
          <a:p>
            <a:r>
              <a:rPr lang="en-GB" b="1" dirty="0">
                <a:solidFill>
                  <a:srgbClr val="0070C0"/>
                </a:solidFill>
                <a:latin typeface="arial" panose="020B0604020202020204" pitchFamily="34" charset="0"/>
              </a:rPr>
              <a:t>Human Factors</a:t>
            </a:r>
            <a:r>
              <a:rPr lang="en-GB" b="1" dirty="0">
                <a:solidFill>
                  <a:srgbClr val="000000"/>
                </a:solidFill>
                <a:latin typeface="arial" panose="020B0604020202020204" pitchFamily="34" charset="0"/>
              </a:rPr>
              <a:t>:</a:t>
            </a:r>
            <a:r>
              <a:rPr lang="en-GB" dirty="0">
                <a:solidFill>
                  <a:srgbClr val="000000"/>
                </a:solidFill>
                <a:latin typeface="arial" panose="020B0604020202020204" pitchFamily="34" charset="0"/>
              </a:rPr>
              <a:t> Most of China's major cities are located in the east (Shanghai, Beijing, Guangzhou, etc.) and it is these that have seen the greatest investment in infrastructure (roads, rail and air) and attracted the most investment and therefore seen the largest growth in jobs and economic development.</a:t>
            </a:r>
            <a:br>
              <a:rPr lang="en-GB" dirty="0"/>
            </a:br>
            <a:br>
              <a:rPr lang="en-GB" dirty="0"/>
            </a:br>
            <a:r>
              <a:rPr lang="en-GB" dirty="0">
                <a:solidFill>
                  <a:srgbClr val="000000"/>
                </a:solidFill>
                <a:latin typeface="arial" panose="020B0604020202020204" pitchFamily="34" charset="0"/>
              </a:rPr>
              <a:t>Ethnically China is predominantly Han and it is the Han that dominate government. Therefore Han people have often been favoured and minority groups like the Tibetans in the south west and the </a:t>
            </a:r>
            <a:r>
              <a:rPr lang="en-GB" dirty="0" err="1">
                <a:solidFill>
                  <a:srgbClr val="000000"/>
                </a:solidFill>
                <a:latin typeface="arial" panose="020B0604020202020204" pitchFamily="34" charset="0"/>
              </a:rPr>
              <a:t>Uighers</a:t>
            </a:r>
            <a:r>
              <a:rPr lang="en-GB" dirty="0">
                <a:solidFill>
                  <a:srgbClr val="000000"/>
                </a:solidFill>
                <a:latin typeface="arial" panose="020B0604020202020204" pitchFamily="34" charset="0"/>
              </a:rPr>
              <a:t> in the north west have been marginalised.</a:t>
            </a:r>
            <a:endParaRPr lang="en-GB" dirty="0"/>
          </a:p>
        </p:txBody>
      </p:sp>
      <p:pic>
        <p:nvPicPr>
          <p:cNvPr id="5122" name="Picture 2" descr="external image 20060303205644%21GDP_per_capita_China_2004.png">
            <a:extLst>
              <a:ext uri="{FF2B5EF4-FFF2-40B4-BE49-F238E27FC236}">
                <a16:creationId xmlns:a16="http://schemas.microsoft.com/office/drawing/2014/main" id="{5018A7B8-338D-424E-B303-C40CB02CD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5954" y="574151"/>
            <a:ext cx="6372225"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396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CF79292-5A29-4288-86C9-E96C1603B8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3171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ritholtz.com/wp-content/uploads/2013/02/population-distribution.jpg">
            <a:extLst>
              <a:ext uri="{FF2B5EF4-FFF2-40B4-BE49-F238E27FC236}">
                <a16:creationId xmlns:a16="http://schemas.microsoft.com/office/drawing/2014/main" id="{E63D5A64-EAB0-4DDB-9DF0-CE252F4D2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0"/>
            <a:ext cx="95424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8564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9EA06921-3C0C-4126-AF75-9499D48390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72" name="Freeform 5">
              <a:extLst>
                <a:ext uri="{FF2B5EF4-FFF2-40B4-BE49-F238E27FC236}">
                  <a16:creationId xmlns:a16="http://schemas.microsoft.com/office/drawing/2014/main" id="{B8087084-CC7C-4D37-B821-F12CD3D29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3" name="Freeform 6">
              <a:extLst>
                <a:ext uri="{FF2B5EF4-FFF2-40B4-BE49-F238E27FC236}">
                  <a16:creationId xmlns:a16="http://schemas.microsoft.com/office/drawing/2014/main" id="{A27EF3C6-8AF8-41C0-B4DF-664F24087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4" name="Freeform 7">
              <a:extLst>
                <a:ext uri="{FF2B5EF4-FFF2-40B4-BE49-F238E27FC236}">
                  <a16:creationId xmlns:a16="http://schemas.microsoft.com/office/drawing/2014/main" id="{46AD5CB4-13ED-4F2B-BA75-CA731F668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8">
              <a:extLst>
                <a:ext uri="{FF2B5EF4-FFF2-40B4-BE49-F238E27FC236}">
                  <a16:creationId xmlns:a16="http://schemas.microsoft.com/office/drawing/2014/main" id="{6C2FD3B8-D702-4F83-BA99-D23921211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6" name="Freeform 9">
              <a:extLst>
                <a:ext uri="{FF2B5EF4-FFF2-40B4-BE49-F238E27FC236}">
                  <a16:creationId xmlns:a16="http://schemas.microsoft.com/office/drawing/2014/main" id="{1AF0D977-DBC6-44B7-93FB-3F76406CF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7" name="Freeform 10">
              <a:extLst>
                <a:ext uri="{FF2B5EF4-FFF2-40B4-BE49-F238E27FC236}">
                  <a16:creationId xmlns:a16="http://schemas.microsoft.com/office/drawing/2014/main" id="{B3ED27DF-D17E-4922-8394-821ED92539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 name="Freeform 11">
              <a:extLst>
                <a:ext uri="{FF2B5EF4-FFF2-40B4-BE49-F238E27FC236}">
                  <a16:creationId xmlns:a16="http://schemas.microsoft.com/office/drawing/2014/main" id="{800084EB-3C31-445C-8B2E-F43BA7ED3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12">
              <a:extLst>
                <a:ext uri="{FF2B5EF4-FFF2-40B4-BE49-F238E27FC236}">
                  <a16:creationId xmlns:a16="http://schemas.microsoft.com/office/drawing/2014/main" id="{5EE7F4D6-BE2E-41A9-A417-BA1AE4583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13">
              <a:extLst>
                <a:ext uri="{FF2B5EF4-FFF2-40B4-BE49-F238E27FC236}">
                  <a16:creationId xmlns:a16="http://schemas.microsoft.com/office/drawing/2014/main" id="{8805A789-4E10-46CF-A22B-8841C1CDF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4">
              <a:extLst>
                <a:ext uri="{FF2B5EF4-FFF2-40B4-BE49-F238E27FC236}">
                  <a16:creationId xmlns:a16="http://schemas.microsoft.com/office/drawing/2014/main" id="{9BD0D630-7987-48B7-A636-0ED234E22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5">
              <a:extLst>
                <a:ext uri="{FF2B5EF4-FFF2-40B4-BE49-F238E27FC236}">
                  <a16:creationId xmlns:a16="http://schemas.microsoft.com/office/drawing/2014/main" id="{F4E7D46D-851A-4DA9-B24D-19DAE1FCF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6">
              <a:extLst>
                <a:ext uri="{FF2B5EF4-FFF2-40B4-BE49-F238E27FC236}">
                  <a16:creationId xmlns:a16="http://schemas.microsoft.com/office/drawing/2014/main" id="{BA38A754-A53E-469C-B89B-6C7FF9607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7">
              <a:extLst>
                <a:ext uri="{FF2B5EF4-FFF2-40B4-BE49-F238E27FC236}">
                  <a16:creationId xmlns:a16="http://schemas.microsoft.com/office/drawing/2014/main" id="{CAC17457-E557-440A-B5E0-40DFEEC89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8">
              <a:extLst>
                <a:ext uri="{FF2B5EF4-FFF2-40B4-BE49-F238E27FC236}">
                  <a16:creationId xmlns:a16="http://schemas.microsoft.com/office/drawing/2014/main" id="{4D697814-F310-40D2-8E79-93C1881074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9">
              <a:extLst>
                <a:ext uri="{FF2B5EF4-FFF2-40B4-BE49-F238E27FC236}">
                  <a16:creationId xmlns:a16="http://schemas.microsoft.com/office/drawing/2014/main" id="{0CA691A3-EEBB-46A7-A973-B1E2DD112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20">
              <a:extLst>
                <a:ext uri="{FF2B5EF4-FFF2-40B4-BE49-F238E27FC236}">
                  <a16:creationId xmlns:a16="http://schemas.microsoft.com/office/drawing/2014/main" id="{B7361B78-110B-4437-8058-4E05A4234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8" name="Freeform 21">
              <a:extLst>
                <a:ext uri="{FF2B5EF4-FFF2-40B4-BE49-F238E27FC236}">
                  <a16:creationId xmlns:a16="http://schemas.microsoft.com/office/drawing/2014/main" id="{97B9FFE1-BC8C-4C55-AE5D-8FDD78001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89" name="Freeform 22">
              <a:extLst>
                <a:ext uri="{FF2B5EF4-FFF2-40B4-BE49-F238E27FC236}">
                  <a16:creationId xmlns:a16="http://schemas.microsoft.com/office/drawing/2014/main" id="{6F87417E-9520-42E0-84D2-0C0225481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3">
              <a:extLst>
                <a:ext uri="{FF2B5EF4-FFF2-40B4-BE49-F238E27FC236}">
                  <a16:creationId xmlns:a16="http://schemas.microsoft.com/office/drawing/2014/main" id="{1235F6B6-5324-426D-84BE-EF96FD430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4">
              <a:extLst>
                <a:ext uri="{FF2B5EF4-FFF2-40B4-BE49-F238E27FC236}">
                  <a16:creationId xmlns:a16="http://schemas.microsoft.com/office/drawing/2014/main" id="{093C61D3-C80D-4599-8280-763868B24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5">
              <a:extLst>
                <a:ext uri="{FF2B5EF4-FFF2-40B4-BE49-F238E27FC236}">
                  <a16:creationId xmlns:a16="http://schemas.microsoft.com/office/drawing/2014/main" id="{D6D942F2-89B9-4755-89D9-436583176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94" name="Rectangle 93">
            <a:extLst>
              <a:ext uri="{FF2B5EF4-FFF2-40B4-BE49-F238E27FC236}">
                <a16:creationId xmlns:a16="http://schemas.microsoft.com/office/drawing/2014/main" id="{C40B6375-7479-45C4-8B99-EA1CF75F3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E943F"/>
            </a:solidFill>
          </a:ln>
          <a:effectLst>
            <a:outerShdw blurRad="762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Image result for population distribution USA">
            <a:extLst>
              <a:ext uri="{FF2B5EF4-FFF2-40B4-BE49-F238E27FC236}">
                <a16:creationId xmlns:a16="http://schemas.microsoft.com/office/drawing/2014/main" id="{4FB631CB-5B7F-47B6-95FB-7D0250F601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6542" y="643467"/>
            <a:ext cx="6138915"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551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09CCBA-4A00-6941-99E7-11820745B8F3}"/>
              </a:ext>
            </a:extLst>
          </p:cNvPr>
          <p:cNvSpPr>
            <a:spLocks noGrp="1"/>
          </p:cNvSpPr>
          <p:nvPr>
            <p:ph type="title"/>
          </p:nvPr>
        </p:nvSpPr>
        <p:spPr/>
        <p:txBody>
          <a:bodyPr/>
          <a:lstStyle/>
          <a:p>
            <a:r>
              <a:rPr lang="nb-NO" dirty="0"/>
              <a:t>How </a:t>
            </a:r>
            <a:r>
              <a:rPr lang="nb-NO" dirty="0" err="1"/>
              <a:t>population</a:t>
            </a:r>
            <a:r>
              <a:rPr lang="nb-NO" dirty="0"/>
              <a:t> </a:t>
            </a:r>
            <a:r>
              <a:rPr lang="nb-NO" dirty="0" err="1"/>
              <a:t>varies</a:t>
            </a:r>
            <a:r>
              <a:rPr lang="nb-NO" dirty="0"/>
              <a:t> </a:t>
            </a:r>
            <a:r>
              <a:rPr lang="nb-NO" dirty="0" err="1"/>
              <a:t>between</a:t>
            </a:r>
            <a:r>
              <a:rPr lang="nb-NO" dirty="0"/>
              <a:t> </a:t>
            </a:r>
            <a:r>
              <a:rPr lang="nb-NO" b="1" dirty="0" err="1"/>
              <a:t>places</a:t>
            </a:r>
            <a:endParaRPr lang="nb-NO" dirty="0"/>
          </a:p>
        </p:txBody>
      </p:sp>
      <p:sp>
        <p:nvSpPr>
          <p:cNvPr id="3" name="Plassholder for innhold 2">
            <a:extLst>
              <a:ext uri="{FF2B5EF4-FFF2-40B4-BE49-F238E27FC236}">
                <a16:creationId xmlns:a16="http://schemas.microsoft.com/office/drawing/2014/main" id="{D7F8A860-CB16-4748-8A54-2865A5F083CA}"/>
              </a:ext>
            </a:extLst>
          </p:cNvPr>
          <p:cNvSpPr>
            <a:spLocks noGrp="1"/>
          </p:cNvSpPr>
          <p:nvPr>
            <p:ph idx="1"/>
          </p:nvPr>
        </p:nvSpPr>
        <p:spPr/>
        <p:txBody>
          <a:bodyPr/>
          <a:lstStyle/>
          <a:p>
            <a:r>
              <a:rPr lang="nb-NO" b="1" dirty="0" err="1"/>
              <a:t>Synthesis</a:t>
            </a:r>
            <a:r>
              <a:rPr lang="nb-NO" b="1" dirty="0"/>
              <a:t>, </a:t>
            </a:r>
            <a:r>
              <a:rPr lang="nb-NO" b="1" dirty="0" err="1"/>
              <a:t>evaluation</a:t>
            </a:r>
            <a:r>
              <a:rPr lang="nb-NO" b="1" dirty="0"/>
              <a:t> and skills </a:t>
            </a:r>
            <a:r>
              <a:rPr lang="nb-NO" b="1" dirty="0" err="1"/>
              <a:t>opportunities</a:t>
            </a:r>
            <a:r>
              <a:rPr lang="nb-NO" b="1" dirty="0"/>
              <a:t> </a:t>
            </a:r>
            <a:endParaRPr lang="nb-NO" dirty="0"/>
          </a:p>
          <a:p>
            <a:r>
              <a:rPr lang="nb-NO" dirty="0"/>
              <a:t>The relative </a:t>
            </a:r>
            <a:r>
              <a:rPr lang="nb-NO" dirty="0" err="1"/>
              <a:t>importance</a:t>
            </a:r>
            <a:r>
              <a:rPr lang="nb-NO" dirty="0"/>
              <a:t> </a:t>
            </a:r>
            <a:r>
              <a:rPr lang="nb-NO" dirty="0" err="1"/>
              <a:t>of</a:t>
            </a:r>
            <a:r>
              <a:rPr lang="nb-NO" dirty="0"/>
              <a:t> different </a:t>
            </a:r>
            <a:r>
              <a:rPr lang="nb-NO" dirty="0" err="1"/>
              <a:t>influences</a:t>
            </a:r>
            <a:r>
              <a:rPr lang="nb-NO" dirty="0"/>
              <a:t> </a:t>
            </a:r>
            <a:r>
              <a:rPr lang="nb-NO" dirty="0" err="1"/>
              <a:t>on</a:t>
            </a:r>
            <a:r>
              <a:rPr lang="nb-NO" dirty="0"/>
              <a:t> </a:t>
            </a:r>
            <a:r>
              <a:rPr lang="nb-NO" dirty="0" err="1"/>
              <a:t>where</a:t>
            </a:r>
            <a:r>
              <a:rPr lang="nb-NO" dirty="0"/>
              <a:t> </a:t>
            </a:r>
            <a:r>
              <a:rPr lang="nb-NO" dirty="0" err="1"/>
              <a:t>people</a:t>
            </a:r>
            <a:r>
              <a:rPr lang="nb-NO" dirty="0"/>
              <a:t> live and </a:t>
            </a:r>
            <a:r>
              <a:rPr lang="nb-NO" b="1" dirty="0"/>
              <a:t>spatial </a:t>
            </a:r>
            <a:r>
              <a:rPr lang="nb-NO" b="1" dirty="0" err="1"/>
              <a:t>interaction</a:t>
            </a:r>
            <a:r>
              <a:rPr lang="nb-NO" dirty="0" err="1"/>
              <a:t>s</a:t>
            </a:r>
            <a:r>
              <a:rPr lang="nb-NO" dirty="0"/>
              <a:t> </a:t>
            </a:r>
            <a:r>
              <a:rPr lang="nb-NO" dirty="0" err="1"/>
              <a:t>between</a:t>
            </a:r>
            <a:r>
              <a:rPr lang="nb-NO" dirty="0"/>
              <a:t> </a:t>
            </a:r>
            <a:r>
              <a:rPr lang="nb-NO" dirty="0" err="1"/>
              <a:t>places</a:t>
            </a:r>
            <a:r>
              <a:rPr lang="nb-NO" dirty="0"/>
              <a:t> at </a:t>
            </a:r>
            <a:r>
              <a:rPr lang="nb-NO" dirty="0" err="1"/>
              <a:t>varying</a:t>
            </a:r>
            <a:r>
              <a:rPr lang="nb-NO" dirty="0"/>
              <a:t> </a:t>
            </a:r>
            <a:r>
              <a:rPr lang="nb-NO" b="1" dirty="0" err="1"/>
              <a:t>scales</a:t>
            </a:r>
            <a:r>
              <a:rPr lang="nb-NO" b="1" dirty="0"/>
              <a:t> </a:t>
            </a:r>
            <a:endParaRPr lang="nb-NO" dirty="0"/>
          </a:p>
          <a:p>
            <a:pPr marL="0" indent="0">
              <a:buNone/>
            </a:pPr>
            <a:endParaRPr lang="nb-NO" dirty="0"/>
          </a:p>
        </p:txBody>
      </p:sp>
    </p:spTree>
    <p:extLst>
      <p:ext uri="{BB962C8B-B14F-4D97-AF65-F5344CB8AC3E}">
        <p14:creationId xmlns:p14="http://schemas.microsoft.com/office/powerpoint/2010/main" val="732073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25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1"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3" name="Picture 2">
            <a:extLst>
              <a:ext uri="{FF2B5EF4-FFF2-40B4-BE49-F238E27FC236}">
                <a16:creationId xmlns:a16="http://schemas.microsoft.com/office/drawing/2014/main" id="{51CD3BF5-E7E4-4504-B72C-27C145D9EDCE}"/>
              </a:ext>
            </a:extLst>
          </p:cNvPr>
          <p:cNvPicPr>
            <a:picLocks noChangeAspect="1"/>
          </p:cNvPicPr>
          <p:nvPr/>
        </p:nvPicPr>
        <p:blipFill>
          <a:blip r:embed="rId2"/>
          <a:stretch>
            <a:fillRect/>
          </a:stretch>
        </p:blipFill>
        <p:spPr>
          <a:xfrm>
            <a:off x="2158851" y="643467"/>
            <a:ext cx="7874298" cy="5571066"/>
          </a:xfrm>
          <a:prstGeom prst="rect">
            <a:avLst/>
          </a:prstGeom>
        </p:spPr>
      </p:pic>
    </p:spTree>
    <p:extLst>
      <p:ext uri="{BB962C8B-B14F-4D97-AF65-F5344CB8AC3E}">
        <p14:creationId xmlns:p14="http://schemas.microsoft.com/office/powerpoint/2010/main" val="3569309016"/>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DB1E10-8073-964F-9D05-F3C5260116C8}"/>
              </a:ext>
            </a:extLst>
          </p:cNvPr>
          <p:cNvSpPr>
            <a:spLocks noGrp="1"/>
          </p:cNvSpPr>
          <p:nvPr>
            <p:ph type="title"/>
          </p:nvPr>
        </p:nvSpPr>
        <p:spPr>
          <a:xfrm>
            <a:off x="3344214" y="2452417"/>
            <a:ext cx="5490224" cy="1689390"/>
          </a:xfrm>
        </p:spPr>
        <p:txBody>
          <a:bodyPr>
            <a:normAutofit fontScale="90000"/>
          </a:bodyPr>
          <a:lstStyle/>
          <a:p>
            <a:r>
              <a:rPr lang="nb-NO" sz="4000" b="1" dirty="0"/>
              <a:t>2. </a:t>
            </a:r>
            <a:r>
              <a:rPr lang="nb-NO" sz="4000" b="1" dirty="0" err="1"/>
              <a:t>Changing</a:t>
            </a:r>
            <a:r>
              <a:rPr lang="nb-NO" sz="4000" b="1" dirty="0"/>
              <a:t> </a:t>
            </a:r>
            <a:r>
              <a:rPr lang="nb-NO" sz="4000" b="1" dirty="0" err="1"/>
              <a:t>populations</a:t>
            </a:r>
            <a:r>
              <a:rPr lang="nb-NO" sz="4000" b="1" dirty="0"/>
              <a:t> </a:t>
            </a:r>
            <a:br>
              <a:rPr lang="nb-NO" sz="4000" b="1" dirty="0"/>
            </a:br>
            <a:r>
              <a:rPr lang="nb-NO" sz="4000" b="1" dirty="0"/>
              <a:t>and </a:t>
            </a:r>
            <a:br>
              <a:rPr lang="nb-NO" sz="4000" b="1" dirty="0"/>
            </a:br>
            <a:r>
              <a:rPr lang="nb-NO" sz="4000" b="1" dirty="0" err="1"/>
              <a:t>places</a:t>
            </a:r>
            <a:r>
              <a:rPr lang="nb-NO" sz="4000" b="1" dirty="0"/>
              <a:t> </a:t>
            </a:r>
            <a:br>
              <a:rPr lang="nb-NO" dirty="0"/>
            </a:br>
            <a:endParaRPr lang="nb-NO" dirty="0"/>
          </a:p>
        </p:txBody>
      </p:sp>
      <p:sp>
        <p:nvSpPr>
          <p:cNvPr id="3" name="Plassholder for tekst 2">
            <a:extLst>
              <a:ext uri="{FF2B5EF4-FFF2-40B4-BE49-F238E27FC236}">
                <a16:creationId xmlns:a16="http://schemas.microsoft.com/office/drawing/2014/main" id="{8C8C3C9B-1EFB-1C43-AD63-8D32A9E6AA8F}"/>
              </a:ext>
            </a:extLst>
          </p:cNvPr>
          <p:cNvSpPr>
            <a:spLocks noGrp="1"/>
          </p:cNvSpPr>
          <p:nvPr>
            <p:ph type="body" idx="1"/>
          </p:nvPr>
        </p:nvSpPr>
        <p:spPr/>
        <p:txBody>
          <a:bodyPr/>
          <a:lstStyle/>
          <a:p>
            <a:endParaRPr lang="nb-NO"/>
          </a:p>
        </p:txBody>
      </p:sp>
    </p:spTree>
    <p:extLst>
      <p:ext uri="{BB962C8B-B14F-4D97-AF65-F5344CB8AC3E}">
        <p14:creationId xmlns:p14="http://schemas.microsoft.com/office/powerpoint/2010/main" val="4283609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EC101F-4D7F-5448-865F-9B11E8EB8151}"/>
              </a:ext>
            </a:extLst>
          </p:cNvPr>
          <p:cNvSpPr>
            <a:spLocks noGrp="1"/>
          </p:cNvSpPr>
          <p:nvPr>
            <p:ph type="title"/>
          </p:nvPr>
        </p:nvSpPr>
        <p:spPr/>
        <p:txBody>
          <a:bodyPr>
            <a:normAutofit fontScale="90000"/>
          </a:bodyPr>
          <a:lstStyle/>
          <a:p>
            <a:br>
              <a:rPr lang="nb-NO" sz="3600" b="1" dirty="0"/>
            </a:br>
            <a:r>
              <a:rPr lang="nb-NO" sz="3600" b="1" dirty="0" err="1"/>
              <a:t>Processes</a:t>
            </a:r>
            <a:r>
              <a:rPr lang="nb-NO" sz="3600" b="1" dirty="0"/>
              <a:t> </a:t>
            </a:r>
            <a:br>
              <a:rPr lang="nb-NO" sz="3600" b="1" dirty="0"/>
            </a:br>
            <a:r>
              <a:rPr lang="nb-NO" sz="3600" dirty="0" err="1"/>
              <a:t>of</a:t>
            </a:r>
            <a:r>
              <a:rPr lang="nb-NO" sz="3600" dirty="0"/>
              <a:t> </a:t>
            </a:r>
            <a:r>
              <a:rPr lang="nb-NO" sz="3600" dirty="0" err="1"/>
              <a:t>population</a:t>
            </a:r>
            <a:r>
              <a:rPr lang="nb-NO" sz="3600" dirty="0"/>
              <a:t> </a:t>
            </a:r>
            <a:r>
              <a:rPr lang="nb-NO" sz="3600" dirty="0" err="1"/>
              <a:t>change</a:t>
            </a:r>
            <a:r>
              <a:rPr lang="nb-NO" sz="3600" dirty="0"/>
              <a:t> and </a:t>
            </a:r>
            <a:r>
              <a:rPr lang="nb-NO" sz="3600" dirty="0" err="1"/>
              <a:t>their</a:t>
            </a:r>
            <a:r>
              <a:rPr lang="nb-NO" sz="3600" dirty="0"/>
              <a:t> </a:t>
            </a:r>
            <a:r>
              <a:rPr lang="nb-NO" sz="3600" dirty="0" err="1"/>
              <a:t>effect</a:t>
            </a:r>
            <a:r>
              <a:rPr lang="nb-NO" sz="3600" dirty="0"/>
              <a:t> </a:t>
            </a:r>
            <a:r>
              <a:rPr lang="nb-NO" sz="3600" dirty="0" err="1"/>
              <a:t>on</a:t>
            </a:r>
            <a:r>
              <a:rPr lang="nb-NO" sz="3600" dirty="0"/>
              <a:t> </a:t>
            </a:r>
            <a:r>
              <a:rPr lang="nb-NO" sz="3600" dirty="0" err="1"/>
              <a:t>people</a:t>
            </a:r>
            <a:r>
              <a:rPr lang="nb-NO" sz="3600" dirty="0"/>
              <a:t> and </a:t>
            </a:r>
            <a:r>
              <a:rPr lang="nb-NO" sz="3600" dirty="0" err="1"/>
              <a:t>places</a:t>
            </a:r>
            <a:r>
              <a:rPr lang="nb-NO" sz="3600" dirty="0"/>
              <a:t> </a:t>
            </a:r>
            <a:br>
              <a:rPr lang="nb-NO" dirty="0"/>
            </a:br>
            <a:endParaRPr lang="nb-NO" dirty="0"/>
          </a:p>
        </p:txBody>
      </p:sp>
      <p:sp>
        <p:nvSpPr>
          <p:cNvPr id="3" name="Plassholder for innhold 2">
            <a:extLst>
              <a:ext uri="{FF2B5EF4-FFF2-40B4-BE49-F238E27FC236}">
                <a16:creationId xmlns:a16="http://schemas.microsoft.com/office/drawing/2014/main" id="{32710C94-BF2B-AF48-BD7B-787B4CA293DA}"/>
              </a:ext>
            </a:extLst>
          </p:cNvPr>
          <p:cNvSpPr>
            <a:spLocks noGrp="1"/>
          </p:cNvSpPr>
          <p:nvPr>
            <p:ph idx="1"/>
          </p:nvPr>
        </p:nvSpPr>
        <p:spPr/>
        <p:txBody>
          <a:bodyPr/>
          <a:lstStyle/>
          <a:p>
            <a:r>
              <a:rPr lang="nb-NO" dirty="0"/>
              <a:t>Global and regional/</a:t>
            </a:r>
            <a:r>
              <a:rPr lang="nb-NO" dirty="0" err="1"/>
              <a:t>continental</a:t>
            </a:r>
            <a:r>
              <a:rPr lang="nb-NO" dirty="0"/>
              <a:t> trends in </a:t>
            </a:r>
            <a:r>
              <a:rPr lang="nb-NO" dirty="0" err="1"/>
              <a:t>family</a:t>
            </a:r>
            <a:r>
              <a:rPr lang="nb-NO" dirty="0"/>
              <a:t> </a:t>
            </a:r>
            <a:r>
              <a:rPr lang="nb-NO" dirty="0" err="1"/>
              <a:t>size</a:t>
            </a:r>
            <a:r>
              <a:rPr lang="nb-NO" dirty="0"/>
              <a:t>, sex ratios, and </a:t>
            </a:r>
            <a:r>
              <a:rPr lang="nb-NO" dirty="0" err="1"/>
              <a:t>ageing</a:t>
            </a:r>
            <a:r>
              <a:rPr lang="nb-NO" dirty="0"/>
              <a:t>/</a:t>
            </a:r>
            <a:r>
              <a:rPr lang="nb-NO" dirty="0" err="1"/>
              <a:t>greying</a:t>
            </a:r>
            <a:r>
              <a:rPr lang="nb-NO" dirty="0"/>
              <a:t> </a:t>
            </a:r>
          </a:p>
          <a:p>
            <a:pPr marL="0" indent="0">
              <a:buNone/>
            </a:pPr>
            <a:endParaRPr lang="nb-NO" dirty="0"/>
          </a:p>
        </p:txBody>
      </p:sp>
    </p:spTree>
    <p:extLst>
      <p:ext uri="{BB962C8B-B14F-4D97-AF65-F5344CB8AC3E}">
        <p14:creationId xmlns:p14="http://schemas.microsoft.com/office/powerpoint/2010/main" val="40903395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5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74"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1"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10242" name="Picture 2" descr="Related image">
            <a:extLst>
              <a:ext uri="{FF2B5EF4-FFF2-40B4-BE49-F238E27FC236}">
                <a16:creationId xmlns:a16="http://schemas.microsoft.com/office/drawing/2014/main" id="{8CD77E08-7A0F-4D29-B90F-CEB28D84D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956" y="643467"/>
            <a:ext cx="742808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04721"/>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2831859-0FBA-7D47-A06E-B47D094AF795}"/>
              </a:ext>
            </a:extLst>
          </p:cNvPr>
          <p:cNvPicPr>
            <a:picLocks noChangeAspect="1"/>
          </p:cNvPicPr>
          <p:nvPr/>
        </p:nvPicPr>
        <p:blipFill>
          <a:blip r:embed="rId2"/>
          <a:stretch>
            <a:fillRect/>
          </a:stretch>
        </p:blipFill>
        <p:spPr>
          <a:xfrm>
            <a:off x="1111250" y="768350"/>
            <a:ext cx="9969500" cy="5321300"/>
          </a:xfrm>
          <a:prstGeom prst="rect">
            <a:avLst/>
          </a:prstGeom>
        </p:spPr>
      </p:pic>
    </p:spTree>
    <p:extLst>
      <p:ext uri="{BB962C8B-B14F-4D97-AF65-F5344CB8AC3E}">
        <p14:creationId xmlns:p14="http://schemas.microsoft.com/office/powerpoint/2010/main" val="3808174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Image result for dependency ratio">
            <a:extLst>
              <a:ext uri="{FF2B5EF4-FFF2-40B4-BE49-F238E27FC236}">
                <a16:creationId xmlns:a16="http://schemas.microsoft.com/office/drawing/2014/main" id="{D94B7B45-06B4-41D3-A27A-A94535A51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612" y="643466"/>
            <a:ext cx="10364775"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73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272" name="Rectangle 7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C7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73" name="Group 72">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74"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1"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11266" name="Picture 2" descr="Image result for dependency ratio">
            <a:extLst>
              <a:ext uri="{FF2B5EF4-FFF2-40B4-BE49-F238E27FC236}">
                <a16:creationId xmlns:a16="http://schemas.microsoft.com/office/drawing/2014/main" id="{5F6A02B9-256B-445F-890D-0C094529D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956" y="643467"/>
            <a:ext cx="7428088" cy="55710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mage result for dependency ratio">
            <a:extLst>
              <a:ext uri="{FF2B5EF4-FFF2-40B4-BE49-F238E27FC236}">
                <a16:creationId xmlns:a16="http://schemas.microsoft.com/office/drawing/2014/main" id="{79F4D282-E62D-4412-9644-70FDE0431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0668" y="1346201"/>
            <a:ext cx="1514475"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428899"/>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7E763206-A25C-DB4E-8262-D8876EC630A0}"/>
              </a:ext>
            </a:extLst>
          </p:cNvPr>
          <p:cNvPicPr>
            <a:picLocks noChangeAspect="1"/>
          </p:cNvPicPr>
          <p:nvPr/>
        </p:nvPicPr>
        <p:blipFill>
          <a:blip r:embed="rId2"/>
          <a:stretch>
            <a:fillRect/>
          </a:stretch>
        </p:blipFill>
        <p:spPr>
          <a:xfrm>
            <a:off x="1409700" y="368300"/>
            <a:ext cx="9372600" cy="6121400"/>
          </a:xfrm>
          <a:prstGeom prst="rect">
            <a:avLst/>
          </a:prstGeom>
        </p:spPr>
      </p:pic>
    </p:spTree>
    <p:extLst>
      <p:ext uri="{BB962C8B-B14F-4D97-AF65-F5344CB8AC3E}">
        <p14:creationId xmlns:p14="http://schemas.microsoft.com/office/powerpoint/2010/main" val="27289787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1DEB5F93-9F73-6742-A20B-C388CFB76F95}"/>
              </a:ext>
            </a:extLst>
          </p:cNvPr>
          <p:cNvPicPr>
            <a:picLocks noChangeAspect="1"/>
          </p:cNvPicPr>
          <p:nvPr/>
        </p:nvPicPr>
        <p:blipFill>
          <a:blip r:embed="rId2"/>
          <a:stretch>
            <a:fillRect/>
          </a:stretch>
        </p:blipFill>
        <p:spPr>
          <a:xfrm>
            <a:off x="121920" y="823539"/>
            <a:ext cx="12192000" cy="5149961"/>
          </a:xfrm>
          <a:prstGeom prst="rect">
            <a:avLst/>
          </a:prstGeom>
        </p:spPr>
      </p:pic>
    </p:spTree>
    <p:extLst>
      <p:ext uri="{BB962C8B-B14F-4D97-AF65-F5344CB8AC3E}">
        <p14:creationId xmlns:p14="http://schemas.microsoft.com/office/powerpoint/2010/main" val="36768981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9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1"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3" name="Picture 2">
            <a:extLst>
              <a:ext uri="{FF2B5EF4-FFF2-40B4-BE49-F238E27FC236}">
                <a16:creationId xmlns:a16="http://schemas.microsoft.com/office/drawing/2014/main" id="{49371632-D7E9-4FFE-94E4-1EB5BC75BE25}"/>
              </a:ext>
            </a:extLst>
          </p:cNvPr>
          <p:cNvPicPr>
            <a:picLocks noChangeAspect="1"/>
          </p:cNvPicPr>
          <p:nvPr/>
        </p:nvPicPr>
        <p:blipFill>
          <a:blip r:embed="rId2"/>
          <a:stretch>
            <a:fillRect/>
          </a:stretch>
        </p:blipFill>
        <p:spPr>
          <a:xfrm>
            <a:off x="2570009" y="643467"/>
            <a:ext cx="7051982" cy="5571066"/>
          </a:xfrm>
          <a:prstGeom prst="rect">
            <a:avLst/>
          </a:prstGeom>
        </p:spPr>
      </p:pic>
    </p:spTree>
    <p:extLst>
      <p:ext uri="{BB962C8B-B14F-4D97-AF65-F5344CB8AC3E}">
        <p14:creationId xmlns:p14="http://schemas.microsoft.com/office/powerpoint/2010/main" val="1569642507"/>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replacement level">
            <a:extLst>
              <a:ext uri="{FF2B5EF4-FFF2-40B4-BE49-F238E27FC236}">
                <a16:creationId xmlns:a16="http://schemas.microsoft.com/office/drawing/2014/main" id="{734348B6-F1CA-47B7-AA6D-F41C4C4B6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0081" y="1639422"/>
            <a:ext cx="4411919" cy="344580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population cartoons">
            <a:extLst>
              <a:ext uri="{FF2B5EF4-FFF2-40B4-BE49-F238E27FC236}">
                <a16:creationId xmlns:a16="http://schemas.microsoft.com/office/drawing/2014/main" id="{FF1E26FB-C1A6-4924-A2B0-D111227ED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48" y="846451"/>
            <a:ext cx="7305675"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822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4000"/>
                <a:lumMod val="116000"/>
              </a:schemeClr>
            </a:gs>
            <a:gs pos="100000">
              <a:schemeClr val="bg2">
                <a:tint val="98000"/>
                <a:shade val="86000"/>
                <a:satMod val="90000"/>
                <a:lumMod val="88000"/>
              </a:schemeClr>
            </a:gs>
          </a:gsLst>
          <a:path path="circle">
            <a:fillToRect l="50000" t="15000" r="50000" b="169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7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74"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1"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96" name="Rectangle 95">
            <a:extLst>
              <a:ext uri="{FF2B5EF4-FFF2-40B4-BE49-F238E27FC236}">
                <a16:creationId xmlns:a16="http://schemas.microsoft.com/office/drawing/2014/main" id="{8C244A1F-7C11-45E7-AB98-65851A650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1348"/>
            <a:ext cx="12192000" cy="5600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Image result for population cartoons">
            <a:extLst>
              <a:ext uri="{FF2B5EF4-FFF2-40B4-BE49-F238E27FC236}">
                <a16:creationId xmlns:a16="http://schemas.microsoft.com/office/drawing/2014/main" id="{725EE94C-7757-4A26-A439-C0EFE5580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6055" y="938318"/>
            <a:ext cx="7604982" cy="49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9137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004A8AE1-9605-41DC-920F-A4B8E8F23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c 9">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90889" flipH="1">
            <a:off x="715850" y="795372"/>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838200" y="1461360"/>
            <a:ext cx="5536397" cy="3935281"/>
          </a:xfrm>
        </p:spPr>
        <p:txBody>
          <a:bodyPr vert="horz" lIns="91440" tIns="45720" rIns="91440" bIns="45720" rtlCol="0">
            <a:normAutofit fontScale="92500" lnSpcReduction="10000"/>
          </a:bodyPr>
          <a:lstStyle/>
          <a:p>
            <a:pPr indent="-228600" algn="l">
              <a:lnSpc>
                <a:spcPct val="90000"/>
              </a:lnSpc>
              <a:buFont typeface="Arial" panose="020B0604020202020204" pitchFamily="34" charset="0"/>
              <a:buChar char="•"/>
            </a:pPr>
            <a:r>
              <a:rPr lang="en-US" sz="2000" dirty="0">
                <a:solidFill>
                  <a:srgbClr val="C00000"/>
                </a:solidFill>
              </a:rPr>
              <a:t>The tendency for a population to grow despite a     </a:t>
            </a:r>
          </a:p>
          <a:p>
            <a:pPr algn="l">
              <a:lnSpc>
                <a:spcPct val="90000"/>
              </a:lnSpc>
            </a:pPr>
            <a:r>
              <a:rPr lang="en-US" sz="2000" dirty="0">
                <a:solidFill>
                  <a:srgbClr val="C00000"/>
                </a:solidFill>
              </a:rPr>
              <a:t>    fall in fertility levels because of a relatively high </a:t>
            </a:r>
          </a:p>
          <a:p>
            <a:pPr algn="l">
              <a:lnSpc>
                <a:spcPct val="90000"/>
              </a:lnSpc>
            </a:pPr>
            <a:r>
              <a:rPr lang="en-US" sz="2000" dirty="0">
                <a:solidFill>
                  <a:srgbClr val="C00000"/>
                </a:solidFill>
              </a:rPr>
              <a:t>    concentration of people of childbearing or pre-</a:t>
            </a:r>
          </a:p>
          <a:p>
            <a:pPr algn="l">
              <a:lnSpc>
                <a:spcPct val="90000"/>
              </a:lnSpc>
            </a:pPr>
            <a:r>
              <a:rPr lang="en-US" sz="2000" dirty="0">
                <a:solidFill>
                  <a:srgbClr val="C00000"/>
                </a:solidFill>
              </a:rPr>
              <a:t>    childbearing age. </a:t>
            </a:r>
          </a:p>
          <a:p>
            <a:pPr algn="l">
              <a:lnSpc>
                <a:spcPct val="90000"/>
              </a:lnSpc>
            </a:pPr>
            <a:endParaRPr lang="en-US" sz="2000" dirty="0">
              <a:solidFill>
                <a:srgbClr val="C00000"/>
              </a:solidFill>
            </a:endParaRPr>
          </a:p>
          <a:p>
            <a:pPr indent="-228600" algn="l">
              <a:lnSpc>
                <a:spcPct val="90000"/>
              </a:lnSpc>
              <a:buFont typeface="Arial" panose="020B0604020202020204" pitchFamily="34" charset="0"/>
              <a:buChar char="•"/>
            </a:pPr>
            <a:endParaRPr lang="en-US" sz="2000" dirty="0">
              <a:solidFill>
                <a:srgbClr val="C00000"/>
              </a:solidFill>
            </a:endParaRPr>
          </a:p>
          <a:p>
            <a:pPr indent="-228600" algn="l">
              <a:lnSpc>
                <a:spcPct val="90000"/>
              </a:lnSpc>
              <a:buFont typeface="Arial" panose="020B0604020202020204" pitchFamily="34" charset="0"/>
              <a:buChar char="•"/>
            </a:pPr>
            <a:r>
              <a:rPr lang="en-US" sz="2000" dirty="0">
                <a:solidFill>
                  <a:schemeClr val="tx1"/>
                </a:solidFill>
              </a:rPr>
              <a:t>(It is also the tendency for a population to </a:t>
            </a:r>
          </a:p>
          <a:p>
            <a:pPr algn="l">
              <a:lnSpc>
                <a:spcPct val="90000"/>
              </a:lnSpc>
            </a:pPr>
            <a:r>
              <a:rPr lang="en-US" sz="2000" dirty="0">
                <a:solidFill>
                  <a:schemeClr val="tx1"/>
                </a:solidFill>
              </a:rPr>
              <a:t>    continue to fall despite a rise in the birth rate).</a:t>
            </a:r>
          </a:p>
          <a:p>
            <a:pPr indent="-228600" algn="l">
              <a:lnSpc>
                <a:spcPct val="90000"/>
              </a:lnSpc>
              <a:buFont typeface="Arial" panose="020B0604020202020204" pitchFamily="34" charset="0"/>
              <a:buChar char="•"/>
            </a:pPr>
            <a:endParaRPr lang="en-US" sz="2000" dirty="0">
              <a:solidFill>
                <a:schemeClr val="tx1"/>
              </a:solidFill>
            </a:endParaRPr>
          </a:p>
          <a:p>
            <a:pPr indent="-228600" algn="l">
              <a:lnSpc>
                <a:spcPct val="90000"/>
              </a:lnSpc>
              <a:buFont typeface="Arial" panose="020B0604020202020204" pitchFamily="34" charset="0"/>
              <a:buChar char="•"/>
            </a:pPr>
            <a:endParaRPr lang="en-US" sz="2000" dirty="0">
              <a:solidFill>
                <a:schemeClr val="tx1"/>
              </a:solidFill>
            </a:endParaRPr>
          </a:p>
          <a:p>
            <a:pPr indent="-228600" algn="l">
              <a:lnSpc>
                <a:spcPct val="90000"/>
              </a:lnSpc>
              <a:buFont typeface="Arial" panose="020B0604020202020204" pitchFamily="34" charset="0"/>
              <a:buChar char="•"/>
            </a:pPr>
            <a:r>
              <a:rPr lang="en-US" sz="2000" dirty="0">
                <a:solidFill>
                  <a:schemeClr val="tx1"/>
                </a:solidFill>
              </a:rPr>
              <a:t>(= the time lag between a change in birth/death  </a:t>
            </a:r>
          </a:p>
          <a:p>
            <a:pPr algn="l">
              <a:lnSpc>
                <a:spcPct val="90000"/>
              </a:lnSpc>
            </a:pPr>
            <a:r>
              <a:rPr lang="en-US" sz="2000" dirty="0">
                <a:solidFill>
                  <a:schemeClr val="tx1"/>
                </a:solidFill>
              </a:rPr>
              <a:t>    rates and the slowing of population growth or  </a:t>
            </a:r>
          </a:p>
          <a:p>
            <a:pPr algn="l">
              <a:lnSpc>
                <a:spcPct val="90000"/>
              </a:lnSpc>
            </a:pPr>
            <a:r>
              <a:rPr lang="en-US" sz="2000" dirty="0">
                <a:solidFill>
                  <a:schemeClr val="tx1"/>
                </a:solidFill>
              </a:rPr>
              <a:t>    rise in population). </a:t>
            </a:r>
          </a:p>
        </p:txBody>
      </p:sp>
      <p:sp>
        <p:nvSpPr>
          <p:cNvPr id="17" name="Oval 1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2396"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17460" y="4737713"/>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ctrTitle"/>
          </p:nvPr>
        </p:nvSpPr>
        <p:spPr>
          <a:xfrm>
            <a:off x="7474281" y="1396686"/>
            <a:ext cx="3240506" cy="4064628"/>
          </a:xfrm>
        </p:spPr>
        <p:txBody>
          <a:bodyPr vert="horz" lIns="91440" tIns="45720" rIns="91440" bIns="45720" rtlCol="0" anchor="ctr">
            <a:normAutofit/>
          </a:bodyPr>
          <a:lstStyle/>
          <a:p>
            <a:pPr algn="l">
              <a:lnSpc>
                <a:spcPct val="90000"/>
              </a:lnSpc>
            </a:pPr>
            <a:r>
              <a:rPr lang="en-US" kern="1200">
                <a:solidFill>
                  <a:srgbClr val="FFFFFF"/>
                </a:solidFill>
                <a:latin typeface="+mj-lt"/>
                <a:ea typeface="+mj-ea"/>
                <a:cs typeface="+mj-cs"/>
              </a:rPr>
              <a:t>Population momentum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6861F567-31D4-D142-AF0D-568F9BAD226E}"/>
              </a:ext>
            </a:extLst>
          </p:cNvPr>
          <p:cNvPicPr>
            <a:picLocks noChangeAspect="1"/>
          </p:cNvPicPr>
          <p:nvPr/>
        </p:nvPicPr>
        <p:blipFill>
          <a:blip r:embed="rId2"/>
          <a:stretch>
            <a:fillRect/>
          </a:stretch>
        </p:blipFill>
        <p:spPr>
          <a:xfrm>
            <a:off x="44450" y="857250"/>
            <a:ext cx="12103100" cy="5143500"/>
          </a:xfrm>
          <a:prstGeom prst="rect">
            <a:avLst/>
          </a:prstGeom>
        </p:spPr>
      </p:pic>
    </p:spTree>
    <p:extLst>
      <p:ext uri="{BB962C8B-B14F-4D97-AF65-F5344CB8AC3E}">
        <p14:creationId xmlns:p14="http://schemas.microsoft.com/office/powerpoint/2010/main" val="11981373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45BD6E-1DBF-4647-90DB-5827973E9531}"/>
              </a:ext>
            </a:extLst>
          </p:cNvPr>
          <p:cNvSpPr>
            <a:spLocks noGrp="1"/>
          </p:cNvSpPr>
          <p:nvPr>
            <p:ph type="title"/>
          </p:nvPr>
        </p:nvSpPr>
        <p:spPr/>
        <p:txBody>
          <a:bodyPr>
            <a:noAutofit/>
          </a:bodyPr>
          <a:lstStyle/>
          <a:p>
            <a:r>
              <a:rPr lang="nb-NO" sz="3200" b="1" dirty="0" err="1"/>
              <a:t>Processes</a:t>
            </a:r>
            <a:r>
              <a:rPr lang="nb-NO" sz="3200" b="1" dirty="0"/>
              <a:t> </a:t>
            </a:r>
            <a:br>
              <a:rPr lang="nb-NO" sz="3200" b="1" dirty="0"/>
            </a:br>
            <a:r>
              <a:rPr lang="nb-NO" sz="3200" dirty="0" err="1"/>
              <a:t>of</a:t>
            </a:r>
            <a:r>
              <a:rPr lang="nb-NO" sz="3200" dirty="0"/>
              <a:t> </a:t>
            </a:r>
            <a:r>
              <a:rPr lang="nb-NO" sz="3200" dirty="0" err="1"/>
              <a:t>population</a:t>
            </a:r>
            <a:r>
              <a:rPr lang="nb-NO" sz="3200" dirty="0"/>
              <a:t> </a:t>
            </a:r>
            <a:r>
              <a:rPr lang="nb-NO" sz="3200" dirty="0" err="1"/>
              <a:t>change</a:t>
            </a:r>
            <a:r>
              <a:rPr lang="nb-NO" sz="3200" dirty="0"/>
              <a:t> and </a:t>
            </a:r>
            <a:r>
              <a:rPr lang="nb-NO" sz="3200" dirty="0" err="1"/>
              <a:t>their</a:t>
            </a:r>
            <a:r>
              <a:rPr lang="nb-NO" sz="3200" dirty="0"/>
              <a:t> </a:t>
            </a:r>
            <a:r>
              <a:rPr lang="nb-NO" sz="3200" dirty="0" err="1"/>
              <a:t>effect</a:t>
            </a:r>
            <a:r>
              <a:rPr lang="nb-NO" sz="3200" dirty="0"/>
              <a:t> </a:t>
            </a:r>
            <a:r>
              <a:rPr lang="nb-NO" sz="3200" dirty="0" err="1"/>
              <a:t>on</a:t>
            </a:r>
            <a:r>
              <a:rPr lang="nb-NO" sz="3200" dirty="0"/>
              <a:t> </a:t>
            </a:r>
            <a:r>
              <a:rPr lang="nb-NO" sz="3200" dirty="0" err="1"/>
              <a:t>people</a:t>
            </a:r>
            <a:r>
              <a:rPr lang="nb-NO" sz="3200" dirty="0"/>
              <a:t> and </a:t>
            </a:r>
            <a:r>
              <a:rPr lang="nb-NO" sz="3200" dirty="0" err="1"/>
              <a:t>places</a:t>
            </a:r>
            <a:endParaRPr lang="nb-NO" sz="3200" dirty="0"/>
          </a:p>
        </p:txBody>
      </p:sp>
      <p:sp>
        <p:nvSpPr>
          <p:cNvPr id="3" name="Plassholder for innhold 2">
            <a:extLst>
              <a:ext uri="{FF2B5EF4-FFF2-40B4-BE49-F238E27FC236}">
                <a16:creationId xmlns:a16="http://schemas.microsoft.com/office/drawing/2014/main" id="{D25BA247-DFB1-D04F-969A-606F5D13E53B}"/>
              </a:ext>
            </a:extLst>
          </p:cNvPr>
          <p:cNvSpPr>
            <a:spLocks noGrp="1"/>
          </p:cNvSpPr>
          <p:nvPr>
            <p:ph idx="1"/>
          </p:nvPr>
        </p:nvSpPr>
        <p:spPr/>
        <p:txBody>
          <a:bodyPr/>
          <a:lstStyle/>
          <a:p>
            <a:pPr marL="0" indent="0">
              <a:buNone/>
            </a:pPr>
            <a:r>
              <a:rPr lang="nb-NO" dirty="0" err="1"/>
              <a:t>Policies</a:t>
            </a:r>
            <a:r>
              <a:rPr lang="nb-NO" dirty="0"/>
              <a:t> </a:t>
            </a:r>
            <a:r>
              <a:rPr lang="nb-NO" dirty="0" err="1"/>
              <a:t>associated</a:t>
            </a:r>
            <a:r>
              <a:rPr lang="nb-NO" dirty="0"/>
              <a:t> </a:t>
            </a:r>
            <a:r>
              <a:rPr lang="nb-NO" dirty="0" err="1"/>
              <a:t>with</a:t>
            </a:r>
            <a:r>
              <a:rPr lang="nb-NO" dirty="0"/>
              <a:t> </a:t>
            </a:r>
            <a:r>
              <a:rPr lang="nb-NO" dirty="0" err="1"/>
              <a:t>managing</a:t>
            </a:r>
            <a:r>
              <a:rPr lang="nb-NO" dirty="0"/>
              <a:t> </a:t>
            </a:r>
            <a:r>
              <a:rPr lang="nb-NO" dirty="0" err="1"/>
              <a:t>population</a:t>
            </a:r>
            <a:r>
              <a:rPr lang="nb-NO" dirty="0"/>
              <a:t> </a:t>
            </a:r>
            <a:r>
              <a:rPr lang="nb-NO" dirty="0" err="1"/>
              <a:t>change</a:t>
            </a:r>
            <a:r>
              <a:rPr lang="nb-NO" dirty="0"/>
              <a:t>, </a:t>
            </a:r>
            <a:r>
              <a:rPr lang="nb-NO" dirty="0" err="1"/>
              <a:t>focusing</a:t>
            </a:r>
            <a:r>
              <a:rPr lang="nb-NO" dirty="0"/>
              <a:t> </a:t>
            </a:r>
            <a:r>
              <a:rPr lang="nb-NO" dirty="0" err="1"/>
              <a:t>on</a:t>
            </a:r>
            <a:r>
              <a:rPr lang="nb-NO" dirty="0"/>
              <a:t>: </a:t>
            </a:r>
          </a:p>
          <a:p>
            <a:pPr marL="0" indent="0">
              <a:buNone/>
            </a:pPr>
            <a:endParaRPr lang="nb-NO" dirty="0"/>
          </a:p>
          <a:p>
            <a:r>
              <a:rPr lang="nb-NO" dirty="0" err="1"/>
              <a:t>policies</a:t>
            </a:r>
            <a:r>
              <a:rPr lang="nb-NO" dirty="0"/>
              <a:t> </a:t>
            </a:r>
            <a:r>
              <a:rPr lang="nb-NO" dirty="0" err="1"/>
              <a:t>related</a:t>
            </a:r>
            <a:r>
              <a:rPr lang="nb-NO" dirty="0"/>
              <a:t> to </a:t>
            </a:r>
            <a:r>
              <a:rPr lang="nb-NO" dirty="0" err="1"/>
              <a:t>ageing</a:t>
            </a:r>
            <a:r>
              <a:rPr lang="nb-NO" dirty="0"/>
              <a:t> </a:t>
            </a:r>
            <a:r>
              <a:rPr lang="nb-NO" dirty="0" err="1"/>
              <a:t>societies</a:t>
            </a:r>
            <a:r>
              <a:rPr lang="nb-NO" dirty="0"/>
              <a:t> </a:t>
            </a:r>
          </a:p>
          <a:p>
            <a:r>
              <a:rPr lang="nb-NO" dirty="0"/>
              <a:t>pro-natalist or anti-natalist </a:t>
            </a:r>
            <a:r>
              <a:rPr lang="nb-NO" dirty="0" err="1"/>
              <a:t>policies</a:t>
            </a:r>
            <a:r>
              <a:rPr lang="nb-NO" dirty="0"/>
              <a:t> </a:t>
            </a:r>
          </a:p>
          <a:p>
            <a:r>
              <a:rPr lang="nb-NO" dirty="0" err="1"/>
              <a:t>gender</a:t>
            </a:r>
            <a:r>
              <a:rPr lang="nb-NO" dirty="0"/>
              <a:t> </a:t>
            </a:r>
            <a:r>
              <a:rPr lang="nb-NO" dirty="0" err="1"/>
              <a:t>equality</a:t>
            </a:r>
            <a:r>
              <a:rPr lang="nb-NO" dirty="0"/>
              <a:t> </a:t>
            </a:r>
            <a:r>
              <a:rPr lang="nb-NO" dirty="0" err="1"/>
              <a:t>policies</a:t>
            </a:r>
            <a:r>
              <a:rPr lang="nb-NO" dirty="0"/>
              <a:t> and anti-</a:t>
            </a:r>
            <a:r>
              <a:rPr lang="nb-NO" dirty="0" err="1"/>
              <a:t>trafficking</a:t>
            </a:r>
            <a:r>
              <a:rPr lang="nb-NO" dirty="0"/>
              <a:t> </a:t>
            </a:r>
            <a:r>
              <a:rPr lang="nb-NO" dirty="0" err="1"/>
              <a:t>policies</a:t>
            </a:r>
            <a:r>
              <a:rPr lang="nb-NO" dirty="0"/>
              <a:t> </a:t>
            </a:r>
          </a:p>
          <a:p>
            <a:pPr marL="0" indent="0">
              <a:buNone/>
            </a:pPr>
            <a:endParaRPr lang="nb-NO" dirty="0"/>
          </a:p>
        </p:txBody>
      </p:sp>
    </p:spTree>
    <p:extLst>
      <p:ext uri="{BB962C8B-B14F-4D97-AF65-F5344CB8AC3E}">
        <p14:creationId xmlns:p14="http://schemas.microsoft.com/office/powerpoint/2010/main" val="14982807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EF8E9F-C10A-544E-9D54-A176AF33AAC1}"/>
              </a:ext>
            </a:extLst>
          </p:cNvPr>
          <p:cNvSpPr>
            <a:spLocks noGrp="1"/>
          </p:cNvSpPr>
          <p:nvPr>
            <p:ph type="title"/>
          </p:nvPr>
        </p:nvSpPr>
        <p:spPr/>
        <p:txBody>
          <a:bodyPr>
            <a:normAutofit fontScale="90000"/>
          </a:bodyPr>
          <a:lstStyle/>
          <a:p>
            <a:r>
              <a:rPr lang="nb-NO" sz="3200" b="1" dirty="0" err="1"/>
              <a:t>Processes</a:t>
            </a:r>
            <a:r>
              <a:rPr lang="nb-NO" sz="3200" b="1" dirty="0"/>
              <a:t> </a:t>
            </a:r>
            <a:br>
              <a:rPr lang="nb-NO" sz="3200" b="1" dirty="0"/>
            </a:br>
            <a:r>
              <a:rPr lang="nb-NO" sz="3200" dirty="0" err="1"/>
              <a:t>of</a:t>
            </a:r>
            <a:r>
              <a:rPr lang="nb-NO" sz="3200" dirty="0"/>
              <a:t> </a:t>
            </a:r>
            <a:r>
              <a:rPr lang="nb-NO" sz="3200" dirty="0" err="1"/>
              <a:t>population</a:t>
            </a:r>
            <a:r>
              <a:rPr lang="nb-NO" sz="3200" dirty="0"/>
              <a:t> </a:t>
            </a:r>
            <a:r>
              <a:rPr lang="nb-NO" sz="3200" dirty="0" err="1"/>
              <a:t>change</a:t>
            </a:r>
            <a:r>
              <a:rPr lang="nb-NO" sz="3200" dirty="0"/>
              <a:t> and </a:t>
            </a:r>
            <a:r>
              <a:rPr lang="nb-NO" sz="3200" dirty="0" err="1"/>
              <a:t>their</a:t>
            </a:r>
            <a:r>
              <a:rPr lang="nb-NO" sz="3200" dirty="0"/>
              <a:t> </a:t>
            </a:r>
            <a:r>
              <a:rPr lang="nb-NO" sz="3200" dirty="0" err="1"/>
              <a:t>effect</a:t>
            </a:r>
            <a:r>
              <a:rPr lang="nb-NO" sz="3200" dirty="0"/>
              <a:t> </a:t>
            </a:r>
            <a:r>
              <a:rPr lang="nb-NO" sz="3200" dirty="0" err="1"/>
              <a:t>on</a:t>
            </a:r>
            <a:r>
              <a:rPr lang="nb-NO" sz="3200" dirty="0"/>
              <a:t> </a:t>
            </a:r>
            <a:r>
              <a:rPr lang="nb-NO" sz="3200" dirty="0" err="1"/>
              <a:t>people</a:t>
            </a:r>
            <a:r>
              <a:rPr lang="nb-NO" sz="3200" dirty="0"/>
              <a:t> and </a:t>
            </a:r>
            <a:r>
              <a:rPr lang="nb-NO" sz="3200" dirty="0" err="1"/>
              <a:t>places</a:t>
            </a:r>
            <a:endParaRPr lang="nb-NO" sz="3200" dirty="0"/>
          </a:p>
        </p:txBody>
      </p:sp>
      <p:sp>
        <p:nvSpPr>
          <p:cNvPr id="3" name="Plassholder for innhold 2">
            <a:extLst>
              <a:ext uri="{FF2B5EF4-FFF2-40B4-BE49-F238E27FC236}">
                <a16:creationId xmlns:a16="http://schemas.microsoft.com/office/drawing/2014/main" id="{F48922DB-B6D0-6849-B28F-68D12DEDFCA8}"/>
              </a:ext>
            </a:extLst>
          </p:cNvPr>
          <p:cNvSpPr>
            <a:spLocks noGrp="1"/>
          </p:cNvSpPr>
          <p:nvPr>
            <p:ph idx="1"/>
          </p:nvPr>
        </p:nvSpPr>
        <p:spPr/>
        <p:txBody>
          <a:bodyPr/>
          <a:lstStyle/>
          <a:p>
            <a:pPr marL="0" indent="0">
              <a:buNone/>
            </a:pPr>
            <a:r>
              <a:rPr lang="nb-NO" dirty="0"/>
              <a:t>The </a:t>
            </a:r>
            <a:r>
              <a:rPr lang="nb-NO" dirty="0" err="1"/>
              <a:t>demographic</a:t>
            </a:r>
            <a:r>
              <a:rPr lang="nb-NO" dirty="0"/>
              <a:t> dividend and </a:t>
            </a:r>
            <a:r>
              <a:rPr lang="nb-NO" dirty="0" err="1"/>
              <a:t>the</a:t>
            </a:r>
            <a:r>
              <a:rPr lang="nb-NO" dirty="0"/>
              <a:t> </a:t>
            </a:r>
            <a:r>
              <a:rPr lang="nb-NO" dirty="0" err="1"/>
              <a:t>ways</a:t>
            </a:r>
            <a:r>
              <a:rPr lang="nb-NO" dirty="0"/>
              <a:t> in </a:t>
            </a:r>
            <a:r>
              <a:rPr lang="nb-NO" dirty="0" err="1"/>
              <a:t>which</a:t>
            </a:r>
            <a:r>
              <a:rPr lang="nb-NO" dirty="0"/>
              <a:t> </a:t>
            </a:r>
            <a:r>
              <a:rPr lang="nb-NO" dirty="0" err="1"/>
              <a:t>population</a:t>
            </a:r>
            <a:r>
              <a:rPr lang="nb-NO" dirty="0"/>
              <a:t> </a:t>
            </a:r>
            <a:r>
              <a:rPr lang="nb-NO" dirty="0" err="1"/>
              <a:t>could</a:t>
            </a:r>
            <a:r>
              <a:rPr lang="nb-NO" dirty="0"/>
              <a:t> be </a:t>
            </a:r>
            <a:r>
              <a:rPr lang="nb-NO" dirty="0" err="1"/>
              <a:t>considered</a:t>
            </a:r>
            <a:r>
              <a:rPr lang="nb-NO" dirty="0"/>
              <a:t> a </a:t>
            </a:r>
            <a:r>
              <a:rPr lang="nb-NO" dirty="0" err="1"/>
              <a:t>resource</a:t>
            </a:r>
            <a:r>
              <a:rPr lang="nb-NO" dirty="0"/>
              <a:t> </a:t>
            </a:r>
            <a:r>
              <a:rPr lang="nb-NO" dirty="0" err="1"/>
              <a:t>when</a:t>
            </a:r>
            <a:r>
              <a:rPr lang="nb-NO" dirty="0"/>
              <a:t> </a:t>
            </a:r>
            <a:r>
              <a:rPr lang="nb-NO" dirty="0" err="1"/>
              <a:t>contemplating</a:t>
            </a:r>
            <a:r>
              <a:rPr lang="nb-NO" dirty="0"/>
              <a:t> </a:t>
            </a:r>
            <a:r>
              <a:rPr lang="nb-NO" dirty="0" err="1"/>
              <a:t>possible</a:t>
            </a:r>
            <a:r>
              <a:rPr lang="nb-NO" dirty="0"/>
              <a:t> futures </a:t>
            </a:r>
          </a:p>
          <a:p>
            <a:pPr marL="0" indent="0">
              <a:buNone/>
            </a:pPr>
            <a:endParaRPr lang="nb-NO" dirty="0"/>
          </a:p>
          <a:p>
            <a:r>
              <a:rPr lang="nb-NO" dirty="0"/>
              <a:t>• </a:t>
            </a:r>
            <a:r>
              <a:rPr lang="nb-NO" i="1" dirty="0"/>
              <a:t>One case </a:t>
            </a:r>
            <a:r>
              <a:rPr lang="nb-NO" i="1" dirty="0" err="1"/>
              <a:t>study</a:t>
            </a:r>
            <a:r>
              <a:rPr lang="nb-NO" i="1" dirty="0"/>
              <a:t> </a:t>
            </a:r>
            <a:r>
              <a:rPr lang="nb-NO" i="1" dirty="0" err="1"/>
              <a:t>of</a:t>
            </a:r>
            <a:r>
              <a:rPr lang="nb-NO" i="1" dirty="0"/>
              <a:t> a country </a:t>
            </a:r>
            <a:r>
              <a:rPr lang="nb-NO" i="1" dirty="0" err="1"/>
              <a:t>benefiting</a:t>
            </a:r>
            <a:r>
              <a:rPr lang="nb-NO" i="1" dirty="0"/>
              <a:t> from a </a:t>
            </a:r>
            <a:r>
              <a:rPr lang="nb-NO" i="1" dirty="0" err="1"/>
              <a:t>demographic</a:t>
            </a:r>
            <a:r>
              <a:rPr lang="nb-NO" i="1" dirty="0"/>
              <a:t> dividend </a:t>
            </a:r>
            <a:endParaRPr lang="nb-NO" dirty="0"/>
          </a:p>
          <a:p>
            <a:endParaRPr lang="nb-NO" dirty="0"/>
          </a:p>
        </p:txBody>
      </p:sp>
    </p:spTree>
    <p:extLst>
      <p:ext uri="{BB962C8B-B14F-4D97-AF65-F5344CB8AC3E}">
        <p14:creationId xmlns:p14="http://schemas.microsoft.com/office/powerpoint/2010/main" val="30280215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B50502-AAAB-B648-A805-882D0C9B0515}"/>
              </a:ext>
            </a:extLst>
          </p:cNvPr>
          <p:cNvSpPr>
            <a:spLocks noGrp="1"/>
          </p:cNvSpPr>
          <p:nvPr>
            <p:ph type="title"/>
          </p:nvPr>
        </p:nvSpPr>
        <p:spPr/>
        <p:txBody>
          <a:bodyPr>
            <a:normAutofit fontScale="90000"/>
          </a:bodyPr>
          <a:lstStyle/>
          <a:p>
            <a:r>
              <a:rPr lang="nb-NO" sz="3200" b="1" dirty="0" err="1"/>
              <a:t>Processes</a:t>
            </a:r>
            <a:r>
              <a:rPr lang="nb-NO" sz="3200" b="1" dirty="0"/>
              <a:t> </a:t>
            </a:r>
            <a:br>
              <a:rPr lang="nb-NO" sz="3200" b="1" dirty="0"/>
            </a:br>
            <a:r>
              <a:rPr lang="nb-NO" sz="3200" dirty="0" err="1"/>
              <a:t>of</a:t>
            </a:r>
            <a:r>
              <a:rPr lang="nb-NO" sz="3200" dirty="0"/>
              <a:t> </a:t>
            </a:r>
            <a:r>
              <a:rPr lang="nb-NO" sz="3200" dirty="0" err="1"/>
              <a:t>population</a:t>
            </a:r>
            <a:r>
              <a:rPr lang="nb-NO" sz="3200" dirty="0"/>
              <a:t> </a:t>
            </a:r>
            <a:r>
              <a:rPr lang="nb-NO" sz="3200" dirty="0" err="1"/>
              <a:t>change</a:t>
            </a:r>
            <a:r>
              <a:rPr lang="nb-NO" sz="3200" dirty="0"/>
              <a:t> and </a:t>
            </a:r>
            <a:r>
              <a:rPr lang="nb-NO" sz="3200" dirty="0" err="1"/>
              <a:t>their</a:t>
            </a:r>
            <a:r>
              <a:rPr lang="nb-NO" sz="3200" dirty="0"/>
              <a:t> </a:t>
            </a:r>
            <a:r>
              <a:rPr lang="nb-NO" sz="3200" dirty="0" err="1"/>
              <a:t>effect</a:t>
            </a:r>
            <a:r>
              <a:rPr lang="nb-NO" sz="3200" dirty="0"/>
              <a:t> </a:t>
            </a:r>
            <a:r>
              <a:rPr lang="nb-NO" sz="3200" dirty="0" err="1"/>
              <a:t>on</a:t>
            </a:r>
            <a:r>
              <a:rPr lang="nb-NO" sz="3200" dirty="0"/>
              <a:t> </a:t>
            </a:r>
            <a:r>
              <a:rPr lang="nb-NO" sz="3200" dirty="0" err="1"/>
              <a:t>people</a:t>
            </a:r>
            <a:r>
              <a:rPr lang="nb-NO" sz="3200" dirty="0"/>
              <a:t> and </a:t>
            </a:r>
            <a:r>
              <a:rPr lang="nb-NO" sz="3200" dirty="0" err="1"/>
              <a:t>places</a:t>
            </a:r>
            <a:endParaRPr lang="nb-NO" sz="3200" dirty="0"/>
          </a:p>
        </p:txBody>
      </p:sp>
      <p:sp>
        <p:nvSpPr>
          <p:cNvPr id="3" name="Plassholder for innhold 2">
            <a:extLst>
              <a:ext uri="{FF2B5EF4-FFF2-40B4-BE49-F238E27FC236}">
                <a16:creationId xmlns:a16="http://schemas.microsoft.com/office/drawing/2014/main" id="{8723B969-451E-C14E-B2C8-26B23EE138DC}"/>
              </a:ext>
            </a:extLst>
          </p:cNvPr>
          <p:cNvSpPr>
            <a:spLocks noGrp="1"/>
          </p:cNvSpPr>
          <p:nvPr>
            <p:ph idx="1"/>
          </p:nvPr>
        </p:nvSpPr>
        <p:spPr/>
        <p:txBody>
          <a:bodyPr/>
          <a:lstStyle/>
          <a:p>
            <a:endParaRPr lang="nb-NO"/>
          </a:p>
        </p:txBody>
      </p:sp>
    </p:spTree>
    <p:extLst>
      <p:ext uri="{BB962C8B-B14F-4D97-AF65-F5344CB8AC3E}">
        <p14:creationId xmlns:p14="http://schemas.microsoft.com/office/powerpoint/2010/main" val="12245519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72BC92-0731-674B-8177-86D6FE3BE757}"/>
              </a:ext>
            </a:extLst>
          </p:cNvPr>
          <p:cNvSpPr>
            <a:spLocks noGrp="1"/>
          </p:cNvSpPr>
          <p:nvPr>
            <p:ph type="title"/>
          </p:nvPr>
        </p:nvSpPr>
        <p:spPr/>
        <p:txBody>
          <a:bodyPr>
            <a:noAutofit/>
          </a:bodyPr>
          <a:lstStyle/>
          <a:p>
            <a:r>
              <a:rPr lang="nb-NO" sz="3200" b="1" dirty="0" err="1"/>
              <a:t>Processes</a:t>
            </a:r>
            <a:r>
              <a:rPr lang="nb-NO" sz="3200" b="1" dirty="0"/>
              <a:t> </a:t>
            </a:r>
            <a:br>
              <a:rPr lang="nb-NO" sz="3200" b="1" dirty="0"/>
            </a:br>
            <a:r>
              <a:rPr lang="nb-NO" sz="3200" dirty="0" err="1"/>
              <a:t>of</a:t>
            </a:r>
            <a:r>
              <a:rPr lang="nb-NO" sz="3200" dirty="0"/>
              <a:t> </a:t>
            </a:r>
            <a:r>
              <a:rPr lang="nb-NO" sz="3200" dirty="0" err="1"/>
              <a:t>population</a:t>
            </a:r>
            <a:r>
              <a:rPr lang="nb-NO" sz="3200" dirty="0"/>
              <a:t> </a:t>
            </a:r>
            <a:r>
              <a:rPr lang="nb-NO" sz="3200" dirty="0" err="1"/>
              <a:t>change</a:t>
            </a:r>
            <a:r>
              <a:rPr lang="nb-NO" sz="3200" dirty="0"/>
              <a:t> and </a:t>
            </a:r>
            <a:r>
              <a:rPr lang="nb-NO" sz="3200" dirty="0" err="1"/>
              <a:t>their</a:t>
            </a:r>
            <a:r>
              <a:rPr lang="nb-NO" sz="3200" dirty="0"/>
              <a:t> </a:t>
            </a:r>
            <a:r>
              <a:rPr lang="nb-NO" sz="3200" dirty="0" err="1"/>
              <a:t>effect</a:t>
            </a:r>
            <a:r>
              <a:rPr lang="nb-NO" sz="3200" dirty="0"/>
              <a:t> </a:t>
            </a:r>
            <a:r>
              <a:rPr lang="nb-NO" sz="3200" dirty="0" err="1"/>
              <a:t>on</a:t>
            </a:r>
            <a:r>
              <a:rPr lang="nb-NO" sz="3200" dirty="0"/>
              <a:t> </a:t>
            </a:r>
            <a:r>
              <a:rPr lang="nb-NO" sz="3200" dirty="0" err="1"/>
              <a:t>people</a:t>
            </a:r>
            <a:r>
              <a:rPr lang="nb-NO" sz="3200" dirty="0"/>
              <a:t> and </a:t>
            </a:r>
            <a:r>
              <a:rPr lang="nb-NO" sz="3200" dirty="0" err="1"/>
              <a:t>places</a:t>
            </a:r>
            <a:endParaRPr lang="nb-NO" sz="3200" dirty="0"/>
          </a:p>
        </p:txBody>
      </p:sp>
      <p:sp>
        <p:nvSpPr>
          <p:cNvPr id="3" name="Plassholder for innhold 2">
            <a:extLst>
              <a:ext uri="{FF2B5EF4-FFF2-40B4-BE49-F238E27FC236}">
                <a16:creationId xmlns:a16="http://schemas.microsoft.com/office/drawing/2014/main" id="{B8D53625-6D41-1841-B4D0-799889E94E8C}"/>
              </a:ext>
            </a:extLst>
          </p:cNvPr>
          <p:cNvSpPr>
            <a:spLocks noGrp="1"/>
          </p:cNvSpPr>
          <p:nvPr>
            <p:ph idx="1"/>
          </p:nvPr>
        </p:nvSpPr>
        <p:spPr/>
        <p:txBody>
          <a:bodyPr/>
          <a:lstStyle/>
          <a:p>
            <a:pPr marL="0" indent="0" algn="ctr">
              <a:buNone/>
            </a:pPr>
            <a:r>
              <a:rPr lang="nb-NO" b="1" dirty="0" err="1"/>
              <a:t>Synthesis</a:t>
            </a:r>
            <a:r>
              <a:rPr lang="nb-NO" b="1" dirty="0"/>
              <a:t>, </a:t>
            </a:r>
            <a:r>
              <a:rPr lang="nb-NO" b="1" dirty="0" err="1"/>
              <a:t>evaluation</a:t>
            </a:r>
            <a:r>
              <a:rPr lang="nb-NO" b="1" dirty="0"/>
              <a:t> and skills </a:t>
            </a:r>
            <a:r>
              <a:rPr lang="nb-NO" b="1" dirty="0" err="1"/>
              <a:t>opportunities</a:t>
            </a:r>
            <a:r>
              <a:rPr lang="nb-NO" b="1" dirty="0"/>
              <a:t> </a:t>
            </a:r>
          </a:p>
          <a:p>
            <a:pPr marL="0" indent="0">
              <a:buNone/>
            </a:pPr>
            <a:endParaRPr lang="nb-NO" dirty="0"/>
          </a:p>
          <a:p>
            <a:r>
              <a:rPr lang="nb-NO" dirty="0"/>
              <a:t>How </a:t>
            </a:r>
            <a:r>
              <a:rPr lang="nb-NO" dirty="0" err="1"/>
              <a:t>population</a:t>
            </a:r>
            <a:r>
              <a:rPr lang="nb-NO" dirty="0"/>
              <a:t> </a:t>
            </a:r>
            <a:r>
              <a:rPr lang="nb-NO" dirty="0" err="1"/>
              <a:t>change</a:t>
            </a:r>
            <a:r>
              <a:rPr lang="nb-NO" dirty="0"/>
              <a:t> </a:t>
            </a:r>
            <a:r>
              <a:rPr lang="nb-NO" dirty="0" err="1"/>
              <a:t>may</a:t>
            </a:r>
            <a:r>
              <a:rPr lang="nb-NO" dirty="0"/>
              <a:t> </a:t>
            </a:r>
            <a:r>
              <a:rPr lang="nb-NO" dirty="0" err="1"/>
              <a:t>affect</a:t>
            </a:r>
            <a:r>
              <a:rPr lang="nb-NO" dirty="0"/>
              <a:t> </a:t>
            </a:r>
            <a:r>
              <a:rPr lang="nb-NO" dirty="0" err="1"/>
              <a:t>the</a:t>
            </a:r>
            <a:r>
              <a:rPr lang="nb-NO" dirty="0"/>
              <a:t> </a:t>
            </a:r>
            <a:r>
              <a:rPr lang="nb-NO" dirty="0" err="1"/>
              <a:t>power</a:t>
            </a:r>
            <a:r>
              <a:rPr lang="nb-NO" dirty="0"/>
              <a:t> </a:t>
            </a:r>
            <a:r>
              <a:rPr lang="nb-NO" dirty="0" err="1"/>
              <a:t>balance</a:t>
            </a:r>
            <a:r>
              <a:rPr lang="nb-NO" dirty="0"/>
              <a:t> </a:t>
            </a:r>
            <a:r>
              <a:rPr lang="nb-NO" dirty="0" err="1"/>
              <a:t>between</a:t>
            </a:r>
            <a:r>
              <a:rPr lang="nb-NO" dirty="0"/>
              <a:t> </a:t>
            </a:r>
            <a:r>
              <a:rPr lang="nb-NO" dirty="0" err="1"/>
              <a:t>groups</a:t>
            </a:r>
            <a:r>
              <a:rPr lang="nb-NO" dirty="0"/>
              <a:t> </a:t>
            </a:r>
            <a:r>
              <a:rPr lang="nb-NO" dirty="0" err="1"/>
              <a:t>of</a:t>
            </a:r>
            <a:r>
              <a:rPr lang="nb-NO" dirty="0"/>
              <a:t> </a:t>
            </a:r>
            <a:r>
              <a:rPr lang="nb-NO" dirty="0" err="1"/>
              <a:t>people</a:t>
            </a:r>
            <a:r>
              <a:rPr lang="nb-NO" dirty="0"/>
              <a:t> at </a:t>
            </a:r>
            <a:r>
              <a:rPr lang="nb-NO" dirty="0" err="1"/>
              <a:t>local</a:t>
            </a:r>
            <a:r>
              <a:rPr lang="nb-NO" dirty="0"/>
              <a:t>, </a:t>
            </a:r>
            <a:r>
              <a:rPr lang="nb-NO" dirty="0" err="1"/>
              <a:t>national</a:t>
            </a:r>
            <a:r>
              <a:rPr lang="nb-NO" dirty="0"/>
              <a:t> and </a:t>
            </a:r>
            <a:r>
              <a:rPr lang="nb-NO" dirty="0" err="1"/>
              <a:t>international</a:t>
            </a:r>
            <a:r>
              <a:rPr lang="nb-NO" dirty="0"/>
              <a:t> </a:t>
            </a:r>
            <a:r>
              <a:rPr lang="nb-NO" b="1" dirty="0" err="1"/>
              <a:t>scales</a:t>
            </a:r>
            <a:r>
              <a:rPr lang="nb-NO" b="1" dirty="0"/>
              <a:t> </a:t>
            </a:r>
            <a:endParaRPr lang="nb-NO" dirty="0"/>
          </a:p>
          <a:p>
            <a:endParaRPr lang="nb-NO" dirty="0"/>
          </a:p>
        </p:txBody>
      </p:sp>
    </p:spTree>
    <p:extLst>
      <p:ext uri="{BB962C8B-B14F-4D97-AF65-F5344CB8AC3E}">
        <p14:creationId xmlns:p14="http://schemas.microsoft.com/office/powerpoint/2010/main" val="26777106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EFDBC8-F020-5D48-BAC8-F7B6C229C309}"/>
              </a:ext>
            </a:extLst>
          </p:cNvPr>
          <p:cNvSpPr>
            <a:spLocks noGrp="1"/>
          </p:cNvSpPr>
          <p:nvPr>
            <p:ph type="title"/>
          </p:nvPr>
        </p:nvSpPr>
        <p:spPr>
          <a:xfrm>
            <a:off x="3344214" y="2432539"/>
            <a:ext cx="5490224" cy="1689390"/>
          </a:xfrm>
        </p:spPr>
        <p:txBody>
          <a:bodyPr>
            <a:normAutofit fontScale="90000"/>
          </a:bodyPr>
          <a:lstStyle/>
          <a:p>
            <a:r>
              <a:rPr lang="nb-NO" sz="4000" b="1" dirty="0"/>
              <a:t>3. Challenges </a:t>
            </a:r>
            <a:br>
              <a:rPr lang="nb-NO" sz="4000" b="1" dirty="0"/>
            </a:br>
            <a:r>
              <a:rPr lang="nb-NO" sz="4000" b="1" dirty="0"/>
              <a:t>and </a:t>
            </a:r>
            <a:br>
              <a:rPr lang="nb-NO" sz="4000" b="1" dirty="0"/>
            </a:br>
            <a:r>
              <a:rPr lang="nb-NO" sz="4000" b="1" dirty="0" err="1"/>
              <a:t>opportunities</a:t>
            </a:r>
            <a:r>
              <a:rPr lang="nb-NO" sz="4000" b="1" dirty="0"/>
              <a:t> </a:t>
            </a:r>
            <a:br>
              <a:rPr lang="nb-NO" dirty="0"/>
            </a:br>
            <a:endParaRPr lang="nb-NO" dirty="0"/>
          </a:p>
        </p:txBody>
      </p:sp>
      <p:sp>
        <p:nvSpPr>
          <p:cNvPr id="3" name="Plassholder for tekst 2">
            <a:extLst>
              <a:ext uri="{FF2B5EF4-FFF2-40B4-BE49-F238E27FC236}">
                <a16:creationId xmlns:a16="http://schemas.microsoft.com/office/drawing/2014/main" id="{66497297-42CD-D042-AC45-3EAA4B875D9E}"/>
              </a:ext>
            </a:extLst>
          </p:cNvPr>
          <p:cNvSpPr>
            <a:spLocks noGrp="1"/>
          </p:cNvSpPr>
          <p:nvPr>
            <p:ph type="body" idx="1"/>
          </p:nvPr>
        </p:nvSpPr>
        <p:spPr/>
        <p:txBody>
          <a:bodyPr/>
          <a:lstStyle/>
          <a:p>
            <a:endParaRPr lang="nb-NO"/>
          </a:p>
        </p:txBody>
      </p:sp>
    </p:spTree>
    <p:extLst>
      <p:ext uri="{BB962C8B-B14F-4D97-AF65-F5344CB8AC3E}">
        <p14:creationId xmlns:p14="http://schemas.microsoft.com/office/powerpoint/2010/main" val="4360164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B6D237-F549-7B43-A0CC-F995ECBC293C}"/>
              </a:ext>
            </a:extLst>
          </p:cNvPr>
          <p:cNvSpPr>
            <a:spLocks noGrp="1"/>
          </p:cNvSpPr>
          <p:nvPr>
            <p:ph type="title"/>
          </p:nvPr>
        </p:nvSpPr>
        <p:spPr>
          <a:xfrm>
            <a:off x="530822" y="2199276"/>
            <a:ext cx="4229816" cy="2456442"/>
          </a:xfrm>
        </p:spPr>
        <p:txBody>
          <a:bodyPr>
            <a:noAutofit/>
          </a:bodyPr>
          <a:lstStyle/>
          <a:p>
            <a:r>
              <a:rPr lang="nb-NO" sz="3200" dirty="0" err="1"/>
              <a:t>Population</a:t>
            </a:r>
            <a:r>
              <a:rPr lang="nb-NO" sz="3200" dirty="0"/>
              <a:t> </a:t>
            </a:r>
            <a:br>
              <a:rPr lang="nb-NO" sz="3200" dirty="0"/>
            </a:br>
            <a:r>
              <a:rPr lang="nb-NO" sz="3200" b="1" dirty="0" err="1"/>
              <a:t>possibilities</a:t>
            </a:r>
            <a:r>
              <a:rPr lang="nb-NO" sz="3200" b="1" dirty="0"/>
              <a:t> </a:t>
            </a:r>
            <a:r>
              <a:rPr lang="nb-NO" sz="3200" dirty="0"/>
              <a:t>and </a:t>
            </a:r>
            <a:r>
              <a:rPr lang="nb-NO" sz="3200" b="1" dirty="0" err="1"/>
              <a:t>power</a:t>
            </a:r>
            <a:r>
              <a:rPr lang="nb-NO" sz="3200" b="1" dirty="0"/>
              <a:t> </a:t>
            </a:r>
            <a:br>
              <a:rPr lang="nb-NO" sz="3200" b="1" dirty="0"/>
            </a:br>
            <a:r>
              <a:rPr lang="nb-NO" sz="3200" dirty="0"/>
              <a:t>over </a:t>
            </a:r>
            <a:r>
              <a:rPr lang="nb-NO" sz="3200" dirty="0" err="1"/>
              <a:t>the</a:t>
            </a:r>
            <a:r>
              <a:rPr lang="nb-NO" sz="3200" dirty="0"/>
              <a:t> </a:t>
            </a:r>
            <a:br>
              <a:rPr lang="nb-NO" sz="3200" dirty="0"/>
            </a:br>
            <a:r>
              <a:rPr lang="nb-NO" sz="3200" dirty="0" err="1"/>
              <a:t>decision-making</a:t>
            </a:r>
            <a:r>
              <a:rPr lang="nb-NO" sz="3200" dirty="0"/>
              <a:t> </a:t>
            </a:r>
            <a:r>
              <a:rPr lang="nb-NO" sz="3200" dirty="0" err="1"/>
              <a:t>process</a:t>
            </a:r>
            <a:endParaRPr lang="nb-NO" sz="3200" dirty="0"/>
          </a:p>
        </p:txBody>
      </p:sp>
      <p:sp>
        <p:nvSpPr>
          <p:cNvPr id="3" name="Plassholder for innhold 2">
            <a:extLst>
              <a:ext uri="{FF2B5EF4-FFF2-40B4-BE49-F238E27FC236}">
                <a16:creationId xmlns:a16="http://schemas.microsoft.com/office/drawing/2014/main" id="{3CECF40E-3E96-4E4F-BDC2-A42476C88D72}"/>
              </a:ext>
            </a:extLst>
          </p:cNvPr>
          <p:cNvSpPr>
            <a:spLocks noGrp="1"/>
          </p:cNvSpPr>
          <p:nvPr>
            <p:ph idx="1"/>
          </p:nvPr>
        </p:nvSpPr>
        <p:spPr/>
        <p:txBody>
          <a:bodyPr/>
          <a:lstStyle/>
          <a:p>
            <a:r>
              <a:rPr lang="nb-NO" dirty="0"/>
              <a:t>Global and regional/</a:t>
            </a:r>
            <a:r>
              <a:rPr lang="nb-NO" dirty="0" err="1"/>
              <a:t>continental</a:t>
            </a:r>
            <a:r>
              <a:rPr lang="nb-NO" dirty="0"/>
              <a:t> trends in </a:t>
            </a:r>
            <a:r>
              <a:rPr lang="nb-NO" dirty="0" err="1"/>
              <a:t>family</a:t>
            </a:r>
            <a:r>
              <a:rPr lang="nb-NO" dirty="0"/>
              <a:t> </a:t>
            </a:r>
            <a:r>
              <a:rPr lang="nb-NO" dirty="0" err="1"/>
              <a:t>size</a:t>
            </a:r>
            <a:r>
              <a:rPr lang="nb-NO" dirty="0"/>
              <a:t>, sex ratios, and </a:t>
            </a:r>
            <a:r>
              <a:rPr lang="nb-NO" dirty="0" err="1"/>
              <a:t>ageing</a:t>
            </a:r>
            <a:r>
              <a:rPr lang="nb-NO" dirty="0"/>
              <a:t>/</a:t>
            </a:r>
            <a:r>
              <a:rPr lang="nb-NO" dirty="0" err="1"/>
              <a:t>greying</a:t>
            </a:r>
            <a:r>
              <a:rPr lang="nb-NO" dirty="0"/>
              <a:t> </a:t>
            </a:r>
          </a:p>
          <a:p>
            <a:pPr marL="0" indent="0">
              <a:buNone/>
            </a:pPr>
            <a:endParaRPr lang="nb-NO" dirty="0"/>
          </a:p>
        </p:txBody>
      </p:sp>
    </p:spTree>
    <p:extLst>
      <p:ext uri="{BB962C8B-B14F-4D97-AF65-F5344CB8AC3E}">
        <p14:creationId xmlns:p14="http://schemas.microsoft.com/office/powerpoint/2010/main" val="39381673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562722-9EE0-5A44-B7E5-E52E01E7E3F5}"/>
              </a:ext>
            </a:extLst>
          </p:cNvPr>
          <p:cNvSpPr>
            <a:spLocks noGrp="1"/>
          </p:cNvSpPr>
          <p:nvPr>
            <p:ph type="title"/>
          </p:nvPr>
        </p:nvSpPr>
        <p:spPr>
          <a:xfrm>
            <a:off x="471188" y="2429438"/>
            <a:ext cx="4279716" cy="2456442"/>
          </a:xfrm>
        </p:spPr>
        <p:txBody>
          <a:bodyPr>
            <a:normAutofit fontScale="90000"/>
          </a:bodyPr>
          <a:lstStyle/>
          <a:p>
            <a:r>
              <a:rPr lang="nb-NO" sz="3600" dirty="0" err="1"/>
              <a:t>Population</a:t>
            </a:r>
            <a:r>
              <a:rPr lang="nb-NO" sz="3600" dirty="0"/>
              <a:t> </a:t>
            </a:r>
            <a:br>
              <a:rPr lang="nb-NO" sz="3600" dirty="0"/>
            </a:br>
            <a:r>
              <a:rPr lang="nb-NO" sz="3600" b="1" dirty="0" err="1"/>
              <a:t>possibilities</a:t>
            </a:r>
            <a:r>
              <a:rPr lang="nb-NO" sz="3600" b="1" dirty="0"/>
              <a:t> </a:t>
            </a:r>
            <a:r>
              <a:rPr lang="nb-NO" sz="3600" dirty="0"/>
              <a:t>and </a:t>
            </a:r>
            <a:r>
              <a:rPr lang="nb-NO" sz="3600" b="1" dirty="0" err="1"/>
              <a:t>power</a:t>
            </a:r>
            <a:r>
              <a:rPr lang="nb-NO" sz="3600" b="1" dirty="0"/>
              <a:t> </a:t>
            </a:r>
            <a:br>
              <a:rPr lang="nb-NO" sz="3600" b="1" dirty="0"/>
            </a:br>
            <a:r>
              <a:rPr lang="nb-NO" sz="3600" dirty="0"/>
              <a:t>over </a:t>
            </a:r>
            <a:r>
              <a:rPr lang="nb-NO" sz="3600" dirty="0" err="1"/>
              <a:t>the</a:t>
            </a:r>
            <a:r>
              <a:rPr lang="nb-NO" sz="3600" dirty="0"/>
              <a:t> </a:t>
            </a:r>
            <a:br>
              <a:rPr lang="nb-NO" sz="3600" dirty="0"/>
            </a:br>
            <a:r>
              <a:rPr lang="nb-NO" sz="3600" dirty="0" err="1"/>
              <a:t>decision-making</a:t>
            </a:r>
            <a:r>
              <a:rPr lang="nb-NO" sz="3600" dirty="0"/>
              <a:t> </a:t>
            </a:r>
            <a:r>
              <a:rPr lang="nb-NO" sz="3600" dirty="0" err="1"/>
              <a:t>process</a:t>
            </a:r>
            <a:r>
              <a:rPr lang="nb-NO" sz="3600" dirty="0"/>
              <a:t> </a:t>
            </a:r>
            <a:br>
              <a:rPr lang="nb-NO" dirty="0"/>
            </a:br>
            <a:endParaRPr lang="nb-NO" dirty="0"/>
          </a:p>
        </p:txBody>
      </p:sp>
      <p:sp>
        <p:nvSpPr>
          <p:cNvPr id="3" name="Plassholder for innhold 2">
            <a:extLst>
              <a:ext uri="{FF2B5EF4-FFF2-40B4-BE49-F238E27FC236}">
                <a16:creationId xmlns:a16="http://schemas.microsoft.com/office/drawing/2014/main" id="{2478C656-A506-BE4F-9E65-2EEE11958803}"/>
              </a:ext>
            </a:extLst>
          </p:cNvPr>
          <p:cNvSpPr>
            <a:spLocks noGrp="1"/>
          </p:cNvSpPr>
          <p:nvPr>
            <p:ph idx="1"/>
          </p:nvPr>
        </p:nvSpPr>
        <p:spPr/>
        <p:txBody>
          <a:bodyPr/>
          <a:lstStyle/>
          <a:p>
            <a:pPr marL="0" indent="0">
              <a:buNone/>
            </a:pPr>
            <a:r>
              <a:rPr lang="nb-NO" dirty="0" err="1"/>
              <a:t>Policies</a:t>
            </a:r>
            <a:r>
              <a:rPr lang="nb-NO" dirty="0"/>
              <a:t> </a:t>
            </a:r>
            <a:r>
              <a:rPr lang="nb-NO" dirty="0" err="1"/>
              <a:t>associated</a:t>
            </a:r>
            <a:r>
              <a:rPr lang="nb-NO" dirty="0"/>
              <a:t> </a:t>
            </a:r>
            <a:r>
              <a:rPr lang="nb-NO" dirty="0" err="1"/>
              <a:t>with</a:t>
            </a:r>
            <a:r>
              <a:rPr lang="nb-NO" dirty="0"/>
              <a:t> </a:t>
            </a:r>
            <a:r>
              <a:rPr lang="nb-NO" dirty="0" err="1"/>
              <a:t>managing</a:t>
            </a:r>
            <a:r>
              <a:rPr lang="nb-NO" dirty="0"/>
              <a:t> </a:t>
            </a:r>
            <a:r>
              <a:rPr lang="nb-NO" dirty="0" err="1"/>
              <a:t>population</a:t>
            </a:r>
            <a:r>
              <a:rPr lang="nb-NO" dirty="0"/>
              <a:t> </a:t>
            </a:r>
            <a:r>
              <a:rPr lang="nb-NO" dirty="0" err="1"/>
              <a:t>change</a:t>
            </a:r>
            <a:r>
              <a:rPr lang="nb-NO" dirty="0"/>
              <a:t>, </a:t>
            </a:r>
            <a:r>
              <a:rPr lang="nb-NO" dirty="0" err="1"/>
              <a:t>focusing</a:t>
            </a:r>
            <a:r>
              <a:rPr lang="nb-NO" dirty="0"/>
              <a:t> </a:t>
            </a:r>
            <a:r>
              <a:rPr lang="nb-NO" dirty="0" err="1"/>
              <a:t>on</a:t>
            </a:r>
            <a:r>
              <a:rPr lang="nb-NO" dirty="0"/>
              <a:t>: </a:t>
            </a:r>
          </a:p>
          <a:p>
            <a:pPr marL="0" indent="0">
              <a:buNone/>
            </a:pPr>
            <a:endParaRPr lang="nb-NO" dirty="0"/>
          </a:p>
          <a:p>
            <a:r>
              <a:rPr lang="nb-NO" dirty="0" err="1"/>
              <a:t>policies</a:t>
            </a:r>
            <a:r>
              <a:rPr lang="nb-NO" dirty="0"/>
              <a:t> </a:t>
            </a:r>
            <a:r>
              <a:rPr lang="nb-NO" dirty="0" err="1"/>
              <a:t>related</a:t>
            </a:r>
            <a:r>
              <a:rPr lang="nb-NO" dirty="0"/>
              <a:t> to </a:t>
            </a:r>
            <a:r>
              <a:rPr lang="nb-NO" dirty="0" err="1"/>
              <a:t>ageing</a:t>
            </a:r>
            <a:r>
              <a:rPr lang="nb-NO" dirty="0"/>
              <a:t> </a:t>
            </a:r>
            <a:r>
              <a:rPr lang="nb-NO" dirty="0" err="1"/>
              <a:t>societies</a:t>
            </a:r>
            <a:r>
              <a:rPr lang="nb-NO" dirty="0"/>
              <a:t> </a:t>
            </a:r>
          </a:p>
          <a:p>
            <a:r>
              <a:rPr lang="nb-NO" dirty="0"/>
              <a:t>pro-natalist or anti-natalist </a:t>
            </a:r>
            <a:r>
              <a:rPr lang="nb-NO" dirty="0" err="1"/>
              <a:t>policies</a:t>
            </a:r>
            <a:r>
              <a:rPr lang="nb-NO" dirty="0"/>
              <a:t> </a:t>
            </a:r>
          </a:p>
          <a:p>
            <a:r>
              <a:rPr lang="nb-NO" dirty="0" err="1"/>
              <a:t>gender</a:t>
            </a:r>
            <a:r>
              <a:rPr lang="nb-NO" dirty="0"/>
              <a:t> </a:t>
            </a:r>
            <a:r>
              <a:rPr lang="nb-NO" dirty="0" err="1"/>
              <a:t>equality</a:t>
            </a:r>
            <a:r>
              <a:rPr lang="nb-NO" dirty="0"/>
              <a:t> </a:t>
            </a:r>
            <a:r>
              <a:rPr lang="nb-NO" dirty="0" err="1"/>
              <a:t>policies</a:t>
            </a:r>
            <a:r>
              <a:rPr lang="nb-NO" dirty="0"/>
              <a:t> and anti-</a:t>
            </a:r>
            <a:r>
              <a:rPr lang="nb-NO" dirty="0" err="1"/>
              <a:t>trafficking</a:t>
            </a:r>
            <a:r>
              <a:rPr lang="nb-NO" dirty="0"/>
              <a:t> </a:t>
            </a:r>
            <a:r>
              <a:rPr lang="nb-NO" dirty="0" err="1"/>
              <a:t>policies</a:t>
            </a:r>
            <a:r>
              <a:rPr lang="nb-NO" dirty="0"/>
              <a:t> </a:t>
            </a:r>
          </a:p>
          <a:p>
            <a:endParaRPr lang="nb-NO" dirty="0"/>
          </a:p>
        </p:txBody>
      </p:sp>
    </p:spTree>
    <p:extLst>
      <p:ext uri="{BB962C8B-B14F-4D97-AF65-F5344CB8AC3E}">
        <p14:creationId xmlns:p14="http://schemas.microsoft.com/office/powerpoint/2010/main" val="8420132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44F52512-A01E-4C42-B1E5-B278515CF61B}"/>
              </a:ext>
            </a:extLst>
          </p:cNvPr>
          <p:cNvPicPr>
            <a:picLocks noChangeAspect="1"/>
          </p:cNvPicPr>
          <p:nvPr/>
        </p:nvPicPr>
        <p:blipFill>
          <a:blip r:embed="rId2"/>
          <a:stretch>
            <a:fillRect/>
          </a:stretch>
        </p:blipFill>
        <p:spPr>
          <a:xfrm>
            <a:off x="63500" y="620367"/>
            <a:ext cx="12128500" cy="3390900"/>
          </a:xfrm>
          <a:prstGeom prst="rect">
            <a:avLst/>
          </a:prstGeom>
        </p:spPr>
      </p:pic>
    </p:spTree>
    <p:extLst>
      <p:ext uri="{BB962C8B-B14F-4D97-AF65-F5344CB8AC3E}">
        <p14:creationId xmlns:p14="http://schemas.microsoft.com/office/powerpoint/2010/main" val="2172407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2">
            <a:extLst>
              <a:ext uri="{FF2B5EF4-FFF2-40B4-BE49-F238E27FC236}">
                <a16:creationId xmlns:a16="http://schemas.microsoft.com/office/drawing/2014/main" id="{E31CAD0F-5D6D-4EEC-BE8A-A51F8D6E4BF1}"/>
              </a:ext>
            </a:extLst>
          </p:cNvPr>
          <p:cNvPicPr>
            <a:picLocks noChangeAspect="1"/>
          </p:cNvPicPr>
          <p:nvPr/>
        </p:nvPicPr>
        <p:blipFill>
          <a:blip r:embed="rId2"/>
          <a:stretch>
            <a:fillRect/>
          </a:stretch>
        </p:blipFill>
        <p:spPr>
          <a:xfrm>
            <a:off x="231631" y="6535"/>
            <a:ext cx="11717562" cy="6851465"/>
          </a:xfrm>
          <a:prstGeom prst="rect">
            <a:avLst/>
          </a:prstGeom>
        </p:spPr>
      </p:pic>
    </p:spTree>
    <p:extLst>
      <p:ext uri="{BB962C8B-B14F-4D97-AF65-F5344CB8AC3E}">
        <p14:creationId xmlns:p14="http://schemas.microsoft.com/office/powerpoint/2010/main" val="14385174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257B31BB-0D18-6048-B78D-7614359EF6C5}"/>
              </a:ext>
            </a:extLst>
          </p:cNvPr>
          <p:cNvPicPr>
            <a:picLocks noChangeAspect="1"/>
          </p:cNvPicPr>
          <p:nvPr/>
        </p:nvPicPr>
        <p:blipFill>
          <a:blip r:embed="rId2"/>
          <a:stretch>
            <a:fillRect/>
          </a:stretch>
        </p:blipFill>
        <p:spPr>
          <a:xfrm>
            <a:off x="0" y="606350"/>
            <a:ext cx="12192000" cy="1804820"/>
          </a:xfrm>
          <a:prstGeom prst="rect">
            <a:avLst/>
          </a:prstGeom>
        </p:spPr>
      </p:pic>
    </p:spTree>
    <p:extLst>
      <p:ext uri="{BB962C8B-B14F-4D97-AF65-F5344CB8AC3E}">
        <p14:creationId xmlns:p14="http://schemas.microsoft.com/office/powerpoint/2010/main" val="13064987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F8857D21-14BB-2347-B5D5-248696371940}"/>
              </a:ext>
            </a:extLst>
          </p:cNvPr>
          <p:cNvPicPr>
            <a:picLocks noChangeAspect="1"/>
          </p:cNvPicPr>
          <p:nvPr/>
        </p:nvPicPr>
        <p:blipFill>
          <a:blip r:embed="rId2"/>
          <a:stretch>
            <a:fillRect/>
          </a:stretch>
        </p:blipFill>
        <p:spPr>
          <a:xfrm>
            <a:off x="988060" y="2377440"/>
            <a:ext cx="3332740" cy="2371090"/>
          </a:xfrm>
          <a:prstGeom prst="rect">
            <a:avLst/>
          </a:prstGeom>
        </p:spPr>
      </p:pic>
      <p:sp>
        <p:nvSpPr>
          <p:cNvPr id="3" name="Plassholder for innhold 2">
            <a:extLst>
              <a:ext uri="{FF2B5EF4-FFF2-40B4-BE49-F238E27FC236}">
                <a16:creationId xmlns:a16="http://schemas.microsoft.com/office/drawing/2014/main" id="{8637FEF4-4E8B-EE4B-A1A5-C281112DA964}"/>
              </a:ext>
            </a:extLst>
          </p:cNvPr>
          <p:cNvSpPr>
            <a:spLocks noGrp="1"/>
          </p:cNvSpPr>
          <p:nvPr>
            <p:ph sz="half" idx="1"/>
          </p:nvPr>
        </p:nvSpPr>
        <p:spPr>
          <a:xfrm>
            <a:off x="5120878" y="803187"/>
            <a:ext cx="6269591" cy="2524419"/>
          </a:xfrm>
        </p:spPr>
        <p:txBody>
          <a:bodyPr>
            <a:normAutofit fontScale="25000" lnSpcReduction="20000"/>
          </a:bodyPr>
          <a:lstStyle/>
          <a:p>
            <a:pPr>
              <a:buFont typeface="Arial" panose="020B0604020202020204" pitchFamily="34" charset="0"/>
              <a:buChar char="•"/>
            </a:pPr>
            <a:r>
              <a:rPr lang="nb-NO" sz="4500" b="1" dirty="0" err="1">
                <a:solidFill>
                  <a:srgbClr val="000000"/>
                </a:solidFill>
                <a:latin typeface="arial" panose="020B0604020202020204" pitchFamily="34" charset="0"/>
              </a:rPr>
              <a:t>Successes</a:t>
            </a:r>
            <a:r>
              <a:rPr lang="nb-NO" sz="4500" b="1" dirty="0">
                <a:solidFill>
                  <a:srgbClr val="000000"/>
                </a:solidFill>
                <a:latin typeface="arial" panose="020B0604020202020204" pitchFamily="34" charset="0"/>
              </a:rPr>
              <a:t>:</a:t>
            </a:r>
          </a:p>
          <a:p>
            <a:pPr>
              <a:buFont typeface="Arial" panose="020B0604020202020204" pitchFamily="34" charset="0"/>
              <a:buChar char="•"/>
            </a:pPr>
            <a:r>
              <a:rPr lang="nb-NO" sz="4500" dirty="0">
                <a:solidFill>
                  <a:srgbClr val="000000"/>
                </a:solidFill>
                <a:latin typeface="arial" panose="020B0604020202020204" pitchFamily="34" charset="0"/>
              </a:rPr>
              <a:t>The total </a:t>
            </a:r>
            <a:r>
              <a:rPr lang="nb-NO" sz="4500" dirty="0" err="1">
                <a:solidFill>
                  <a:srgbClr val="000000"/>
                </a:solidFill>
                <a:latin typeface="arial" panose="020B0604020202020204" pitchFamily="34" charset="0"/>
              </a:rPr>
              <a:t>fertility</a:t>
            </a:r>
            <a:r>
              <a:rPr lang="nb-NO" sz="4500" dirty="0">
                <a:solidFill>
                  <a:srgbClr val="000000"/>
                </a:solidFill>
                <a:latin typeface="arial" panose="020B0604020202020204" pitchFamily="34" charset="0"/>
              </a:rPr>
              <a:t> rate has </a:t>
            </a:r>
            <a:r>
              <a:rPr lang="nb-NO" sz="4500" dirty="0" err="1">
                <a:solidFill>
                  <a:srgbClr val="000000"/>
                </a:solidFill>
                <a:latin typeface="arial" panose="020B0604020202020204" pitchFamily="34" charset="0"/>
              </a:rPr>
              <a:t>decreased</a:t>
            </a:r>
            <a:r>
              <a:rPr lang="nb-NO" sz="4500" dirty="0">
                <a:solidFill>
                  <a:srgbClr val="000000"/>
                </a:solidFill>
                <a:latin typeface="arial" panose="020B0604020202020204" pitchFamily="34" charset="0"/>
              </a:rPr>
              <a:t> from </a:t>
            </a:r>
            <a:r>
              <a:rPr lang="nb-NO" sz="4500" dirty="0" err="1">
                <a:solidFill>
                  <a:srgbClr val="000000"/>
                </a:solidFill>
                <a:latin typeface="arial" panose="020B0604020202020204" pitchFamily="34" charset="0"/>
              </a:rPr>
              <a:t>nearly</a:t>
            </a:r>
            <a:r>
              <a:rPr lang="nb-NO" sz="4500" dirty="0">
                <a:solidFill>
                  <a:srgbClr val="000000"/>
                </a:solidFill>
                <a:latin typeface="arial" panose="020B0604020202020204" pitchFamily="34" charset="0"/>
              </a:rPr>
              <a:t> 6 to </a:t>
            </a:r>
            <a:r>
              <a:rPr lang="nb-NO" sz="4500" dirty="0" err="1">
                <a:solidFill>
                  <a:srgbClr val="000000"/>
                </a:solidFill>
                <a:latin typeface="arial" panose="020B0604020202020204" pitchFamily="34" charset="0"/>
              </a:rPr>
              <a:t>about</a:t>
            </a:r>
            <a:r>
              <a:rPr lang="nb-NO" sz="4500" dirty="0">
                <a:solidFill>
                  <a:srgbClr val="000000"/>
                </a:solidFill>
                <a:latin typeface="arial" panose="020B0604020202020204" pitchFamily="34" charset="0"/>
              </a:rPr>
              <a:t> 1.7</a:t>
            </a:r>
          </a:p>
          <a:p>
            <a:pPr>
              <a:buFont typeface="Arial" panose="020B0604020202020204" pitchFamily="34" charset="0"/>
              <a:buChar char="•"/>
            </a:pPr>
            <a:r>
              <a:rPr lang="nb-NO" sz="4500" dirty="0" err="1">
                <a:solidFill>
                  <a:srgbClr val="000000"/>
                </a:solidFill>
                <a:latin typeface="arial" panose="020B0604020202020204" pitchFamily="34" charset="0"/>
              </a:rPr>
              <a:t>Population</a:t>
            </a:r>
            <a:r>
              <a:rPr lang="nb-NO" sz="4500" dirty="0">
                <a:solidFill>
                  <a:srgbClr val="000000"/>
                </a:solidFill>
                <a:latin typeface="arial" panose="020B0604020202020204" pitchFamily="34" charset="0"/>
              </a:rPr>
              <a:t> </a:t>
            </a:r>
            <a:r>
              <a:rPr lang="nb-NO" sz="4500" dirty="0" err="1">
                <a:solidFill>
                  <a:srgbClr val="000000"/>
                </a:solidFill>
                <a:latin typeface="arial" panose="020B0604020202020204" pitchFamily="34" charset="0"/>
              </a:rPr>
              <a:t>growth</a:t>
            </a:r>
            <a:r>
              <a:rPr lang="nb-NO" sz="4500" dirty="0">
                <a:solidFill>
                  <a:srgbClr val="000000"/>
                </a:solidFill>
                <a:latin typeface="arial" panose="020B0604020202020204" pitchFamily="34" charset="0"/>
              </a:rPr>
              <a:t> rate has fallen from a </a:t>
            </a:r>
            <a:r>
              <a:rPr lang="nb-NO" sz="4500" dirty="0" err="1">
                <a:solidFill>
                  <a:srgbClr val="000000"/>
                </a:solidFill>
                <a:latin typeface="arial" panose="020B0604020202020204" pitchFamily="34" charset="0"/>
              </a:rPr>
              <a:t>peak</a:t>
            </a:r>
            <a:r>
              <a:rPr lang="nb-NO" sz="4500" dirty="0">
                <a:solidFill>
                  <a:srgbClr val="000000"/>
                </a:solidFill>
                <a:latin typeface="arial" panose="020B0604020202020204" pitchFamily="34" charset="0"/>
              </a:rPr>
              <a:t> </a:t>
            </a:r>
            <a:r>
              <a:rPr lang="nb-NO" sz="4500" dirty="0" err="1">
                <a:solidFill>
                  <a:srgbClr val="000000"/>
                </a:solidFill>
                <a:latin typeface="arial" panose="020B0604020202020204" pitchFamily="34" charset="0"/>
              </a:rPr>
              <a:t>of</a:t>
            </a:r>
            <a:r>
              <a:rPr lang="nb-NO" sz="4500" dirty="0">
                <a:solidFill>
                  <a:srgbClr val="000000"/>
                </a:solidFill>
                <a:latin typeface="arial" panose="020B0604020202020204" pitchFamily="34" charset="0"/>
              </a:rPr>
              <a:t> 2.61% in </a:t>
            </a:r>
            <a:r>
              <a:rPr lang="nb-NO" sz="4500" dirty="0" err="1">
                <a:solidFill>
                  <a:srgbClr val="000000"/>
                </a:solidFill>
                <a:latin typeface="arial" panose="020B0604020202020204" pitchFamily="34" charset="0"/>
              </a:rPr>
              <a:t>the</a:t>
            </a:r>
            <a:r>
              <a:rPr lang="nb-NO" sz="4500" dirty="0">
                <a:solidFill>
                  <a:srgbClr val="000000"/>
                </a:solidFill>
                <a:latin typeface="arial" panose="020B0604020202020204" pitchFamily="34" charset="0"/>
              </a:rPr>
              <a:t> late 1960's to </a:t>
            </a:r>
            <a:r>
              <a:rPr lang="nb-NO" sz="4500" dirty="0" err="1">
                <a:solidFill>
                  <a:srgbClr val="000000"/>
                </a:solidFill>
                <a:latin typeface="arial" panose="020B0604020202020204" pitchFamily="34" charset="0"/>
              </a:rPr>
              <a:t>about</a:t>
            </a:r>
            <a:r>
              <a:rPr lang="nb-NO" sz="4500" dirty="0">
                <a:solidFill>
                  <a:srgbClr val="000000"/>
                </a:solidFill>
                <a:latin typeface="arial" panose="020B0604020202020204" pitchFamily="34" charset="0"/>
              </a:rPr>
              <a:t> 0.65% </a:t>
            </a:r>
            <a:r>
              <a:rPr lang="nb-NO" sz="4500" dirty="0" err="1">
                <a:solidFill>
                  <a:srgbClr val="000000"/>
                </a:solidFill>
                <a:latin typeface="arial" panose="020B0604020202020204" pitchFamily="34" charset="0"/>
              </a:rPr>
              <a:t>today</a:t>
            </a:r>
            <a:endParaRPr lang="nb-NO" sz="4500" dirty="0">
              <a:solidFill>
                <a:srgbClr val="000000"/>
              </a:solidFill>
              <a:latin typeface="arial" panose="020B0604020202020204" pitchFamily="34" charset="0"/>
            </a:endParaRPr>
          </a:p>
          <a:p>
            <a:pPr>
              <a:buFont typeface="Arial" panose="020B0604020202020204" pitchFamily="34" charset="0"/>
              <a:buChar char="•"/>
            </a:pPr>
            <a:r>
              <a:rPr lang="nb-NO" sz="4500" dirty="0" err="1">
                <a:solidFill>
                  <a:srgbClr val="000000"/>
                </a:solidFill>
                <a:latin typeface="arial" panose="020B0604020202020204" pitchFamily="34" charset="0"/>
              </a:rPr>
              <a:t>Birth</a:t>
            </a:r>
            <a:r>
              <a:rPr lang="nb-NO" sz="4500" dirty="0">
                <a:solidFill>
                  <a:srgbClr val="000000"/>
                </a:solidFill>
                <a:latin typeface="arial" panose="020B0604020202020204" pitchFamily="34" charset="0"/>
              </a:rPr>
              <a:t> rates have fallen from </a:t>
            </a:r>
            <a:r>
              <a:rPr lang="nb-NO" sz="4500" dirty="0" err="1">
                <a:solidFill>
                  <a:srgbClr val="000000"/>
                </a:solidFill>
                <a:latin typeface="arial" panose="020B0604020202020204" pitchFamily="34" charset="0"/>
              </a:rPr>
              <a:t>highs</a:t>
            </a:r>
            <a:r>
              <a:rPr lang="nb-NO" sz="4500" dirty="0">
                <a:solidFill>
                  <a:srgbClr val="000000"/>
                </a:solidFill>
                <a:latin typeface="arial" panose="020B0604020202020204" pitchFamily="34" charset="0"/>
              </a:rPr>
              <a:t> </a:t>
            </a:r>
            <a:r>
              <a:rPr lang="nb-NO" sz="4500" dirty="0" err="1">
                <a:solidFill>
                  <a:srgbClr val="000000"/>
                </a:solidFill>
                <a:latin typeface="arial" panose="020B0604020202020204" pitchFamily="34" charset="0"/>
              </a:rPr>
              <a:t>of</a:t>
            </a:r>
            <a:r>
              <a:rPr lang="nb-NO" sz="4500" dirty="0">
                <a:solidFill>
                  <a:srgbClr val="000000"/>
                </a:solidFill>
                <a:latin typeface="arial" panose="020B0604020202020204" pitchFamily="34" charset="0"/>
              </a:rPr>
              <a:t> 45 to </a:t>
            </a:r>
            <a:r>
              <a:rPr lang="nb-NO" sz="4500" dirty="0" err="1">
                <a:solidFill>
                  <a:srgbClr val="000000"/>
                </a:solidFill>
                <a:latin typeface="arial" panose="020B0604020202020204" pitchFamily="34" charset="0"/>
              </a:rPr>
              <a:t>about</a:t>
            </a:r>
            <a:r>
              <a:rPr lang="nb-NO" sz="4500" dirty="0">
                <a:solidFill>
                  <a:srgbClr val="000000"/>
                </a:solidFill>
                <a:latin typeface="arial" panose="020B0604020202020204" pitchFamily="34" charset="0"/>
              </a:rPr>
              <a:t> 13 </a:t>
            </a:r>
            <a:r>
              <a:rPr lang="nb-NO" sz="4500" dirty="0" err="1">
                <a:solidFill>
                  <a:srgbClr val="000000"/>
                </a:solidFill>
                <a:latin typeface="arial" panose="020B0604020202020204" pitchFamily="34" charset="0"/>
              </a:rPr>
              <a:t>today</a:t>
            </a:r>
            <a:r>
              <a:rPr lang="nb-NO" sz="4500" dirty="0">
                <a:solidFill>
                  <a:srgbClr val="000000"/>
                </a:solidFill>
                <a:latin typeface="arial" panose="020B0604020202020204" pitchFamily="34" charset="0"/>
              </a:rPr>
              <a:t>.</a:t>
            </a:r>
          </a:p>
          <a:p>
            <a:pPr>
              <a:buFont typeface="Arial" panose="020B0604020202020204" pitchFamily="34" charset="0"/>
              <a:buChar char="•"/>
            </a:pPr>
            <a:r>
              <a:rPr lang="nb-NO" sz="4500" dirty="0">
                <a:solidFill>
                  <a:srgbClr val="000000"/>
                </a:solidFill>
                <a:latin typeface="arial" panose="020B0604020202020204" pitchFamily="34" charset="0"/>
              </a:rPr>
              <a:t>The </a:t>
            </a:r>
            <a:r>
              <a:rPr lang="nb-NO" sz="4500" dirty="0" err="1">
                <a:solidFill>
                  <a:srgbClr val="000000"/>
                </a:solidFill>
                <a:latin typeface="arial" panose="020B0604020202020204" pitchFamily="34" charset="0"/>
              </a:rPr>
              <a:t>availability</a:t>
            </a:r>
            <a:r>
              <a:rPr lang="nb-NO" sz="4500" dirty="0">
                <a:solidFill>
                  <a:srgbClr val="000000"/>
                </a:solidFill>
                <a:latin typeface="arial" panose="020B0604020202020204" pitchFamily="34" charset="0"/>
              </a:rPr>
              <a:t> </a:t>
            </a:r>
            <a:r>
              <a:rPr lang="nb-NO" sz="4500" dirty="0" err="1">
                <a:solidFill>
                  <a:srgbClr val="000000"/>
                </a:solidFill>
                <a:latin typeface="arial" panose="020B0604020202020204" pitchFamily="34" charset="0"/>
              </a:rPr>
              <a:t>of</a:t>
            </a:r>
            <a:r>
              <a:rPr lang="nb-NO" sz="4500" dirty="0">
                <a:solidFill>
                  <a:srgbClr val="000000"/>
                </a:solidFill>
                <a:latin typeface="arial" panose="020B0604020202020204" pitchFamily="34" charset="0"/>
              </a:rPr>
              <a:t> </a:t>
            </a:r>
            <a:r>
              <a:rPr lang="nb-NO" sz="4500" dirty="0" err="1">
                <a:solidFill>
                  <a:srgbClr val="000000"/>
                </a:solidFill>
                <a:latin typeface="arial" panose="020B0604020202020204" pitchFamily="34" charset="0"/>
              </a:rPr>
              <a:t>contraception</a:t>
            </a:r>
            <a:r>
              <a:rPr lang="nb-NO" sz="4500" dirty="0">
                <a:solidFill>
                  <a:srgbClr val="000000"/>
                </a:solidFill>
                <a:latin typeface="arial" panose="020B0604020202020204" pitchFamily="34" charset="0"/>
              </a:rPr>
              <a:t> has </a:t>
            </a:r>
            <a:r>
              <a:rPr lang="nb-NO" sz="4500" dirty="0" err="1">
                <a:solidFill>
                  <a:srgbClr val="000000"/>
                </a:solidFill>
                <a:latin typeface="arial" panose="020B0604020202020204" pitchFamily="34" charset="0"/>
              </a:rPr>
              <a:t>increased</a:t>
            </a:r>
            <a:endParaRPr lang="nb-NO" sz="4500" dirty="0">
              <a:solidFill>
                <a:srgbClr val="000000"/>
              </a:solidFill>
              <a:latin typeface="arial" panose="020B0604020202020204" pitchFamily="34" charset="0"/>
            </a:endParaRPr>
          </a:p>
          <a:p>
            <a:pPr>
              <a:buFont typeface="Arial" panose="020B0604020202020204" pitchFamily="34" charset="0"/>
              <a:buChar char="•"/>
            </a:pPr>
            <a:r>
              <a:rPr lang="nb-NO" sz="4500" dirty="0">
                <a:solidFill>
                  <a:srgbClr val="000000"/>
                </a:solidFill>
                <a:latin typeface="arial" panose="020B0604020202020204" pitchFamily="34" charset="0"/>
              </a:rPr>
              <a:t>Up to 250 million </a:t>
            </a:r>
            <a:r>
              <a:rPr lang="nb-NO" sz="4500" dirty="0" err="1">
                <a:solidFill>
                  <a:srgbClr val="000000"/>
                </a:solidFill>
                <a:latin typeface="arial" panose="020B0604020202020204" pitchFamily="34" charset="0"/>
              </a:rPr>
              <a:t>births</a:t>
            </a:r>
            <a:r>
              <a:rPr lang="nb-NO" sz="4500" dirty="0">
                <a:solidFill>
                  <a:srgbClr val="000000"/>
                </a:solidFill>
                <a:latin typeface="arial" panose="020B0604020202020204" pitchFamily="34" charset="0"/>
              </a:rPr>
              <a:t> have </a:t>
            </a:r>
            <a:r>
              <a:rPr lang="nb-NO" sz="4500" dirty="0" err="1">
                <a:solidFill>
                  <a:srgbClr val="000000"/>
                </a:solidFill>
                <a:latin typeface="arial" panose="020B0604020202020204" pitchFamily="34" charset="0"/>
              </a:rPr>
              <a:t>been</a:t>
            </a:r>
            <a:r>
              <a:rPr lang="nb-NO" sz="4500" dirty="0">
                <a:solidFill>
                  <a:srgbClr val="000000"/>
                </a:solidFill>
                <a:latin typeface="arial" panose="020B0604020202020204" pitchFamily="34" charset="0"/>
              </a:rPr>
              <a:t> </a:t>
            </a:r>
            <a:r>
              <a:rPr lang="nb-NO" sz="4500" dirty="0" err="1">
                <a:solidFill>
                  <a:srgbClr val="000000"/>
                </a:solidFill>
                <a:latin typeface="arial" panose="020B0604020202020204" pitchFamily="34" charset="0"/>
              </a:rPr>
              <a:t>prevented</a:t>
            </a:r>
            <a:r>
              <a:rPr lang="nb-NO" sz="4500" dirty="0">
                <a:solidFill>
                  <a:srgbClr val="000000"/>
                </a:solidFill>
                <a:latin typeface="arial" panose="020B0604020202020204" pitchFamily="34" charset="0"/>
              </a:rPr>
              <a:t> </a:t>
            </a:r>
            <a:r>
              <a:rPr lang="nb-NO" sz="4500" dirty="0" err="1">
                <a:solidFill>
                  <a:srgbClr val="000000"/>
                </a:solidFill>
                <a:latin typeface="arial" panose="020B0604020202020204" pitchFamily="34" charset="0"/>
              </a:rPr>
              <a:t>since</a:t>
            </a:r>
            <a:r>
              <a:rPr lang="nb-NO" sz="4500" dirty="0">
                <a:solidFill>
                  <a:srgbClr val="000000"/>
                </a:solidFill>
                <a:latin typeface="arial" panose="020B0604020202020204" pitchFamily="34" charset="0"/>
              </a:rPr>
              <a:t> 1979</a:t>
            </a:r>
          </a:p>
          <a:p>
            <a:pPr>
              <a:buFont typeface="Arial" panose="020B0604020202020204" pitchFamily="34" charset="0"/>
              <a:buChar char="•"/>
            </a:pPr>
            <a:r>
              <a:rPr lang="nb-NO" sz="4500" dirty="0" err="1">
                <a:solidFill>
                  <a:srgbClr val="000000"/>
                </a:solidFill>
                <a:latin typeface="arial" panose="020B0604020202020204" pitchFamily="34" charset="0"/>
              </a:rPr>
              <a:t>China's</a:t>
            </a:r>
            <a:r>
              <a:rPr lang="nb-NO" sz="4500" dirty="0">
                <a:solidFill>
                  <a:srgbClr val="000000"/>
                </a:solidFill>
                <a:latin typeface="arial" panose="020B0604020202020204" pitchFamily="34" charset="0"/>
              </a:rPr>
              <a:t> </a:t>
            </a:r>
            <a:r>
              <a:rPr lang="nb-NO" sz="4500" dirty="0" err="1">
                <a:solidFill>
                  <a:srgbClr val="000000"/>
                </a:solidFill>
                <a:latin typeface="arial" panose="020B0604020202020204" pitchFamily="34" charset="0"/>
              </a:rPr>
              <a:t>population</a:t>
            </a:r>
            <a:r>
              <a:rPr lang="nb-NO" sz="4500" dirty="0">
                <a:solidFill>
                  <a:srgbClr val="000000"/>
                </a:solidFill>
                <a:latin typeface="arial" panose="020B0604020202020204" pitchFamily="34" charset="0"/>
              </a:rPr>
              <a:t> </a:t>
            </a:r>
            <a:r>
              <a:rPr lang="nb-NO" sz="4500" dirty="0" err="1">
                <a:solidFill>
                  <a:srgbClr val="000000"/>
                </a:solidFill>
                <a:latin typeface="arial" panose="020B0604020202020204" pitchFamily="34" charset="0"/>
              </a:rPr>
              <a:t>should</a:t>
            </a:r>
            <a:r>
              <a:rPr lang="nb-NO" sz="4500" dirty="0">
                <a:solidFill>
                  <a:srgbClr val="000000"/>
                </a:solidFill>
                <a:latin typeface="arial" panose="020B0604020202020204" pitchFamily="34" charset="0"/>
              </a:rPr>
              <a:t> </a:t>
            </a:r>
            <a:r>
              <a:rPr lang="nb-NO" sz="4500" dirty="0" err="1">
                <a:solidFill>
                  <a:srgbClr val="000000"/>
                </a:solidFill>
                <a:latin typeface="arial" panose="020B0604020202020204" pitchFamily="34" charset="0"/>
              </a:rPr>
              <a:t>peak</a:t>
            </a:r>
            <a:r>
              <a:rPr lang="nb-NO" sz="4500" dirty="0">
                <a:solidFill>
                  <a:srgbClr val="000000"/>
                </a:solidFill>
                <a:latin typeface="arial" panose="020B0604020202020204" pitchFamily="34" charset="0"/>
              </a:rPr>
              <a:t> in </a:t>
            </a:r>
            <a:r>
              <a:rPr lang="nb-NO" sz="4500" dirty="0" err="1">
                <a:solidFill>
                  <a:srgbClr val="000000"/>
                </a:solidFill>
                <a:latin typeface="arial" panose="020B0604020202020204" pitchFamily="34" charset="0"/>
              </a:rPr>
              <a:t>the</a:t>
            </a:r>
            <a:r>
              <a:rPr lang="nb-NO" sz="4500" dirty="0">
                <a:solidFill>
                  <a:srgbClr val="000000"/>
                </a:solidFill>
                <a:latin typeface="arial" panose="020B0604020202020204" pitchFamily="34" charset="0"/>
              </a:rPr>
              <a:t> first half </a:t>
            </a:r>
            <a:r>
              <a:rPr lang="nb-NO" sz="4500" dirty="0" err="1">
                <a:solidFill>
                  <a:srgbClr val="000000"/>
                </a:solidFill>
                <a:latin typeface="arial" panose="020B0604020202020204" pitchFamily="34" charset="0"/>
              </a:rPr>
              <a:t>of</a:t>
            </a:r>
            <a:r>
              <a:rPr lang="nb-NO" sz="4500" dirty="0">
                <a:solidFill>
                  <a:srgbClr val="000000"/>
                </a:solidFill>
                <a:latin typeface="arial" panose="020B0604020202020204" pitchFamily="34" charset="0"/>
              </a:rPr>
              <a:t> </a:t>
            </a:r>
            <a:r>
              <a:rPr lang="nb-NO" sz="4500" dirty="0" err="1">
                <a:solidFill>
                  <a:srgbClr val="000000"/>
                </a:solidFill>
                <a:latin typeface="arial" panose="020B0604020202020204" pitchFamily="34" charset="0"/>
              </a:rPr>
              <a:t>the</a:t>
            </a:r>
            <a:r>
              <a:rPr lang="nb-NO" sz="4500" dirty="0">
                <a:solidFill>
                  <a:srgbClr val="000000"/>
                </a:solidFill>
                <a:latin typeface="arial" panose="020B0604020202020204" pitchFamily="34" charset="0"/>
              </a:rPr>
              <a:t> 2030's (</a:t>
            </a:r>
            <a:r>
              <a:rPr lang="nb-NO" sz="4500" dirty="0" err="1">
                <a:solidFill>
                  <a:srgbClr val="000000"/>
                </a:solidFill>
                <a:latin typeface="arial" panose="020B0604020202020204" pitchFamily="34" charset="0"/>
              </a:rPr>
              <a:t>however</a:t>
            </a:r>
            <a:r>
              <a:rPr lang="nb-NO" sz="4500" dirty="0">
                <a:solidFill>
                  <a:srgbClr val="000000"/>
                </a:solidFill>
                <a:latin typeface="arial" panose="020B0604020202020204" pitchFamily="34" charset="0"/>
              </a:rPr>
              <a:t>, it </a:t>
            </a:r>
            <a:r>
              <a:rPr lang="nb-NO" sz="4500" dirty="0" err="1">
                <a:solidFill>
                  <a:srgbClr val="000000"/>
                </a:solidFill>
                <a:latin typeface="arial" panose="020B0604020202020204" pitchFamily="34" charset="0"/>
              </a:rPr>
              <a:t>might</a:t>
            </a:r>
            <a:r>
              <a:rPr lang="nb-NO" sz="4500" dirty="0">
                <a:solidFill>
                  <a:srgbClr val="000000"/>
                </a:solidFill>
                <a:latin typeface="arial" panose="020B0604020202020204" pitchFamily="34" charset="0"/>
              </a:rPr>
              <a:t> be as </a:t>
            </a:r>
            <a:r>
              <a:rPr lang="nb-NO" sz="4500" dirty="0" err="1">
                <a:solidFill>
                  <a:srgbClr val="000000"/>
                </a:solidFill>
                <a:latin typeface="arial" panose="020B0604020202020204" pitchFamily="34" charset="0"/>
              </a:rPr>
              <a:t>much</a:t>
            </a:r>
            <a:r>
              <a:rPr lang="nb-NO" sz="4500" dirty="0">
                <a:solidFill>
                  <a:srgbClr val="000000"/>
                </a:solidFill>
                <a:latin typeface="arial" panose="020B0604020202020204" pitchFamily="34" charset="0"/>
              </a:rPr>
              <a:t> as 1.45 billion)</a:t>
            </a:r>
            <a:br>
              <a:rPr lang="nb-NO" sz="4500" dirty="0"/>
            </a:br>
            <a:br>
              <a:rPr lang="nb-NO" dirty="0"/>
            </a:br>
            <a:endParaRPr lang="nb-NO" dirty="0"/>
          </a:p>
        </p:txBody>
      </p:sp>
      <p:sp>
        <p:nvSpPr>
          <p:cNvPr id="4" name="Plassholder for innhold 3">
            <a:extLst>
              <a:ext uri="{FF2B5EF4-FFF2-40B4-BE49-F238E27FC236}">
                <a16:creationId xmlns:a16="http://schemas.microsoft.com/office/drawing/2014/main" id="{CE402CCD-77B8-4340-AB1F-31A2304C3498}"/>
              </a:ext>
            </a:extLst>
          </p:cNvPr>
          <p:cNvSpPr>
            <a:spLocks noGrp="1"/>
          </p:cNvSpPr>
          <p:nvPr>
            <p:ph sz="half" idx="2"/>
          </p:nvPr>
        </p:nvSpPr>
        <p:spPr>
          <a:xfrm>
            <a:off x="5118447" y="3327606"/>
            <a:ext cx="6272022" cy="2383586"/>
          </a:xfrm>
        </p:spPr>
        <p:txBody>
          <a:bodyPr>
            <a:normAutofit fontScale="25000" lnSpcReduction="20000"/>
          </a:bodyPr>
          <a:lstStyle/>
          <a:p>
            <a:pPr>
              <a:buFont typeface="Arial" panose="020B0604020202020204" pitchFamily="34" charset="0"/>
              <a:buChar char="•"/>
            </a:pPr>
            <a:r>
              <a:rPr lang="nb-NO" sz="4400" b="1" dirty="0" err="1">
                <a:solidFill>
                  <a:srgbClr val="000000"/>
                </a:solidFill>
                <a:latin typeface="arial" panose="020B0604020202020204" pitchFamily="34" charset="0"/>
              </a:rPr>
              <a:t>Failures</a:t>
            </a:r>
            <a:r>
              <a:rPr lang="nb-NO" sz="4400" b="1" dirty="0">
                <a:solidFill>
                  <a:srgbClr val="000000"/>
                </a:solidFill>
                <a:latin typeface="arial" panose="020B0604020202020204" pitchFamily="34" charset="0"/>
              </a:rPr>
              <a:t>:</a:t>
            </a:r>
            <a:endParaRPr lang="nb-NO" sz="4400" dirty="0">
              <a:solidFill>
                <a:srgbClr val="000000"/>
              </a:solidFill>
              <a:latin typeface="arial" panose="020B0604020202020204" pitchFamily="34" charset="0"/>
            </a:endParaRPr>
          </a:p>
          <a:p>
            <a:pPr>
              <a:buFont typeface="Arial" panose="020B0604020202020204" pitchFamily="34" charset="0"/>
              <a:buChar char="•"/>
            </a:pPr>
            <a:r>
              <a:rPr lang="nb-NO" sz="4400" dirty="0" err="1">
                <a:solidFill>
                  <a:srgbClr val="000000"/>
                </a:solidFill>
                <a:latin typeface="arial" panose="020B0604020202020204" pitchFamily="34" charset="0"/>
              </a:rPr>
              <a:t>There</a:t>
            </a:r>
            <a:r>
              <a:rPr lang="nb-NO" sz="4400" dirty="0">
                <a:solidFill>
                  <a:srgbClr val="000000"/>
                </a:solidFill>
                <a:latin typeface="arial" panose="020B0604020202020204" pitchFamily="34" charset="0"/>
              </a:rPr>
              <a:t> have </a:t>
            </a:r>
            <a:r>
              <a:rPr lang="nb-NO" sz="4400" dirty="0" err="1">
                <a:solidFill>
                  <a:srgbClr val="000000"/>
                </a:solidFill>
                <a:latin typeface="arial" panose="020B0604020202020204" pitchFamily="34" charset="0"/>
              </a:rPr>
              <a:t>been</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criticisms</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about</a:t>
            </a:r>
            <a:r>
              <a:rPr lang="nb-NO" sz="4400" dirty="0">
                <a:solidFill>
                  <a:srgbClr val="000000"/>
                </a:solidFill>
                <a:latin typeface="arial" panose="020B0604020202020204" pitchFamily="34" charset="0"/>
              </a:rPr>
              <a:t> human </a:t>
            </a:r>
            <a:r>
              <a:rPr lang="nb-NO" sz="4400" dirty="0" err="1">
                <a:solidFill>
                  <a:srgbClr val="000000"/>
                </a:solidFill>
                <a:latin typeface="arial" panose="020B0604020202020204" pitchFamily="34" charset="0"/>
              </a:rPr>
              <a:t>rights</a:t>
            </a:r>
            <a:r>
              <a:rPr lang="nb-NO" sz="4400" dirty="0">
                <a:solidFill>
                  <a:srgbClr val="000000"/>
                </a:solidFill>
                <a:latin typeface="arial" panose="020B0604020202020204" pitchFamily="34" charset="0"/>
              </a:rPr>
              <a:t>, not </a:t>
            </a:r>
            <a:r>
              <a:rPr lang="nb-NO" sz="4400" dirty="0" err="1">
                <a:solidFill>
                  <a:srgbClr val="000000"/>
                </a:solidFill>
                <a:latin typeface="arial" panose="020B0604020202020204" pitchFamily="34" charset="0"/>
              </a:rPr>
              <a:t>only</a:t>
            </a:r>
            <a:r>
              <a:rPr lang="nb-NO" sz="4400" dirty="0">
                <a:solidFill>
                  <a:srgbClr val="000000"/>
                </a:solidFill>
                <a:latin typeface="arial" panose="020B0604020202020204" pitchFamily="34" charset="0"/>
              </a:rPr>
              <a:t> over </a:t>
            </a:r>
            <a:r>
              <a:rPr lang="nb-NO" sz="4400" dirty="0" err="1">
                <a:solidFill>
                  <a:srgbClr val="000000"/>
                </a:solidFill>
                <a:latin typeface="arial" panose="020B0604020202020204" pitchFamily="34" charset="0"/>
              </a:rPr>
              <a:t>freedom</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of</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choice</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but</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forced</a:t>
            </a:r>
            <a:r>
              <a:rPr lang="nb-NO" sz="4400" dirty="0">
                <a:solidFill>
                  <a:srgbClr val="000000"/>
                </a:solidFill>
                <a:latin typeface="arial" panose="020B0604020202020204" pitchFamily="34" charset="0"/>
              </a:rPr>
              <a:t> abortions and </a:t>
            </a:r>
            <a:r>
              <a:rPr lang="nb-NO" sz="4400" dirty="0" err="1">
                <a:solidFill>
                  <a:srgbClr val="000000"/>
                </a:solidFill>
                <a:latin typeface="arial" panose="020B0604020202020204" pitchFamily="34" charset="0"/>
              </a:rPr>
              <a:t>sterilisations</a:t>
            </a:r>
            <a:r>
              <a:rPr lang="nb-NO" sz="4400" dirty="0">
                <a:solidFill>
                  <a:srgbClr val="000000"/>
                </a:solidFill>
                <a:latin typeface="arial" panose="020B0604020202020204" pitchFamily="34" charset="0"/>
              </a:rPr>
              <a:t>.</a:t>
            </a:r>
          </a:p>
          <a:p>
            <a:pPr>
              <a:buFont typeface="Arial" panose="020B0604020202020204" pitchFamily="34" charset="0"/>
              <a:buChar char="•"/>
            </a:pPr>
            <a:r>
              <a:rPr lang="nb-NO" sz="4400" dirty="0" err="1">
                <a:solidFill>
                  <a:srgbClr val="000000"/>
                </a:solidFill>
                <a:latin typeface="arial" panose="020B0604020202020204" pitchFamily="34" charset="0"/>
              </a:rPr>
              <a:t>Female</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infanticde</a:t>
            </a:r>
            <a:r>
              <a:rPr lang="nb-NO" sz="4400" dirty="0">
                <a:solidFill>
                  <a:srgbClr val="000000"/>
                </a:solidFill>
                <a:latin typeface="arial" panose="020B0604020202020204" pitchFamily="34" charset="0"/>
              </a:rPr>
              <a:t> has </a:t>
            </a:r>
            <a:r>
              <a:rPr lang="nb-NO" sz="4400" dirty="0" err="1">
                <a:solidFill>
                  <a:srgbClr val="000000"/>
                </a:solidFill>
                <a:latin typeface="arial" panose="020B0604020202020204" pitchFamily="34" charset="0"/>
              </a:rPr>
              <a:t>taken</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place</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where</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the</a:t>
            </a:r>
            <a:r>
              <a:rPr lang="nb-NO" sz="4400" dirty="0">
                <a:solidFill>
                  <a:srgbClr val="000000"/>
                </a:solidFill>
                <a:latin typeface="arial" panose="020B0604020202020204" pitchFamily="34" charset="0"/>
              </a:rPr>
              <a:t> boys </a:t>
            </a:r>
            <a:r>
              <a:rPr lang="nb-NO" sz="4400" dirty="0" err="1">
                <a:solidFill>
                  <a:srgbClr val="000000"/>
                </a:solidFill>
                <a:latin typeface="arial" panose="020B0604020202020204" pitchFamily="34" charset="0"/>
              </a:rPr>
              <a:t>fave</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been</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favoured</a:t>
            </a:r>
            <a:r>
              <a:rPr lang="nb-NO" sz="4400" dirty="0">
                <a:solidFill>
                  <a:srgbClr val="000000"/>
                </a:solidFill>
                <a:latin typeface="arial" panose="020B0604020202020204" pitchFamily="34" charset="0"/>
              </a:rPr>
              <a:t>.</a:t>
            </a:r>
          </a:p>
          <a:p>
            <a:pPr>
              <a:buFont typeface="Arial" panose="020B0604020202020204" pitchFamily="34" charset="0"/>
              <a:buChar char="•"/>
            </a:pPr>
            <a:r>
              <a:rPr lang="nb-NO" sz="4400" dirty="0" err="1">
                <a:solidFill>
                  <a:srgbClr val="000000"/>
                </a:solidFill>
                <a:latin typeface="arial" panose="020B0604020202020204" pitchFamily="34" charset="0"/>
              </a:rPr>
              <a:t>There</a:t>
            </a:r>
            <a:r>
              <a:rPr lang="nb-NO" sz="4400" dirty="0">
                <a:solidFill>
                  <a:srgbClr val="000000"/>
                </a:solidFill>
                <a:latin typeface="arial" panose="020B0604020202020204" pitchFamily="34" charset="0"/>
              </a:rPr>
              <a:t> is </a:t>
            </a:r>
            <a:r>
              <a:rPr lang="nb-NO" sz="4400" dirty="0" err="1">
                <a:solidFill>
                  <a:srgbClr val="000000"/>
                </a:solidFill>
                <a:latin typeface="arial" panose="020B0604020202020204" pitchFamily="34" charset="0"/>
              </a:rPr>
              <a:t>now</a:t>
            </a:r>
            <a:r>
              <a:rPr lang="nb-NO" sz="4400" dirty="0">
                <a:solidFill>
                  <a:srgbClr val="000000"/>
                </a:solidFill>
                <a:latin typeface="arial" panose="020B0604020202020204" pitchFamily="34" charset="0"/>
              </a:rPr>
              <a:t> a sex </a:t>
            </a:r>
            <a:r>
              <a:rPr lang="nb-NO" sz="4400" dirty="0" err="1">
                <a:solidFill>
                  <a:srgbClr val="000000"/>
                </a:solidFill>
                <a:latin typeface="arial" panose="020B0604020202020204" pitchFamily="34" charset="0"/>
              </a:rPr>
              <a:t>imbalance</a:t>
            </a:r>
            <a:r>
              <a:rPr lang="nb-NO" sz="4400" dirty="0">
                <a:solidFill>
                  <a:srgbClr val="000000"/>
                </a:solidFill>
                <a:latin typeface="arial" panose="020B0604020202020204" pitchFamily="34" charset="0"/>
              </a:rPr>
              <a:t> in China (117:100).</a:t>
            </a:r>
          </a:p>
          <a:p>
            <a:pPr>
              <a:buFont typeface="Arial" panose="020B0604020202020204" pitchFamily="34" charset="0"/>
              <a:buChar char="•"/>
            </a:pPr>
            <a:r>
              <a:rPr lang="nb-NO" sz="4400" dirty="0" err="1">
                <a:solidFill>
                  <a:srgbClr val="000000"/>
                </a:solidFill>
                <a:latin typeface="arial" panose="020B0604020202020204" pitchFamily="34" charset="0"/>
              </a:rPr>
              <a:t>Many</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children</a:t>
            </a:r>
            <a:r>
              <a:rPr lang="nb-NO" sz="4400" dirty="0">
                <a:solidFill>
                  <a:srgbClr val="000000"/>
                </a:solidFill>
                <a:latin typeface="arial" panose="020B0604020202020204" pitchFamily="34" charset="0"/>
              </a:rPr>
              <a:t> have </a:t>
            </a:r>
            <a:r>
              <a:rPr lang="nb-NO" sz="4400" dirty="0" err="1">
                <a:solidFill>
                  <a:srgbClr val="000000"/>
                </a:solidFill>
                <a:latin typeface="arial" panose="020B0604020202020204" pitchFamily="34" charset="0"/>
              </a:rPr>
              <a:t>been</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abandoned</a:t>
            </a:r>
            <a:r>
              <a:rPr lang="nb-NO" sz="4400" dirty="0">
                <a:solidFill>
                  <a:srgbClr val="000000"/>
                </a:solidFill>
                <a:latin typeface="arial" panose="020B0604020202020204" pitchFamily="34" charset="0"/>
              </a:rPr>
              <a:t> for </a:t>
            </a:r>
            <a:r>
              <a:rPr lang="nb-NO" sz="4400" dirty="0" err="1">
                <a:solidFill>
                  <a:srgbClr val="000000"/>
                </a:solidFill>
                <a:latin typeface="arial" panose="020B0604020202020204" pitchFamily="34" charset="0"/>
              </a:rPr>
              <a:t>adoption</a:t>
            </a:r>
            <a:r>
              <a:rPr lang="nb-NO" sz="4400" dirty="0">
                <a:solidFill>
                  <a:srgbClr val="000000"/>
                </a:solidFill>
                <a:latin typeface="arial" panose="020B0604020202020204" pitchFamily="34" charset="0"/>
              </a:rPr>
              <a:t>.</a:t>
            </a:r>
          </a:p>
          <a:p>
            <a:pPr>
              <a:buFont typeface="Arial" panose="020B0604020202020204" pitchFamily="34" charset="0"/>
              <a:buChar char="•"/>
            </a:pPr>
            <a:r>
              <a:rPr lang="nb-NO" sz="4400" dirty="0" err="1">
                <a:solidFill>
                  <a:srgbClr val="000000"/>
                </a:solidFill>
                <a:latin typeface="arial" panose="020B0604020202020204" pitchFamily="34" charset="0"/>
              </a:rPr>
              <a:t>There</a:t>
            </a:r>
            <a:r>
              <a:rPr lang="nb-NO" sz="4400" dirty="0">
                <a:solidFill>
                  <a:srgbClr val="000000"/>
                </a:solidFill>
                <a:latin typeface="arial" panose="020B0604020202020204" pitchFamily="34" charset="0"/>
              </a:rPr>
              <a:t> is an </a:t>
            </a:r>
            <a:r>
              <a:rPr lang="nb-NO" sz="4400" dirty="0" err="1">
                <a:solidFill>
                  <a:srgbClr val="000000"/>
                </a:solidFill>
                <a:latin typeface="arial" panose="020B0604020202020204" pitchFamily="34" charset="0"/>
              </a:rPr>
              <a:t>ageing</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population</a:t>
            </a:r>
            <a:r>
              <a:rPr lang="nb-NO" sz="4400" dirty="0">
                <a:solidFill>
                  <a:srgbClr val="000000"/>
                </a:solidFill>
                <a:latin typeface="arial" panose="020B0604020202020204" pitchFamily="34" charset="0"/>
              </a:rPr>
              <a:t> and an </a:t>
            </a:r>
            <a:r>
              <a:rPr lang="nb-NO" sz="4400" dirty="0" err="1">
                <a:solidFill>
                  <a:srgbClr val="000000"/>
                </a:solidFill>
                <a:latin typeface="arial" panose="020B0604020202020204" pitchFamily="34" charset="0"/>
              </a:rPr>
              <a:t>increased</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dependency</a:t>
            </a:r>
            <a:r>
              <a:rPr lang="nb-NO" sz="4400" dirty="0">
                <a:solidFill>
                  <a:srgbClr val="000000"/>
                </a:solidFill>
                <a:latin typeface="arial" panose="020B0604020202020204" pitchFamily="34" charset="0"/>
              </a:rPr>
              <a:t> ratio</a:t>
            </a:r>
          </a:p>
          <a:p>
            <a:pPr>
              <a:buFont typeface="Arial" panose="020B0604020202020204" pitchFamily="34" charset="0"/>
              <a:buChar char="•"/>
            </a:pPr>
            <a:r>
              <a:rPr lang="nb-NO" sz="4400" dirty="0" err="1">
                <a:solidFill>
                  <a:srgbClr val="000000"/>
                </a:solidFill>
                <a:latin typeface="arial" panose="020B0604020202020204" pitchFamily="34" charset="0"/>
              </a:rPr>
              <a:t>There</a:t>
            </a:r>
            <a:r>
              <a:rPr lang="nb-NO" sz="4400" dirty="0">
                <a:solidFill>
                  <a:srgbClr val="000000"/>
                </a:solidFill>
                <a:latin typeface="arial" panose="020B0604020202020204" pitchFamily="34" charset="0"/>
              </a:rPr>
              <a:t> has </a:t>
            </a:r>
            <a:r>
              <a:rPr lang="nb-NO" sz="4400" dirty="0" err="1">
                <a:solidFill>
                  <a:srgbClr val="000000"/>
                </a:solidFill>
                <a:latin typeface="arial" panose="020B0604020202020204" pitchFamily="34" charset="0"/>
              </a:rPr>
              <a:t>been</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shortage</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of</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workers</a:t>
            </a:r>
            <a:r>
              <a:rPr lang="nb-NO" sz="4400" dirty="0">
                <a:solidFill>
                  <a:srgbClr val="000000"/>
                </a:solidFill>
                <a:latin typeface="arial" panose="020B0604020202020204" pitchFamily="34" charset="0"/>
              </a:rPr>
              <a:t> in </a:t>
            </a:r>
            <a:r>
              <a:rPr lang="nb-NO" sz="4400" dirty="0" err="1">
                <a:solidFill>
                  <a:srgbClr val="000000"/>
                </a:solidFill>
                <a:latin typeface="arial" panose="020B0604020202020204" pitchFamily="34" charset="0"/>
              </a:rPr>
              <a:t>some</a:t>
            </a:r>
            <a:r>
              <a:rPr lang="nb-NO" sz="4400" dirty="0">
                <a:solidFill>
                  <a:srgbClr val="000000"/>
                </a:solidFill>
                <a:latin typeface="arial" panose="020B0604020202020204" pitchFamily="34" charset="0"/>
              </a:rPr>
              <a:t> areas.</a:t>
            </a:r>
          </a:p>
          <a:p>
            <a:pPr>
              <a:buFont typeface="Arial" panose="020B0604020202020204" pitchFamily="34" charset="0"/>
              <a:buChar char="•"/>
            </a:pPr>
            <a:r>
              <a:rPr lang="nb-NO" sz="4400" dirty="0">
                <a:solidFill>
                  <a:srgbClr val="000000"/>
                </a:solidFill>
                <a:latin typeface="arial" panose="020B0604020202020204" pitchFamily="34" charset="0"/>
              </a:rPr>
              <a:t>The so </a:t>
            </a:r>
            <a:r>
              <a:rPr lang="nb-NO" sz="4400" dirty="0" err="1">
                <a:solidFill>
                  <a:srgbClr val="000000"/>
                </a:solidFill>
                <a:latin typeface="arial" panose="020B0604020202020204" pitchFamily="34" charset="0"/>
              </a:rPr>
              <a:t>called</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little</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emperors</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syndrome</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where</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only</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children</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are</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spoilt</a:t>
            </a:r>
            <a:endParaRPr lang="nb-NO" sz="4400" dirty="0">
              <a:solidFill>
                <a:srgbClr val="000000"/>
              </a:solidFill>
              <a:latin typeface="arial" panose="020B0604020202020204" pitchFamily="34" charset="0"/>
            </a:endParaRPr>
          </a:p>
          <a:p>
            <a:pPr>
              <a:buFont typeface="Arial" panose="020B0604020202020204" pitchFamily="34" charset="0"/>
              <a:buChar char="•"/>
            </a:pPr>
            <a:r>
              <a:rPr lang="nb-NO" sz="4400" dirty="0">
                <a:solidFill>
                  <a:srgbClr val="000000"/>
                </a:solidFill>
                <a:latin typeface="arial" panose="020B0604020202020204" pitchFamily="34" charset="0"/>
              </a:rPr>
              <a:t>The policy has </a:t>
            </a:r>
            <a:r>
              <a:rPr lang="nb-NO" sz="4400" dirty="0" err="1">
                <a:solidFill>
                  <a:srgbClr val="000000"/>
                </a:solidFill>
                <a:latin typeface="arial" panose="020B0604020202020204" pitchFamily="34" charset="0"/>
              </a:rPr>
              <a:t>been</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open</a:t>
            </a:r>
            <a:r>
              <a:rPr lang="nb-NO" sz="4400" dirty="0">
                <a:solidFill>
                  <a:srgbClr val="000000"/>
                </a:solidFill>
                <a:latin typeface="arial" panose="020B0604020202020204" pitchFamily="34" charset="0"/>
              </a:rPr>
              <a:t> to </a:t>
            </a:r>
            <a:r>
              <a:rPr lang="nb-NO" sz="4400" dirty="0" err="1">
                <a:solidFill>
                  <a:srgbClr val="000000"/>
                </a:solidFill>
                <a:latin typeface="arial" panose="020B0604020202020204" pitchFamily="34" charset="0"/>
              </a:rPr>
              <a:t>corruption</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Many</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people</a:t>
            </a:r>
            <a:r>
              <a:rPr lang="nb-NO" sz="4400" dirty="0">
                <a:solidFill>
                  <a:srgbClr val="000000"/>
                </a:solidFill>
                <a:latin typeface="arial" panose="020B0604020202020204" pitchFamily="34" charset="0"/>
              </a:rPr>
              <a:t> have </a:t>
            </a:r>
            <a:r>
              <a:rPr lang="nb-NO" sz="4400" dirty="0" err="1">
                <a:solidFill>
                  <a:srgbClr val="000000"/>
                </a:solidFill>
                <a:latin typeface="arial" panose="020B0604020202020204" pitchFamily="34" charset="0"/>
              </a:rPr>
              <a:t>paid</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bribes</a:t>
            </a:r>
            <a:r>
              <a:rPr lang="nb-NO" sz="4400" dirty="0">
                <a:solidFill>
                  <a:srgbClr val="000000"/>
                </a:solidFill>
                <a:latin typeface="arial" panose="020B0604020202020204" pitchFamily="34" charset="0"/>
              </a:rPr>
              <a:t> to have </a:t>
            </a:r>
            <a:r>
              <a:rPr lang="nb-NO" sz="4400" dirty="0" err="1">
                <a:solidFill>
                  <a:srgbClr val="000000"/>
                </a:solidFill>
                <a:latin typeface="arial" panose="020B0604020202020204" pitchFamily="34" charset="0"/>
              </a:rPr>
              <a:t>extra</a:t>
            </a:r>
            <a:r>
              <a:rPr lang="nb-NO" sz="4400" dirty="0">
                <a:solidFill>
                  <a:srgbClr val="000000"/>
                </a:solidFill>
                <a:latin typeface="arial" panose="020B0604020202020204" pitchFamily="34" charset="0"/>
              </a:rPr>
              <a:t> </a:t>
            </a:r>
            <a:r>
              <a:rPr lang="nb-NO" sz="4400" dirty="0" err="1">
                <a:solidFill>
                  <a:srgbClr val="000000"/>
                </a:solidFill>
                <a:latin typeface="arial" panose="020B0604020202020204" pitchFamily="34" charset="0"/>
              </a:rPr>
              <a:t>children</a:t>
            </a:r>
            <a:r>
              <a:rPr lang="nb-NO" sz="4400" dirty="0">
                <a:solidFill>
                  <a:srgbClr val="000000"/>
                </a:solidFill>
                <a:latin typeface="arial" panose="020B0604020202020204" pitchFamily="34" charset="0"/>
              </a:rPr>
              <a:t>.</a:t>
            </a:r>
          </a:p>
          <a:p>
            <a:pPr>
              <a:buFont typeface="Arial" panose="020B0604020202020204" pitchFamily="34" charset="0"/>
              <a:buChar char="•"/>
            </a:pPr>
            <a:r>
              <a:rPr lang="nb-NO" sz="4400" dirty="0">
                <a:solidFill>
                  <a:srgbClr val="000000"/>
                </a:solidFill>
                <a:latin typeface="arial" panose="020B0604020202020204" pitchFamily="34" charset="0"/>
              </a:rPr>
              <a:t>The </a:t>
            </a:r>
            <a:r>
              <a:rPr lang="nb-NO" sz="4400" dirty="0" err="1">
                <a:solidFill>
                  <a:srgbClr val="000000"/>
                </a:solidFill>
                <a:latin typeface="arial" panose="020B0604020202020204" pitchFamily="34" charset="0"/>
              </a:rPr>
              <a:t>population</a:t>
            </a:r>
            <a:r>
              <a:rPr lang="nb-NO" sz="4400" dirty="0">
                <a:solidFill>
                  <a:srgbClr val="000000"/>
                </a:solidFill>
                <a:latin typeface="arial" panose="020B0604020202020204" pitchFamily="34" charset="0"/>
              </a:rPr>
              <a:t> is still 1.3 billion and </a:t>
            </a:r>
            <a:r>
              <a:rPr lang="nb-NO" sz="4400" dirty="0" err="1">
                <a:solidFill>
                  <a:srgbClr val="000000"/>
                </a:solidFill>
                <a:latin typeface="arial" panose="020B0604020202020204" pitchFamily="34" charset="0"/>
              </a:rPr>
              <a:t>growing</a:t>
            </a:r>
            <a:endParaRPr lang="nb-NO" sz="4400" dirty="0"/>
          </a:p>
          <a:p>
            <a:endParaRPr lang="nb-NO" dirty="0"/>
          </a:p>
        </p:txBody>
      </p:sp>
    </p:spTree>
    <p:extLst>
      <p:ext uri="{BB962C8B-B14F-4D97-AF65-F5344CB8AC3E}">
        <p14:creationId xmlns:p14="http://schemas.microsoft.com/office/powerpoint/2010/main" val="28620182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B1858DA-BB75-164A-9823-FCD495ACB683}"/>
              </a:ext>
            </a:extLst>
          </p:cNvPr>
          <p:cNvSpPr/>
          <p:nvPr/>
        </p:nvSpPr>
        <p:spPr>
          <a:xfrm>
            <a:off x="450574" y="0"/>
            <a:ext cx="11502885" cy="7571303"/>
          </a:xfrm>
          <a:prstGeom prst="rect">
            <a:avLst/>
          </a:prstGeom>
        </p:spPr>
        <p:txBody>
          <a:bodyPr wrap="square">
            <a:spAutoFit/>
          </a:bodyPr>
          <a:lstStyle/>
          <a:p>
            <a:r>
              <a:rPr lang="nb-NO" b="1" dirty="0">
                <a:solidFill>
                  <a:srgbClr val="FF0000"/>
                </a:solidFill>
                <a:latin typeface="arial" panose="020B0604020202020204" pitchFamily="34" charset="0"/>
              </a:rPr>
              <a:t>                      </a:t>
            </a:r>
            <a:r>
              <a:rPr lang="nb-NO" b="1" dirty="0" err="1">
                <a:solidFill>
                  <a:srgbClr val="FF0000"/>
                </a:solidFill>
                <a:latin typeface="arial" panose="020B0604020202020204" pitchFamily="34" charset="0"/>
              </a:rPr>
              <a:t>China's</a:t>
            </a:r>
            <a:r>
              <a:rPr lang="nb-NO" b="1" dirty="0">
                <a:solidFill>
                  <a:srgbClr val="FF0000"/>
                </a:solidFill>
                <a:latin typeface="arial" panose="020B0604020202020204" pitchFamily="34" charset="0"/>
              </a:rPr>
              <a:t> One-Child Policy, </a:t>
            </a:r>
            <a:r>
              <a:rPr lang="nb-NO" b="1" dirty="0" err="1">
                <a:solidFill>
                  <a:srgbClr val="FF0000"/>
                </a:solidFill>
                <a:latin typeface="arial" panose="020B0604020202020204" pitchFamily="34" charset="0"/>
              </a:rPr>
              <a:t>now</a:t>
            </a:r>
            <a:r>
              <a:rPr lang="nb-NO" b="1" dirty="0">
                <a:solidFill>
                  <a:srgbClr val="FF0000"/>
                </a:solidFill>
                <a:latin typeface="arial" panose="020B0604020202020204" pitchFamily="34" charset="0"/>
              </a:rPr>
              <a:t> </a:t>
            </a:r>
            <a:r>
              <a:rPr lang="nb-NO" b="1" dirty="0" err="1">
                <a:solidFill>
                  <a:srgbClr val="FF0000"/>
                </a:solidFill>
                <a:latin typeface="arial" panose="020B0604020202020204" pitchFamily="34" charset="0"/>
              </a:rPr>
              <a:t>Two</a:t>
            </a:r>
            <a:r>
              <a:rPr lang="nb-NO" b="1" dirty="0">
                <a:solidFill>
                  <a:srgbClr val="FF0000"/>
                </a:solidFill>
                <a:latin typeface="arial" panose="020B0604020202020204" pitchFamily="34" charset="0"/>
              </a:rPr>
              <a:t>-Child Policy (anti-natalist policy) – </a:t>
            </a:r>
            <a:r>
              <a:rPr lang="nb-NO" b="1" dirty="0" err="1">
                <a:solidFill>
                  <a:srgbClr val="FF0000"/>
                </a:solidFill>
                <a:latin typeface="arial" panose="020B0604020202020204" pitchFamily="34" charset="0"/>
              </a:rPr>
              <a:t>page</a:t>
            </a:r>
            <a:r>
              <a:rPr lang="nb-NO" b="1" dirty="0">
                <a:solidFill>
                  <a:srgbClr val="FF0000"/>
                </a:solidFill>
                <a:latin typeface="arial" panose="020B0604020202020204" pitchFamily="34" charset="0"/>
              </a:rPr>
              <a:t> 31</a:t>
            </a:r>
            <a:br>
              <a:rPr lang="nb-NO" dirty="0"/>
            </a:br>
            <a:r>
              <a:rPr lang="nb-NO" dirty="0">
                <a:solidFill>
                  <a:srgbClr val="000000"/>
                </a:solidFill>
                <a:latin typeface="arial" panose="020B0604020202020204" pitchFamily="34" charset="0"/>
              </a:rPr>
              <a:t>China </a:t>
            </a:r>
            <a:r>
              <a:rPr lang="nb-NO" dirty="0" err="1">
                <a:solidFill>
                  <a:srgbClr val="000000"/>
                </a:solidFill>
                <a:latin typeface="arial" panose="020B0604020202020204" pitchFamily="34" charset="0"/>
              </a:rPr>
              <a:t>currently</a:t>
            </a:r>
            <a:r>
              <a:rPr lang="nb-NO" dirty="0">
                <a:solidFill>
                  <a:srgbClr val="000000"/>
                </a:solidFill>
                <a:latin typeface="arial" panose="020B0604020202020204" pitchFamily="34" charset="0"/>
              </a:rPr>
              <a:t> has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largest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population</a:t>
            </a:r>
            <a:r>
              <a:rPr lang="nb-NO" dirty="0">
                <a:solidFill>
                  <a:srgbClr val="000000"/>
                </a:solidFill>
                <a:latin typeface="arial" panose="020B0604020202020204" pitchFamily="34" charset="0"/>
              </a:rPr>
              <a:t> in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world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standing</a:t>
            </a:r>
            <a:r>
              <a:rPr lang="nb-NO" dirty="0">
                <a:solidFill>
                  <a:srgbClr val="000000"/>
                </a:solidFill>
                <a:latin typeface="arial" panose="020B0604020202020204" pitchFamily="34" charset="0"/>
              </a:rPr>
              <a:t> at </a:t>
            </a:r>
            <a:r>
              <a:rPr lang="nb-NO" dirty="0" err="1">
                <a:solidFill>
                  <a:srgbClr val="000000"/>
                </a:solidFill>
                <a:latin typeface="arial" panose="020B0604020202020204" pitchFamily="34" charset="0"/>
              </a:rPr>
              <a:t>about</a:t>
            </a:r>
            <a:r>
              <a:rPr lang="nb-NO" dirty="0">
                <a:solidFill>
                  <a:srgbClr val="000000"/>
                </a:solidFill>
                <a:latin typeface="arial" panose="020B0604020202020204" pitchFamily="34" charset="0"/>
              </a:rPr>
              <a:t> 1.3 billion. China is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third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largest</a:t>
            </a:r>
            <a:r>
              <a:rPr lang="nb-NO" dirty="0">
                <a:solidFill>
                  <a:srgbClr val="000000"/>
                </a:solidFill>
                <a:latin typeface="arial" panose="020B0604020202020204" pitchFamily="34" charset="0"/>
              </a:rPr>
              <a:t> country in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world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but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only</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about</a:t>
            </a:r>
            <a:r>
              <a:rPr lang="nb-NO" dirty="0">
                <a:solidFill>
                  <a:srgbClr val="000000"/>
                </a:solidFill>
                <a:latin typeface="arial" panose="020B0604020202020204" pitchFamily="34" charset="0"/>
              </a:rPr>
              <a:t> 10% </a:t>
            </a:r>
            <a:r>
              <a:rPr lang="nb-NO" dirty="0" err="1">
                <a:solidFill>
                  <a:srgbClr val="000000"/>
                </a:solidFill>
                <a:latin typeface="arial" panose="020B0604020202020204" pitchFamily="34" charset="0"/>
              </a:rPr>
              <a:t>of</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its</a:t>
            </a:r>
            <a:r>
              <a:rPr lang="nb-NO" dirty="0">
                <a:solidFill>
                  <a:srgbClr val="000000"/>
                </a:solidFill>
                <a:latin typeface="arial" panose="020B0604020202020204" pitchFamily="34" charset="0"/>
              </a:rPr>
              <a:t> area is </a:t>
            </a:r>
            <a:r>
              <a:rPr lang="nb-NO" dirty="0" err="1">
                <a:solidFill>
                  <a:srgbClr val="000000"/>
                </a:solidFill>
                <a:latin typeface="arial" panose="020B0604020202020204" pitchFamily="34" charset="0"/>
              </a:rPr>
              <a:t>good</a:t>
            </a:r>
            <a:r>
              <a:rPr lang="nb-NO" dirty="0">
                <a:solidFill>
                  <a:srgbClr val="000000"/>
                </a:solidFill>
                <a:latin typeface="arial" panose="020B0604020202020204" pitchFamily="34" charset="0"/>
              </a:rPr>
              <a:t> for </a:t>
            </a:r>
            <a:r>
              <a:rPr lang="nb-NO" dirty="0" err="1">
                <a:solidFill>
                  <a:srgbClr val="000000"/>
                </a:solidFill>
                <a:latin typeface="arial" panose="020B0604020202020204" pitchFamily="34" charset="0"/>
              </a:rPr>
              <a:t>arable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farming</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Much</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of</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west</a:t>
            </a:r>
            <a:r>
              <a:rPr lang="nb-NO" dirty="0">
                <a:solidFill>
                  <a:srgbClr val="000000"/>
                </a:solidFill>
                <a:latin typeface="arial" panose="020B0604020202020204" pitchFamily="34" charset="0"/>
              </a:rPr>
              <a:t> is </a:t>
            </a:r>
            <a:r>
              <a:rPr lang="nb-NO" dirty="0" err="1">
                <a:solidFill>
                  <a:srgbClr val="000000"/>
                </a:solidFill>
                <a:latin typeface="arial" panose="020B0604020202020204" pitchFamily="34" charset="0"/>
              </a:rPr>
              <a:t>covered</a:t>
            </a:r>
            <a:r>
              <a:rPr lang="nb-NO" dirty="0">
                <a:solidFill>
                  <a:srgbClr val="000000"/>
                </a:solidFill>
                <a:latin typeface="arial" panose="020B0604020202020204" pitchFamily="34" charset="0"/>
              </a:rPr>
              <a:t> in </a:t>
            </a:r>
            <a:r>
              <a:rPr lang="nb-NO" dirty="0" err="1">
                <a:solidFill>
                  <a:srgbClr val="000000"/>
                </a:solidFill>
                <a:latin typeface="arial" panose="020B0604020202020204" pitchFamily="34" charset="0"/>
              </a:rPr>
              <a:t>mountains</a:t>
            </a:r>
            <a:r>
              <a:rPr lang="nb-NO" dirty="0">
                <a:solidFill>
                  <a:srgbClr val="000000"/>
                </a:solidFill>
                <a:latin typeface="arial" panose="020B0604020202020204" pitchFamily="34" charset="0"/>
              </a:rPr>
              <a:t> and </a:t>
            </a:r>
            <a:r>
              <a:rPr lang="nb-NO" dirty="0" err="1">
                <a:solidFill>
                  <a:srgbClr val="000000"/>
                </a:solidFill>
                <a:latin typeface="arial" panose="020B0604020202020204" pitchFamily="34" charset="0"/>
              </a:rPr>
              <a:t>much</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of</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north</a:t>
            </a:r>
            <a:r>
              <a:rPr lang="nb-NO" dirty="0">
                <a:solidFill>
                  <a:srgbClr val="000000"/>
                </a:solidFill>
                <a:latin typeface="arial" panose="020B0604020202020204" pitchFamily="34" charset="0"/>
              </a:rPr>
              <a:t> is </a:t>
            </a:r>
            <a:r>
              <a:rPr lang="nb-NO" dirty="0" err="1">
                <a:solidFill>
                  <a:srgbClr val="000000"/>
                </a:solidFill>
                <a:latin typeface="arial" panose="020B0604020202020204" pitchFamily="34" charset="0"/>
              </a:rPr>
              <a:t>desert</a:t>
            </a:r>
            <a:r>
              <a:rPr lang="nb-NO" dirty="0">
                <a:solidFill>
                  <a:srgbClr val="000000"/>
                </a:solidFill>
                <a:latin typeface="arial" panose="020B0604020202020204" pitchFamily="34" charset="0"/>
              </a:rPr>
              <a:t>.</a:t>
            </a:r>
            <a:br>
              <a:rPr lang="nb-NO" dirty="0"/>
            </a:br>
            <a:br>
              <a:rPr lang="nb-NO" dirty="0"/>
            </a:br>
            <a:r>
              <a:rPr lang="nb-NO" dirty="0">
                <a:solidFill>
                  <a:srgbClr val="000000"/>
                </a:solidFill>
                <a:latin typeface="arial" panose="020B0604020202020204" pitchFamily="34" charset="0"/>
              </a:rPr>
              <a:t>China </a:t>
            </a:r>
            <a:r>
              <a:rPr lang="nb-NO" dirty="0" err="1">
                <a:solidFill>
                  <a:srgbClr val="000000"/>
                </a:solidFill>
                <a:latin typeface="arial" panose="020B0604020202020204" pitchFamily="34" charset="0"/>
              </a:rPr>
              <a:t>probably</a:t>
            </a:r>
            <a:r>
              <a:rPr lang="nb-NO" dirty="0">
                <a:solidFill>
                  <a:srgbClr val="000000"/>
                </a:solidFill>
                <a:latin typeface="arial" panose="020B0604020202020204" pitchFamily="34" charset="0"/>
              </a:rPr>
              <a:t> has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most </a:t>
            </a:r>
            <a:r>
              <a:rPr lang="nb-NO" dirty="0" err="1">
                <a:solidFill>
                  <a:srgbClr val="000000"/>
                </a:solidFill>
                <a:latin typeface="arial" panose="020B0604020202020204" pitchFamily="34" charset="0"/>
              </a:rPr>
              <a:t>famous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population</a:t>
            </a:r>
            <a:r>
              <a:rPr lang="nb-NO" dirty="0">
                <a:solidFill>
                  <a:srgbClr val="000000"/>
                </a:solidFill>
                <a:latin typeface="arial" panose="020B0604020202020204" pitchFamily="34" charset="0"/>
              </a:rPr>
              <a:t> policy in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world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However</a:t>
            </a:r>
            <a:r>
              <a:rPr lang="nb-NO" dirty="0">
                <a:solidFill>
                  <a:srgbClr val="000000"/>
                </a:solidFill>
                <a:latin typeface="arial" panose="020B0604020202020204" pitchFamily="34" charset="0"/>
              </a:rPr>
              <a:t>, not </a:t>
            </a:r>
            <a:r>
              <a:rPr lang="nb-NO" dirty="0" err="1">
                <a:solidFill>
                  <a:srgbClr val="000000"/>
                </a:solidFill>
                <a:latin typeface="arial" panose="020B0604020202020204" pitchFamily="34" charset="0"/>
              </a:rPr>
              <a:t>everyone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knows</a:t>
            </a:r>
            <a:r>
              <a:rPr lang="nb-NO" dirty="0">
                <a:solidFill>
                  <a:srgbClr val="000000"/>
                </a:solidFill>
                <a:latin typeface="arial" panose="020B0604020202020204" pitchFamily="34" charset="0"/>
              </a:rPr>
              <a:t> is </a:t>
            </a:r>
            <a:r>
              <a:rPr lang="nb-NO" dirty="0" err="1">
                <a:solidFill>
                  <a:srgbClr val="000000"/>
                </a:solidFill>
                <a:latin typeface="arial" panose="020B0604020202020204" pitchFamily="34" charset="0"/>
              </a:rPr>
              <a:t>that</a:t>
            </a:r>
            <a:r>
              <a:rPr lang="nb-NO" dirty="0">
                <a:solidFill>
                  <a:srgbClr val="000000"/>
                </a:solidFill>
                <a:latin typeface="arial" panose="020B0604020202020204" pitchFamily="34" charset="0"/>
              </a:rPr>
              <a:t> China </a:t>
            </a:r>
            <a:r>
              <a:rPr lang="nb-NO" dirty="0" err="1">
                <a:solidFill>
                  <a:srgbClr val="000000"/>
                </a:solidFill>
                <a:latin typeface="arial" panose="020B0604020202020204" pitchFamily="34" charset="0"/>
              </a:rPr>
              <a:t>actually</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had</a:t>
            </a:r>
            <a:r>
              <a:rPr lang="nb-NO" dirty="0">
                <a:solidFill>
                  <a:srgbClr val="000000"/>
                </a:solidFill>
                <a:latin typeface="arial" panose="020B0604020202020204" pitchFamily="34" charset="0"/>
              </a:rPr>
              <a:t> a pro-natalist policy </a:t>
            </a:r>
            <a:r>
              <a:rPr lang="nb-NO" dirty="0" err="1">
                <a:solidFill>
                  <a:srgbClr val="000000"/>
                </a:solidFill>
                <a:latin typeface="arial" panose="020B0604020202020204" pitchFamily="34" charset="0"/>
              </a:rPr>
              <a:t>after</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end </a:t>
            </a:r>
            <a:r>
              <a:rPr lang="nb-NO" dirty="0" err="1">
                <a:solidFill>
                  <a:srgbClr val="000000"/>
                </a:solidFill>
                <a:latin typeface="arial" panose="020B0604020202020204" pitchFamily="34" charset="0"/>
              </a:rPr>
              <a:t>of</a:t>
            </a:r>
            <a:r>
              <a:rPr lang="nb-NO" dirty="0">
                <a:solidFill>
                  <a:srgbClr val="000000"/>
                </a:solidFill>
                <a:latin typeface="arial" panose="020B0604020202020204" pitchFamily="34" charset="0"/>
              </a:rPr>
              <a:t> World </a:t>
            </a:r>
            <a:r>
              <a:rPr lang="nb-NO" dirty="0" err="1">
                <a:solidFill>
                  <a:srgbClr val="000000"/>
                </a:solidFill>
                <a:latin typeface="arial" panose="020B0604020202020204" pitchFamily="34" charset="0"/>
              </a:rPr>
              <a:t>War</a:t>
            </a:r>
            <a:r>
              <a:rPr lang="nb-NO" dirty="0">
                <a:solidFill>
                  <a:srgbClr val="000000"/>
                </a:solidFill>
                <a:latin typeface="arial" panose="020B0604020202020204" pitchFamily="34" charset="0"/>
              </a:rPr>
              <a:t> II. During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war</a:t>
            </a:r>
            <a:r>
              <a:rPr lang="nb-NO" dirty="0">
                <a:solidFill>
                  <a:srgbClr val="000000"/>
                </a:solidFill>
                <a:latin typeface="arial" panose="020B0604020202020204" pitchFamily="34" charset="0"/>
              </a:rPr>
              <a:t> China </a:t>
            </a:r>
            <a:r>
              <a:rPr lang="nb-NO" dirty="0" err="1">
                <a:solidFill>
                  <a:srgbClr val="000000"/>
                </a:solidFill>
                <a:latin typeface="arial" panose="020B0604020202020204" pitchFamily="34" charset="0"/>
              </a:rPr>
              <a:t>was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occupied</a:t>
            </a:r>
            <a:r>
              <a:rPr lang="nb-NO" dirty="0">
                <a:solidFill>
                  <a:srgbClr val="000000"/>
                </a:solidFill>
                <a:latin typeface="arial" panose="020B0604020202020204" pitchFamily="34" charset="0"/>
              </a:rPr>
              <a:t> by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Japanese. The </a:t>
            </a:r>
            <a:r>
              <a:rPr lang="nb-NO" dirty="0" err="1">
                <a:solidFill>
                  <a:srgbClr val="000000"/>
                </a:solidFill>
                <a:latin typeface="arial" panose="020B0604020202020204" pitchFamily="34" charset="0"/>
              </a:rPr>
              <a:t>Communist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government</a:t>
            </a:r>
            <a:r>
              <a:rPr lang="nb-NO" dirty="0">
                <a:solidFill>
                  <a:srgbClr val="000000"/>
                </a:solidFill>
                <a:latin typeface="arial" panose="020B0604020202020204" pitchFamily="34" charset="0"/>
              </a:rPr>
              <a:t> never </a:t>
            </a:r>
            <a:r>
              <a:rPr lang="nb-NO" dirty="0" err="1">
                <a:solidFill>
                  <a:srgbClr val="000000"/>
                </a:solidFill>
                <a:latin typeface="arial" panose="020B0604020202020204" pitchFamily="34" charset="0"/>
              </a:rPr>
              <a:t>wanted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this</a:t>
            </a:r>
            <a:r>
              <a:rPr lang="nb-NO" dirty="0">
                <a:solidFill>
                  <a:srgbClr val="000000"/>
                </a:solidFill>
                <a:latin typeface="arial" panose="020B0604020202020204" pitchFamily="34" charset="0"/>
              </a:rPr>
              <a:t> to </a:t>
            </a:r>
            <a:r>
              <a:rPr lang="nb-NO" dirty="0" err="1">
                <a:solidFill>
                  <a:srgbClr val="000000"/>
                </a:solidFill>
                <a:latin typeface="arial" panose="020B0604020202020204" pitchFamily="34" charset="0"/>
              </a:rPr>
              <a:t>happen</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again</a:t>
            </a:r>
            <a:r>
              <a:rPr lang="nb-NO" dirty="0">
                <a:solidFill>
                  <a:srgbClr val="000000"/>
                </a:solidFill>
                <a:latin typeface="arial" panose="020B0604020202020204" pitchFamily="34" charset="0"/>
              </a:rPr>
              <a:t>, so </a:t>
            </a:r>
            <a:r>
              <a:rPr lang="nb-NO" dirty="0" err="1">
                <a:solidFill>
                  <a:srgbClr val="000000"/>
                </a:solidFill>
                <a:latin typeface="arial" panose="020B0604020202020204" pitchFamily="34" charset="0"/>
              </a:rPr>
              <a:t>encouraged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population</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growth</a:t>
            </a:r>
            <a:r>
              <a:rPr lang="nb-NO" dirty="0">
                <a:solidFill>
                  <a:srgbClr val="000000"/>
                </a:solidFill>
                <a:latin typeface="arial" panose="020B0604020202020204" pitchFamily="34" charset="0"/>
              </a:rPr>
              <a:t> to </a:t>
            </a:r>
            <a:r>
              <a:rPr lang="nb-NO" dirty="0" err="1">
                <a:solidFill>
                  <a:srgbClr val="000000"/>
                </a:solidFill>
                <a:latin typeface="arial" panose="020B0604020202020204" pitchFamily="34" charset="0"/>
              </a:rPr>
              <a:t>create</a:t>
            </a:r>
            <a:r>
              <a:rPr lang="nb-NO" dirty="0">
                <a:solidFill>
                  <a:srgbClr val="000000"/>
                </a:solidFill>
                <a:latin typeface="arial" panose="020B0604020202020204" pitchFamily="34" charset="0"/>
              </a:rPr>
              <a:t> a </a:t>
            </a:r>
            <a:r>
              <a:rPr lang="nb-NO" dirty="0" err="1">
                <a:solidFill>
                  <a:srgbClr val="000000"/>
                </a:solidFill>
                <a:latin typeface="arial" panose="020B0604020202020204" pitchFamily="34" charset="0"/>
              </a:rPr>
              <a:t>large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army</a:t>
            </a:r>
            <a:r>
              <a:rPr lang="nb-NO" dirty="0">
                <a:solidFill>
                  <a:srgbClr val="000000"/>
                </a:solidFill>
                <a:latin typeface="arial" panose="020B0604020202020204" pitchFamily="34" charset="0"/>
              </a:rPr>
              <a:t>. This policy </a:t>
            </a:r>
            <a:r>
              <a:rPr lang="nb-NO" dirty="0" err="1">
                <a:solidFill>
                  <a:srgbClr val="000000"/>
                </a:solidFill>
                <a:latin typeface="arial" panose="020B0604020202020204" pitchFamily="34" charset="0"/>
              </a:rPr>
              <a:t>saw</a:t>
            </a:r>
            <a:r>
              <a:rPr lang="nb-NO" dirty="0">
                <a:solidFill>
                  <a:srgbClr val="000000"/>
                </a:solidFill>
                <a:latin typeface="arial" panose="020B0604020202020204" pitchFamily="34" charset="0"/>
              </a:rPr>
              <a:t> rapid </a:t>
            </a:r>
            <a:r>
              <a:rPr lang="nb-NO" dirty="0" err="1">
                <a:solidFill>
                  <a:srgbClr val="000000"/>
                </a:solidFill>
                <a:latin typeface="arial" panose="020B0604020202020204" pitchFamily="34" charset="0"/>
              </a:rPr>
              <a:t>population</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growth</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but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unfortunately</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availability</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of</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resources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was</a:t>
            </a:r>
            <a:r>
              <a:rPr lang="nb-NO" dirty="0">
                <a:solidFill>
                  <a:srgbClr val="000000"/>
                </a:solidFill>
                <a:latin typeface="arial" panose="020B0604020202020204" pitchFamily="34" charset="0"/>
              </a:rPr>
              <a:t> not </a:t>
            </a:r>
            <a:r>
              <a:rPr lang="nb-NO" dirty="0" err="1">
                <a:solidFill>
                  <a:srgbClr val="000000"/>
                </a:solidFill>
                <a:latin typeface="arial" panose="020B0604020202020204" pitchFamily="34" charset="0"/>
              </a:rPr>
              <a:t>growing</a:t>
            </a:r>
            <a:r>
              <a:rPr lang="nb-NO" dirty="0">
                <a:solidFill>
                  <a:srgbClr val="000000"/>
                </a:solidFill>
                <a:latin typeface="arial" panose="020B0604020202020204" pitchFamily="34" charset="0"/>
              </a:rPr>
              <a:t>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same rate and in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early</a:t>
            </a:r>
            <a:r>
              <a:rPr lang="nb-NO" dirty="0">
                <a:solidFill>
                  <a:srgbClr val="000000"/>
                </a:solidFill>
                <a:latin typeface="arial" panose="020B0604020202020204" pitchFamily="34" charset="0"/>
              </a:rPr>
              <a:t> 1960's an </a:t>
            </a:r>
            <a:r>
              <a:rPr lang="nb-NO" dirty="0" err="1">
                <a:solidFill>
                  <a:srgbClr val="000000"/>
                </a:solidFill>
                <a:latin typeface="arial" panose="020B0604020202020204" pitchFamily="34" charset="0"/>
              </a:rPr>
              <a:t>estimated</a:t>
            </a:r>
            <a:r>
              <a:rPr lang="nb-NO" dirty="0">
                <a:solidFill>
                  <a:srgbClr val="000000"/>
                </a:solidFill>
                <a:latin typeface="arial" panose="020B0604020202020204" pitchFamily="34" charset="0"/>
              </a:rPr>
              <a:t> 20 million </a:t>
            </a:r>
            <a:r>
              <a:rPr lang="nb-NO" dirty="0" err="1">
                <a:solidFill>
                  <a:srgbClr val="000000"/>
                </a:solidFill>
                <a:latin typeface="arial" panose="020B0604020202020204" pitchFamily="34" charset="0"/>
              </a:rPr>
              <a:t>people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died</a:t>
            </a:r>
            <a:r>
              <a:rPr lang="nb-NO" dirty="0">
                <a:solidFill>
                  <a:srgbClr val="000000"/>
                </a:solidFill>
                <a:latin typeface="arial" panose="020B0604020202020204" pitchFamily="34" charset="0"/>
              </a:rPr>
              <a:t> from </a:t>
            </a:r>
            <a:r>
              <a:rPr lang="nb-NO" dirty="0" err="1">
                <a:solidFill>
                  <a:srgbClr val="000000"/>
                </a:solidFill>
                <a:latin typeface="arial" panose="020B0604020202020204" pitchFamily="34" charset="0"/>
              </a:rPr>
              <a:t>famine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Because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of</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famine</a:t>
            </a:r>
            <a:r>
              <a:rPr lang="nb-NO" dirty="0">
                <a:solidFill>
                  <a:srgbClr val="000000"/>
                </a:solidFill>
                <a:latin typeface="arial" panose="020B0604020202020204" pitchFamily="34" charset="0"/>
              </a:rPr>
              <a:t>, in 1964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government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tried</a:t>
            </a:r>
            <a:r>
              <a:rPr lang="nb-NO" dirty="0">
                <a:solidFill>
                  <a:srgbClr val="000000"/>
                </a:solidFill>
                <a:latin typeface="arial" panose="020B0604020202020204" pitchFamily="34" charset="0"/>
              </a:rPr>
              <a:t> to </a:t>
            </a:r>
            <a:r>
              <a:rPr lang="nb-NO" dirty="0" err="1">
                <a:solidFill>
                  <a:srgbClr val="000000"/>
                </a:solidFill>
                <a:latin typeface="arial" panose="020B0604020202020204" pitchFamily="34" charset="0"/>
              </a:rPr>
              <a:t>promote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birth</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control</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but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birth</a:t>
            </a:r>
            <a:r>
              <a:rPr lang="nb-NO" dirty="0">
                <a:solidFill>
                  <a:srgbClr val="000000"/>
                </a:solidFill>
                <a:latin typeface="arial" panose="020B0604020202020204" pitchFamily="34" charset="0"/>
              </a:rPr>
              <a:t> rate still </a:t>
            </a:r>
            <a:r>
              <a:rPr lang="nb-NO" dirty="0" err="1">
                <a:solidFill>
                  <a:srgbClr val="000000"/>
                </a:solidFill>
                <a:latin typeface="arial" panose="020B0604020202020204" pitchFamily="34" charset="0"/>
              </a:rPr>
              <a:t>stood</a:t>
            </a:r>
            <a:r>
              <a:rPr lang="nb-NO" dirty="0">
                <a:solidFill>
                  <a:srgbClr val="000000"/>
                </a:solidFill>
                <a:latin typeface="arial" panose="020B0604020202020204" pitchFamily="34" charset="0"/>
              </a:rPr>
              <a:t> at 45 </a:t>
            </a:r>
            <a:r>
              <a:rPr lang="nb-NO" dirty="0" err="1">
                <a:solidFill>
                  <a:srgbClr val="000000"/>
                </a:solidFill>
                <a:latin typeface="arial" panose="020B0604020202020204" pitchFamily="34" charset="0"/>
              </a:rPr>
              <a:t>between</a:t>
            </a:r>
            <a:r>
              <a:rPr lang="nb-NO" dirty="0">
                <a:solidFill>
                  <a:srgbClr val="000000"/>
                </a:solidFill>
                <a:latin typeface="arial" panose="020B0604020202020204" pitchFamily="34" charset="0"/>
              </a:rPr>
              <a:t> 1966 and 1971. </a:t>
            </a:r>
            <a:r>
              <a:rPr lang="nb-NO" dirty="0" err="1">
                <a:solidFill>
                  <a:srgbClr val="000000"/>
                </a:solidFill>
                <a:latin typeface="arial" panose="020B0604020202020204" pitchFamily="34" charset="0"/>
              </a:rPr>
              <a:t>Because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of</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high</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birth</a:t>
            </a:r>
            <a:r>
              <a:rPr lang="nb-NO" dirty="0">
                <a:solidFill>
                  <a:srgbClr val="000000"/>
                </a:solidFill>
                <a:latin typeface="arial" panose="020B0604020202020204" pitchFamily="34" charset="0"/>
              </a:rPr>
              <a:t> rates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government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promoted</a:t>
            </a:r>
            <a:r>
              <a:rPr lang="nb-NO" dirty="0">
                <a:solidFill>
                  <a:srgbClr val="000000"/>
                </a:solidFill>
                <a:latin typeface="arial" panose="020B0604020202020204" pitchFamily="34" charset="0"/>
              </a:rPr>
              <a:t> a </a:t>
            </a:r>
            <a:r>
              <a:rPr lang="nb-NO" dirty="0" err="1">
                <a:solidFill>
                  <a:srgbClr val="000000"/>
                </a:solidFill>
                <a:latin typeface="arial" panose="020B0604020202020204" pitchFamily="34" charset="0"/>
              </a:rPr>
              <a:t>new</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campaign</a:t>
            </a:r>
            <a:r>
              <a:rPr lang="nb-NO" dirty="0">
                <a:solidFill>
                  <a:srgbClr val="000000"/>
                </a:solidFill>
                <a:latin typeface="arial" panose="020B0604020202020204" pitchFamily="34" charset="0"/>
              </a:rPr>
              <a:t> 'Late, </a:t>
            </a:r>
            <a:r>
              <a:rPr lang="nb-NO" dirty="0" err="1">
                <a:solidFill>
                  <a:srgbClr val="000000"/>
                </a:solidFill>
                <a:latin typeface="arial" panose="020B0604020202020204" pitchFamily="34" charset="0"/>
              </a:rPr>
              <a:t>Sparse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Few</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However</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government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didn't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believe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that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this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was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having</a:t>
            </a:r>
            <a:r>
              <a:rPr lang="nb-NO" dirty="0">
                <a:solidFill>
                  <a:srgbClr val="000000"/>
                </a:solidFill>
                <a:latin typeface="arial" panose="020B0604020202020204" pitchFamily="34" charset="0"/>
              </a:rPr>
              <a:t> a </a:t>
            </a:r>
            <a:r>
              <a:rPr lang="nb-NO" dirty="0" err="1">
                <a:solidFill>
                  <a:srgbClr val="000000"/>
                </a:solidFill>
                <a:latin typeface="arial" panose="020B0604020202020204" pitchFamily="34" charset="0"/>
              </a:rPr>
              <a:t>significant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enough</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effect</a:t>
            </a:r>
            <a:r>
              <a:rPr lang="nb-NO" dirty="0">
                <a:solidFill>
                  <a:srgbClr val="000000"/>
                </a:solidFill>
                <a:latin typeface="arial" panose="020B0604020202020204" pitchFamily="34" charset="0"/>
              </a:rPr>
              <a:t> and in 1979 </a:t>
            </a:r>
            <a:r>
              <a:rPr lang="nb-NO" dirty="0" err="1">
                <a:solidFill>
                  <a:srgbClr val="000000"/>
                </a:solidFill>
                <a:latin typeface="arial" panose="020B0604020202020204" pitchFamily="34" charset="0"/>
              </a:rPr>
              <a:t>introduced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one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child</a:t>
            </a:r>
            <a:r>
              <a:rPr lang="nb-NO" dirty="0">
                <a:solidFill>
                  <a:srgbClr val="000000"/>
                </a:solidFill>
                <a:latin typeface="arial" panose="020B0604020202020204" pitchFamily="34" charset="0"/>
              </a:rPr>
              <a:t> policy.</a:t>
            </a:r>
            <a:br>
              <a:rPr lang="nb-NO" dirty="0"/>
            </a:br>
            <a:br>
              <a:rPr lang="nb-NO" dirty="0"/>
            </a:br>
            <a:r>
              <a:rPr lang="nb-NO" dirty="0" err="1">
                <a:solidFill>
                  <a:srgbClr val="000000"/>
                </a:solidFill>
                <a:latin typeface="arial" panose="020B0604020202020204" pitchFamily="34" charset="0"/>
              </a:rPr>
              <a:t>Demographers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estimated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that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China's</a:t>
            </a:r>
            <a:r>
              <a:rPr lang="nb-NO" dirty="0">
                <a:solidFill>
                  <a:srgbClr val="000000"/>
                </a:solidFill>
                <a:latin typeface="arial" panose="020B0604020202020204" pitchFamily="34" charset="0"/>
              </a:rPr>
              <a:t> optimum </a:t>
            </a:r>
            <a:r>
              <a:rPr lang="nb-NO" dirty="0" err="1">
                <a:solidFill>
                  <a:srgbClr val="000000"/>
                </a:solidFill>
                <a:latin typeface="arial" panose="020B0604020202020204" pitchFamily="34" charset="0"/>
              </a:rPr>
              <a:t>population</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was</a:t>
            </a:r>
            <a:r>
              <a:rPr lang="nb-NO" dirty="0">
                <a:solidFill>
                  <a:srgbClr val="000000"/>
                </a:solidFill>
                <a:latin typeface="arial" panose="020B0604020202020204" pitchFamily="34" charset="0"/>
              </a:rPr>
              <a:t> 700 million and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aim</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was</a:t>
            </a:r>
            <a:r>
              <a:rPr lang="nb-NO" dirty="0">
                <a:solidFill>
                  <a:srgbClr val="000000"/>
                </a:solidFill>
                <a:latin typeface="arial" panose="020B0604020202020204" pitchFamily="34" charset="0"/>
              </a:rPr>
              <a:t> to </a:t>
            </a:r>
            <a:r>
              <a:rPr lang="nb-NO" dirty="0" err="1">
                <a:solidFill>
                  <a:srgbClr val="000000"/>
                </a:solidFill>
                <a:latin typeface="arial" panose="020B0604020202020204" pitchFamily="34" charset="0"/>
              </a:rPr>
              <a:t>meet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this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figure</a:t>
            </a:r>
            <a:r>
              <a:rPr lang="nb-NO" dirty="0">
                <a:solidFill>
                  <a:srgbClr val="000000"/>
                </a:solidFill>
                <a:latin typeface="arial" panose="020B0604020202020204" pitchFamily="34" charset="0"/>
              </a:rPr>
              <a:t> by 2080. The policy </a:t>
            </a:r>
            <a:r>
              <a:rPr lang="nb-NO" dirty="0" err="1">
                <a:solidFill>
                  <a:srgbClr val="000000"/>
                </a:solidFill>
                <a:latin typeface="arial" panose="020B0604020202020204" pitchFamily="34" charset="0"/>
              </a:rPr>
              <a:t>was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strictly</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enforced</a:t>
            </a:r>
            <a:r>
              <a:rPr lang="nb-NO" dirty="0">
                <a:solidFill>
                  <a:srgbClr val="000000"/>
                </a:solidFill>
                <a:latin typeface="arial" panose="020B0604020202020204" pitchFamily="34" charset="0"/>
              </a:rPr>
              <a:t> and </a:t>
            </a:r>
            <a:r>
              <a:rPr lang="nb-NO" dirty="0" err="1">
                <a:solidFill>
                  <a:srgbClr val="000000"/>
                </a:solidFill>
                <a:latin typeface="arial" panose="020B0604020202020204" pitchFamily="34" charset="0"/>
              </a:rPr>
              <a:t>there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were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punishments</a:t>
            </a:r>
            <a:r>
              <a:rPr lang="nb-NO" dirty="0">
                <a:solidFill>
                  <a:srgbClr val="000000"/>
                </a:solidFill>
                <a:latin typeface="arial" panose="020B0604020202020204" pitchFamily="34" charset="0"/>
              </a:rPr>
              <a:t> for </a:t>
            </a:r>
            <a:r>
              <a:rPr lang="nb-NO" dirty="0" err="1">
                <a:solidFill>
                  <a:srgbClr val="000000"/>
                </a:solidFill>
                <a:latin typeface="arial" panose="020B0604020202020204" pitchFamily="34" charset="0"/>
              </a:rPr>
              <a:t>people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who</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did</a:t>
            </a:r>
            <a:r>
              <a:rPr lang="nb-NO" dirty="0">
                <a:solidFill>
                  <a:srgbClr val="000000"/>
                </a:solidFill>
                <a:latin typeface="arial" panose="020B0604020202020204" pitchFamily="34" charset="0"/>
              </a:rPr>
              <a:t> not </a:t>
            </a:r>
            <a:r>
              <a:rPr lang="nb-NO" dirty="0" err="1">
                <a:solidFill>
                  <a:srgbClr val="000000"/>
                </a:solidFill>
                <a:latin typeface="arial" panose="020B0604020202020204" pitchFamily="34" charset="0"/>
              </a:rPr>
              <a:t>follow</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policy </a:t>
            </a:r>
            <a:r>
              <a:rPr lang="nb-NO" dirty="0" err="1">
                <a:solidFill>
                  <a:srgbClr val="000000"/>
                </a:solidFill>
                <a:latin typeface="arial" panose="020B0604020202020204" pitchFamily="34" charset="0"/>
              </a:rPr>
              <a:t>including</a:t>
            </a:r>
            <a:r>
              <a:rPr lang="nb-NO" dirty="0">
                <a:solidFill>
                  <a:srgbClr val="000000"/>
                </a:solidFill>
                <a:latin typeface="arial" panose="020B0604020202020204" pitchFamily="34" charset="0"/>
              </a:rPr>
              <a:t> fines, loss </a:t>
            </a:r>
            <a:r>
              <a:rPr lang="nb-NO" dirty="0" err="1">
                <a:solidFill>
                  <a:srgbClr val="000000"/>
                </a:solidFill>
                <a:latin typeface="arial" panose="020B0604020202020204" pitchFamily="34" charset="0"/>
              </a:rPr>
              <a:t>of</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jobs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removal</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of</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education</a:t>
            </a:r>
            <a:r>
              <a:rPr lang="nb-NO" dirty="0">
                <a:solidFill>
                  <a:srgbClr val="000000"/>
                </a:solidFill>
                <a:latin typeface="arial" panose="020B0604020202020204" pitchFamily="34" charset="0"/>
              </a:rPr>
              <a:t> and </a:t>
            </a:r>
            <a:r>
              <a:rPr lang="nb-NO" dirty="0" err="1">
                <a:solidFill>
                  <a:srgbClr val="000000"/>
                </a:solidFill>
                <a:latin typeface="arial" panose="020B0604020202020204" pitchFamily="34" charset="0"/>
              </a:rPr>
              <a:t>health</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rights</a:t>
            </a:r>
            <a:r>
              <a:rPr lang="nb-NO" dirty="0">
                <a:solidFill>
                  <a:srgbClr val="000000"/>
                </a:solidFill>
                <a:latin typeface="arial" panose="020B0604020202020204" pitchFamily="34" charset="0"/>
              </a:rPr>
              <a:t> for </a:t>
            </a:r>
            <a:r>
              <a:rPr lang="nb-NO" dirty="0" err="1">
                <a:solidFill>
                  <a:srgbClr val="000000"/>
                </a:solidFill>
                <a:latin typeface="arial" panose="020B0604020202020204" pitchFamily="34" charset="0"/>
              </a:rPr>
              <a:t>children</a:t>
            </a:r>
            <a:r>
              <a:rPr lang="nb-NO" dirty="0">
                <a:solidFill>
                  <a:srgbClr val="000000"/>
                </a:solidFill>
                <a:latin typeface="arial" panose="020B0604020202020204" pitchFamily="34" charset="0"/>
              </a:rPr>
              <a:t> and for </a:t>
            </a:r>
            <a:r>
              <a:rPr lang="nb-NO" dirty="0" err="1">
                <a:solidFill>
                  <a:srgbClr val="000000"/>
                </a:solidFill>
                <a:latin typeface="arial" panose="020B0604020202020204" pitchFamily="34" charset="0"/>
              </a:rPr>
              <a:t>women</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caught</a:t>
            </a:r>
            <a:r>
              <a:rPr lang="nb-NO" dirty="0">
                <a:solidFill>
                  <a:srgbClr val="000000"/>
                </a:solidFill>
                <a:latin typeface="arial" panose="020B0604020202020204" pitchFamily="34" charset="0"/>
              </a:rPr>
              <a:t> to be pregnant </a:t>
            </a:r>
            <a:r>
              <a:rPr lang="nb-NO" dirty="0" err="1">
                <a:solidFill>
                  <a:srgbClr val="000000"/>
                </a:solidFill>
                <a:latin typeface="arial" panose="020B0604020202020204" pitchFamily="34" charset="0"/>
              </a:rPr>
              <a:t>with</a:t>
            </a:r>
            <a:r>
              <a:rPr lang="nb-NO" dirty="0">
                <a:solidFill>
                  <a:srgbClr val="000000"/>
                </a:solidFill>
                <a:latin typeface="arial" panose="020B0604020202020204" pitchFamily="34" charset="0"/>
              </a:rPr>
              <a:t> a </a:t>
            </a:r>
            <a:r>
              <a:rPr lang="nb-NO" dirty="0" err="1">
                <a:solidFill>
                  <a:srgbClr val="000000"/>
                </a:solidFill>
                <a:latin typeface="arial" panose="020B0604020202020204" pitchFamily="34" charset="0"/>
              </a:rPr>
              <a:t>second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child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forced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abortion</a:t>
            </a:r>
            <a:r>
              <a:rPr lang="nb-NO" dirty="0">
                <a:solidFill>
                  <a:srgbClr val="000000"/>
                </a:solidFill>
                <a:latin typeface="arial" panose="020B0604020202020204" pitchFamily="34" charset="0"/>
              </a:rPr>
              <a:t> and </a:t>
            </a:r>
            <a:r>
              <a:rPr lang="nb-NO" dirty="0" err="1">
                <a:solidFill>
                  <a:srgbClr val="000000"/>
                </a:solidFill>
                <a:latin typeface="arial" panose="020B0604020202020204" pitchFamily="34" charset="0"/>
              </a:rPr>
              <a:t>sterilisation</a:t>
            </a:r>
            <a:r>
              <a:rPr lang="nb-NO" dirty="0">
                <a:solidFill>
                  <a:srgbClr val="000000"/>
                </a:solidFill>
                <a:latin typeface="arial" panose="020B0604020202020204" pitchFamily="34" charset="0"/>
              </a:rPr>
              <a:t>.</a:t>
            </a:r>
            <a:br>
              <a:rPr lang="nb-NO" dirty="0"/>
            </a:br>
            <a:br>
              <a:rPr lang="nb-NO" dirty="0"/>
            </a:br>
            <a:r>
              <a:rPr lang="nb-NO" dirty="0">
                <a:solidFill>
                  <a:srgbClr val="000000"/>
                </a:solidFill>
                <a:latin typeface="arial" panose="020B0604020202020204" pitchFamily="34" charset="0"/>
              </a:rPr>
              <a:t>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same time as </a:t>
            </a:r>
            <a:r>
              <a:rPr lang="nb-NO" dirty="0" err="1">
                <a:solidFill>
                  <a:srgbClr val="000000"/>
                </a:solidFill>
                <a:latin typeface="arial" panose="020B0604020202020204" pitchFamily="34" charset="0"/>
              </a:rPr>
              <a:t>punishing</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offenders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government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was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also</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promoting</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use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of</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contraception</a:t>
            </a:r>
            <a:r>
              <a:rPr lang="nb-NO" dirty="0">
                <a:solidFill>
                  <a:srgbClr val="000000"/>
                </a:solidFill>
                <a:latin typeface="arial" panose="020B0604020202020204" pitchFamily="34" charset="0"/>
              </a:rPr>
              <a:t> and </a:t>
            </a:r>
            <a:r>
              <a:rPr lang="nb-NO" dirty="0" err="1">
                <a:solidFill>
                  <a:srgbClr val="000000"/>
                </a:solidFill>
                <a:latin typeface="arial" panose="020B0604020202020204" pitchFamily="34" charset="0"/>
              </a:rPr>
              <a:t>encouraging</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people</a:t>
            </a:r>
            <a:r>
              <a:rPr lang="nb-NO" dirty="0">
                <a:solidFill>
                  <a:srgbClr val="000000"/>
                </a:solidFill>
                <a:latin typeface="arial" panose="020B0604020202020204" pitchFamily="34" charset="0"/>
              </a:rPr>
              <a:t> to </a:t>
            </a:r>
            <a:r>
              <a:rPr lang="nb-NO" dirty="0" err="1">
                <a:solidFill>
                  <a:srgbClr val="000000"/>
                </a:solidFill>
                <a:latin typeface="arial" panose="020B0604020202020204" pitchFamily="34" charset="0"/>
              </a:rPr>
              <a:t>get</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married</a:t>
            </a:r>
            <a:r>
              <a:rPr lang="nb-NO" dirty="0">
                <a:solidFill>
                  <a:srgbClr val="000000"/>
                </a:solidFill>
                <a:latin typeface="arial" panose="020B0604020202020204" pitchFamily="34" charset="0"/>
              </a:rPr>
              <a:t> later. </a:t>
            </a:r>
            <a:r>
              <a:rPr lang="nb-NO" dirty="0" err="1">
                <a:solidFill>
                  <a:srgbClr val="000000"/>
                </a:solidFill>
                <a:latin typeface="arial" panose="020B0604020202020204" pitchFamily="34" charset="0"/>
              </a:rPr>
              <a:t>There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are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also</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some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exceptions</a:t>
            </a:r>
            <a:r>
              <a:rPr lang="nb-NO" dirty="0">
                <a:solidFill>
                  <a:srgbClr val="000000"/>
                </a:solidFill>
                <a:latin typeface="arial" panose="020B0604020202020204" pitchFamily="34" charset="0"/>
              </a:rPr>
              <a:t> to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rule</a:t>
            </a:r>
            <a:r>
              <a:rPr lang="nb-NO" dirty="0">
                <a:solidFill>
                  <a:srgbClr val="000000"/>
                </a:solidFill>
                <a:latin typeface="arial" panose="020B0604020202020204" pitchFamily="34" charset="0"/>
              </a:rPr>
              <a:t>, families in rural areas </a:t>
            </a:r>
            <a:r>
              <a:rPr lang="nb-NO" dirty="0" err="1">
                <a:solidFill>
                  <a:srgbClr val="000000"/>
                </a:solidFill>
                <a:latin typeface="arial" panose="020B0604020202020204" pitchFamily="34" charset="0"/>
              </a:rPr>
              <a:t>were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often</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allowed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two</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children</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where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people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were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needed</a:t>
            </a:r>
            <a:r>
              <a:rPr lang="nb-NO" dirty="0">
                <a:solidFill>
                  <a:srgbClr val="000000"/>
                </a:solidFill>
                <a:latin typeface="arial" panose="020B0604020202020204" pitchFamily="34" charset="0"/>
              </a:rPr>
              <a:t> to </a:t>
            </a:r>
            <a:r>
              <a:rPr lang="nb-NO" dirty="0" err="1">
                <a:solidFill>
                  <a:srgbClr val="000000"/>
                </a:solidFill>
                <a:latin typeface="arial" panose="020B0604020202020204" pitchFamily="34" charset="0"/>
              </a:rPr>
              <a:t>work</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on</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the</a:t>
            </a:r>
            <a:r>
              <a:rPr lang="nb-NO" dirty="0">
                <a:solidFill>
                  <a:srgbClr val="000000"/>
                </a:solidFill>
                <a:latin typeface="arial" panose="020B0604020202020204" pitchFamily="34" charset="0"/>
              </a:rPr>
              <a:t> land and </a:t>
            </a:r>
            <a:r>
              <a:rPr lang="nb-NO" dirty="0" err="1">
                <a:solidFill>
                  <a:srgbClr val="000000"/>
                </a:solidFill>
                <a:latin typeface="arial" panose="020B0604020202020204" pitchFamily="34" charset="0"/>
              </a:rPr>
              <a:t>ethnic</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groups</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were</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also</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allowed</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two</a:t>
            </a:r>
            <a:r>
              <a:rPr lang="nb-NO" dirty="0">
                <a:solidFill>
                  <a:srgbClr val="000000"/>
                </a:solidFill>
                <a:latin typeface="arial" panose="020B0604020202020204" pitchFamily="34" charset="0"/>
              </a:rPr>
              <a:t> </a:t>
            </a:r>
            <a:r>
              <a:rPr lang="nb-NO" dirty="0" err="1">
                <a:solidFill>
                  <a:srgbClr val="000000"/>
                </a:solidFill>
                <a:latin typeface="arial" panose="020B0604020202020204" pitchFamily="34" charset="0"/>
              </a:rPr>
              <a:t>children</a:t>
            </a:r>
            <a:r>
              <a:rPr lang="nb-NO" dirty="0">
                <a:solidFill>
                  <a:srgbClr val="000000"/>
                </a:solidFill>
                <a:latin typeface="arial" panose="020B0604020202020204" pitchFamily="34" charset="0"/>
              </a:rPr>
              <a:t>.</a:t>
            </a:r>
            <a:br>
              <a:rPr lang="nb-NO" dirty="0"/>
            </a:br>
            <a:br>
              <a:rPr lang="nb-NO" dirty="0"/>
            </a:br>
            <a:endParaRPr lang="nb-NO"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10017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D642C1A8-6C05-6C47-BD98-76070A1B7869}"/>
              </a:ext>
            </a:extLst>
          </p:cNvPr>
          <p:cNvPicPr>
            <a:picLocks noChangeAspect="1"/>
          </p:cNvPicPr>
          <p:nvPr/>
        </p:nvPicPr>
        <p:blipFill>
          <a:blip r:embed="rId2"/>
          <a:stretch>
            <a:fillRect/>
          </a:stretch>
        </p:blipFill>
        <p:spPr>
          <a:xfrm>
            <a:off x="0" y="506194"/>
            <a:ext cx="12192000" cy="5845611"/>
          </a:xfrm>
          <a:prstGeom prst="rect">
            <a:avLst/>
          </a:prstGeom>
        </p:spPr>
      </p:pic>
    </p:spTree>
    <p:extLst>
      <p:ext uri="{BB962C8B-B14F-4D97-AF65-F5344CB8AC3E}">
        <p14:creationId xmlns:p14="http://schemas.microsoft.com/office/powerpoint/2010/main" val="9740284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E101-AE1B-4484-B26A-3CE0C67B3C9E}"/>
              </a:ext>
            </a:extLst>
          </p:cNvPr>
          <p:cNvSpPr>
            <a:spLocks noGrp="1"/>
          </p:cNvSpPr>
          <p:nvPr>
            <p:ph type="title"/>
          </p:nvPr>
        </p:nvSpPr>
        <p:spPr/>
        <p:txBody>
          <a:bodyPr/>
          <a:lstStyle/>
          <a:p>
            <a:r>
              <a:rPr lang="en-GB" dirty="0"/>
              <a:t>The Bangladeshi Miracle</a:t>
            </a:r>
            <a:br>
              <a:rPr lang="en-GB" dirty="0"/>
            </a:br>
            <a:endParaRPr lang="en-GB" dirty="0"/>
          </a:p>
        </p:txBody>
      </p:sp>
      <p:sp>
        <p:nvSpPr>
          <p:cNvPr id="3" name="Content Placeholder 2">
            <a:extLst>
              <a:ext uri="{FF2B5EF4-FFF2-40B4-BE49-F238E27FC236}">
                <a16:creationId xmlns:a16="http://schemas.microsoft.com/office/drawing/2014/main" id="{6B14B9D3-46FE-4786-A1E7-EC4DB903AF9B}"/>
              </a:ext>
            </a:extLst>
          </p:cNvPr>
          <p:cNvSpPr>
            <a:spLocks noGrp="1"/>
          </p:cNvSpPr>
          <p:nvPr>
            <p:ph idx="1"/>
          </p:nvPr>
        </p:nvSpPr>
        <p:spPr/>
        <p:txBody>
          <a:bodyPr/>
          <a:lstStyle/>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8433F632-09C9-4496-ABFC-579B837F925F}"/>
              </a:ext>
            </a:extLst>
          </p:cNvPr>
          <p:cNvSpPr>
            <a:spLocks noGrp="1"/>
          </p:cNvSpPr>
          <p:nvPr>
            <p:ph type="body" sz="half" idx="2"/>
          </p:nvPr>
        </p:nvSpPr>
        <p:spPr/>
        <p:txBody>
          <a:bodyPr/>
          <a:lstStyle/>
          <a:p>
            <a:endParaRPr lang="en-GB"/>
          </a:p>
        </p:txBody>
      </p:sp>
      <p:pic>
        <p:nvPicPr>
          <p:cNvPr id="5" name="Picture 4">
            <a:extLst>
              <a:ext uri="{FF2B5EF4-FFF2-40B4-BE49-F238E27FC236}">
                <a16:creationId xmlns:a16="http://schemas.microsoft.com/office/drawing/2014/main" id="{6C5A4E82-A3E8-4BC9-8F9A-3B217F865144}"/>
              </a:ext>
            </a:extLst>
          </p:cNvPr>
          <p:cNvPicPr>
            <a:picLocks noChangeAspect="1"/>
          </p:cNvPicPr>
          <p:nvPr/>
        </p:nvPicPr>
        <p:blipFill>
          <a:blip r:embed="rId2"/>
          <a:stretch>
            <a:fillRect/>
          </a:stretch>
        </p:blipFill>
        <p:spPr>
          <a:xfrm>
            <a:off x="6585387" y="3623098"/>
            <a:ext cx="3324225" cy="2190750"/>
          </a:xfrm>
          <a:prstGeom prst="rect">
            <a:avLst/>
          </a:prstGeom>
        </p:spPr>
      </p:pic>
    </p:spTree>
    <p:extLst>
      <p:ext uri="{BB962C8B-B14F-4D97-AF65-F5344CB8AC3E}">
        <p14:creationId xmlns:p14="http://schemas.microsoft.com/office/powerpoint/2010/main" val="30111743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BE4B53-7836-429F-9142-C1A423675E07}"/>
              </a:ext>
            </a:extLst>
          </p:cNvPr>
          <p:cNvSpPr/>
          <p:nvPr/>
        </p:nvSpPr>
        <p:spPr>
          <a:xfrm>
            <a:off x="631596" y="224935"/>
            <a:ext cx="10548594" cy="6463308"/>
          </a:xfrm>
          <a:prstGeom prst="rect">
            <a:avLst/>
          </a:prstGeom>
        </p:spPr>
        <p:txBody>
          <a:bodyPr wrap="square">
            <a:spAutoFit/>
          </a:bodyPr>
          <a:lstStyle/>
          <a:p>
            <a:r>
              <a:rPr lang="en-GB" b="1" i="1" dirty="0">
                <a:solidFill>
                  <a:srgbClr val="242424"/>
                </a:solidFill>
                <a:latin typeface="Arial" panose="020B0604020202020204" pitchFamily="34" charset="0"/>
              </a:rPr>
              <a:t>Health Condition:</a:t>
            </a:r>
            <a:r>
              <a:rPr lang="en-GB" i="1" dirty="0">
                <a:solidFill>
                  <a:srgbClr val="242424"/>
                </a:solidFill>
                <a:latin typeface="Arial" panose="020B0604020202020204" pitchFamily="34" charset="0"/>
              </a:rPr>
              <a:t> In the mid-1970s, a Bangladeshi woman had more than six children on average. In combination with poor nutrition and lack of access to quality health services, this high fertility rate jeopardized the health of both the woman and her chil­dren. Beyond the health impact, high fertility and rapid population growth represented a major constraint to the country’s economic development and social progress. More than 150 million women in the developing world who would like to limit or space their pregnancies do not currently use a contraceptive method. So, for example, about 16 percent of mar­ried women in India have this “unmet need.” In sub-Saharan Africa, where services are in rela­tively short supply, the unmet need is the greatest.</a:t>
            </a:r>
            <a:endParaRPr lang="en-GB" dirty="0">
              <a:solidFill>
                <a:srgbClr val="242424"/>
              </a:solidFill>
              <a:latin typeface="Arial" panose="020B0604020202020204" pitchFamily="34" charset="0"/>
            </a:endParaRPr>
          </a:p>
          <a:p>
            <a:r>
              <a:rPr lang="en-GB" b="1" i="1" dirty="0">
                <a:solidFill>
                  <a:srgbClr val="242424"/>
                </a:solidFill>
                <a:latin typeface="Arial" panose="020B0604020202020204" pitchFamily="34" charset="0"/>
              </a:rPr>
              <a:t>Intervention or Program:</a:t>
            </a:r>
            <a:r>
              <a:rPr lang="en-GB" i="1" dirty="0">
                <a:solidFill>
                  <a:srgbClr val="242424"/>
                </a:solidFill>
                <a:latin typeface="Arial" panose="020B0604020202020204" pitchFamily="34" charset="0"/>
              </a:rPr>
              <a:t> The Bangladesh family planning program has depended on a large cadre of female outreach workers going door-to-door to provide information, motivate clients, and provide commodities; the program has used mass media to stimulate a change in attitudes about family size. The program both contributed to and benefited from improve­ments in women’s status in Bangladesh during the past 30 years.</a:t>
            </a:r>
            <a:endParaRPr lang="en-GB" dirty="0">
              <a:solidFill>
                <a:srgbClr val="242424"/>
              </a:solidFill>
              <a:latin typeface="Arial" panose="020B0604020202020204" pitchFamily="34" charset="0"/>
            </a:endParaRPr>
          </a:p>
          <a:p>
            <a:r>
              <a:rPr lang="en-GB" b="1" i="1" dirty="0">
                <a:solidFill>
                  <a:srgbClr val="242424"/>
                </a:solidFill>
                <a:latin typeface="Arial" panose="020B0604020202020204" pitchFamily="34" charset="0"/>
              </a:rPr>
              <a:t>Impact:</a:t>
            </a:r>
            <a:r>
              <a:rPr lang="en-GB" i="1" dirty="0">
                <a:solidFill>
                  <a:srgbClr val="242424"/>
                </a:solidFill>
                <a:latin typeface="Arial" panose="020B0604020202020204" pitchFamily="34" charset="0"/>
              </a:rPr>
              <a:t> As a result of the program, virtually all women in Bangladesh are aware of modern family planning methods. The current use of contraception among married women increased from 8 percent in the mid-1970s to about 60 percent in 2013, and fertility decreased from an average of more than six children per woman in 1975 to 2.4 in 2013. Although social and economic improvements have played a major role in increasing demand for contraception, the provision of services and information has been shown to have had an independent effect on attitudes and </a:t>
            </a:r>
            <a:r>
              <a:rPr lang="en-GB" i="1" dirty="0" err="1">
                <a:solidFill>
                  <a:srgbClr val="242424"/>
                </a:solidFill>
                <a:latin typeface="Arial" panose="020B0604020202020204" pitchFamily="34" charset="0"/>
              </a:rPr>
              <a:t>behavior</a:t>
            </a:r>
            <a:r>
              <a:rPr lang="en-GB" i="1" dirty="0">
                <a:solidFill>
                  <a:srgbClr val="242424"/>
                </a:solidFill>
                <a:latin typeface="Arial" panose="020B0604020202020204" pitchFamily="34" charset="0"/>
              </a:rPr>
              <a:t>.</a:t>
            </a:r>
            <a:endParaRPr lang="en-GB" dirty="0">
              <a:solidFill>
                <a:srgbClr val="242424"/>
              </a:solidFill>
              <a:latin typeface="Arial" panose="020B0604020202020204" pitchFamily="34" charset="0"/>
            </a:endParaRPr>
          </a:p>
          <a:p>
            <a:r>
              <a:rPr lang="en-GB" b="1" i="1" dirty="0">
                <a:solidFill>
                  <a:srgbClr val="242424"/>
                </a:solidFill>
                <a:latin typeface="Arial" panose="020B0604020202020204" pitchFamily="34" charset="0"/>
              </a:rPr>
              <a:t>Cost and Cost-Effectiveness:</a:t>
            </a:r>
            <a:r>
              <a:rPr lang="en-GB" i="1" dirty="0">
                <a:solidFill>
                  <a:srgbClr val="242424"/>
                </a:solidFill>
                <a:latin typeface="Arial" panose="020B0604020202020204" pitchFamily="34" charset="0"/>
              </a:rPr>
              <a:t> The program is estimated to cost between $100 million to $150 million per year, with about one-half to two-thirds of the funding coming from external donors. Cost-effectiveness has been estimated at about $13 to $18 per birth averted, a standard measure for family planning progra</a:t>
            </a:r>
            <a:r>
              <a:rPr lang="en-GB" dirty="0">
                <a:solidFill>
                  <a:srgbClr val="242424"/>
                </a:solidFill>
                <a:latin typeface="Arial" panose="020B0604020202020204" pitchFamily="34" charset="0"/>
              </a:rPr>
              <a:t>ms.</a:t>
            </a:r>
            <a:endParaRPr lang="en-GB" b="0" i="0" dirty="0">
              <a:solidFill>
                <a:srgbClr val="242424"/>
              </a:solidFill>
              <a:effectLst/>
              <a:latin typeface="Arial" panose="020B0604020202020204" pitchFamily="34" charset="0"/>
            </a:endParaRPr>
          </a:p>
        </p:txBody>
      </p:sp>
    </p:spTree>
    <p:extLst>
      <p:ext uri="{BB962C8B-B14F-4D97-AF65-F5344CB8AC3E}">
        <p14:creationId xmlns:p14="http://schemas.microsoft.com/office/powerpoint/2010/main" val="235562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44F52512-A01E-4C42-B1E5-B278515CF61B}"/>
              </a:ext>
            </a:extLst>
          </p:cNvPr>
          <p:cNvPicPr>
            <a:picLocks noChangeAspect="1"/>
          </p:cNvPicPr>
          <p:nvPr/>
        </p:nvPicPr>
        <p:blipFill>
          <a:blip r:embed="rId2"/>
          <a:stretch>
            <a:fillRect/>
          </a:stretch>
        </p:blipFill>
        <p:spPr>
          <a:xfrm>
            <a:off x="63500" y="620367"/>
            <a:ext cx="12128500" cy="3390900"/>
          </a:xfrm>
          <a:prstGeom prst="rect">
            <a:avLst/>
          </a:prstGeom>
        </p:spPr>
      </p:pic>
      <p:pic>
        <p:nvPicPr>
          <p:cNvPr id="3" name="Picture 2">
            <a:extLst>
              <a:ext uri="{FF2B5EF4-FFF2-40B4-BE49-F238E27FC236}">
                <a16:creationId xmlns:a16="http://schemas.microsoft.com/office/drawing/2014/main" id="{B08F7B75-46E0-4385-ADB6-A96215AF957F}"/>
              </a:ext>
            </a:extLst>
          </p:cNvPr>
          <p:cNvPicPr>
            <a:picLocks noChangeAspect="1"/>
          </p:cNvPicPr>
          <p:nvPr/>
        </p:nvPicPr>
        <p:blipFill>
          <a:blip r:embed="rId3"/>
          <a:stretch>
            <a:fillRect/>
          </a:stretch>
        </p:blipFill>
        <p:spPr>
          <a:xfrm>
            <a:off x="7413494" y="3536846"/>
            <a:ext cx="2522358" cy="3214540"/>
          </a:xfrm>
          <a:prstGeom prst="rect">
            <a:avLst/>
          </a:prstGeom>
        </p:spPr>
      </p:pic>
    </p:spTree>
    <p:extLst>
      <p:ext uri="{BB962C8B-B14F-4D97-AF65-F5344CB8AC3E}">
        <p14:creationId xmlns:p14="http://schemas.microsoft.com/office/powerpoint/2010/main" val="6450995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3E541B-6785-4EB2-9200-91DEF55D8D68}"/>
              </a:ext>
            </a:extLst>
          </p:cNvPr>
          <p:cNvSpPr/>
          <p:nvPr/>
        </p:nvSpPr>
        <p:spPr>
          <a:xfrm>
            <a:off x="509047" y="454747"/>
            <a:ext cx="11151910" cy="6186309"/>
          </a:xfrm>
          <a:prstGeom prst="rect">
            <a:avLst/>
          </a:prstGeom>
        </p:spPr>
        <p:txBody>
          <a:bodyPr wrap="square">
            <a:spAutoFit/>
          </a:bodyPr>
          <a:lstStyle/>
          <a:p>
            <a:r>
              <a:rPr lang="en-GB" b="1" dirty="0">
                <a:solidFill>
                  <a:srgbClr val="FF0000"/>
                </a:solidFill>
                <a:latin typeface="Arial" panose="020B0604020202020204" pitchFamily="34" charset="0"/>
              </a:rPr>
              <a:t>Germany</a:t>
            </a:r>
            <a:r>
              <a:rPr lang="en-GB" dirty="0">
                <a:solidFill>
                  <a:srgbClr val="242424"/>
                </a:solidFill>
                <a:latin typeface="Arial" panose="020B0604020202020204" pitchFamily="34" charset="0"/>
              </a:rPr>
              <a:t>'s population currently stands at 81.3 million, (2016) compared with 80.2 million in 2011. In 2014 for example, there were 714 927 births and 868 373 deaths. With this trend expected to continue its population is projected to decline rapidly to 73.1 million by 2060, according to a report by the Guardian based on data from </a:t>
            </a:r>
            <a:r>
              <a:rPr lang="en-GB" dirty="0" err="1">
                <a:solidFill>
                  <a:srgbClr val="242424"/>
                </a:solidFill>
                <a:latin typeface="Arial" panose="020B0604020202020204" pitchFamily="34" charset="0"/>
              </a:rPr>
              <a:t>Destatis</a:t>
            </a:r>
            <a:r>
              <a:rPr lang="en-GB" dirty="0">
                <a:solidFill>
                  <a:srgbClr val="242424"/>
                </a:solidFill>
                <a:latin typeface="Arial" panose="020B0604020202020204" pitchFamily="34" charset="0"/>
              </a:rPr>
              <a:t>.</a:t>
            </a:r>
          </a:p>
          <a:p>
            <a:endParaRPr lang="en-GB" dirty="0">
              <a:solidFill>
                <a:srgbClr val="242424"/>
              </a:solidFill>
              <a:latin typeface="Arial" panose="020B0604020202020204" pitchFamily="34" charset="0"/>
            </a:endParaRPr>
          </a:p>
          <a:p>
            <a:r>
              <a:rPr lang="en-GB" dirty="0">
                <a:solidFill>
                  <a:srgbClr val="242424"/>
                </a:solidFill>
                <a:latin typeface="Arial" panose="020B0604020202020204" pitchFamily="34" charset="0"/>
              </a:rPr>
              <a:t>German's pro-natalist policy has not performed and modern attitudes and values towards fewer children and smaller family size is now the new norm. This is not to say that there isn't a generous family social security.</a:t>
            </a:r>
          </a:p>
          <a:p>
            <a:endParaRPr lang="en-GB" b="0" i="0" dirty="0">
              <a:solidFill>
                <a:srgbClr val="242424"/>
              </a:solidFill>
              <a:effectLst/>
              <a:latin typeface="Arial" panose="020B0604020202020204" pitchFamily="34" charset="0"/>
            </a:endParaRPr>
          </a:p>
          <a:p>
            <a:r>
              <a:rPr lang="en-GB" dirty="0">
                <a:solidFill>
                  <a:srgbClr val="242424"/>
                </a:solidFill>
                <a:latin typeface="Arial" panose="020B0604020202020204" pitchFamily="34" charset="0"/>
              </a:rPr>
              <a:t>But…</a:t>
            </a:r>
          </a:p>
          <a:p>
            <a:endParaRPr lang="en-GB" b="0" i="0" dirty="0">
              <a:solidFill>
                <a:srgbClr val="242424"/>
              </a:solidFill>
              <a:effectLst/>
              <a:latin typeface="Arial" panose="020B0604020202020204" pitchFamily="34" charset="0"/>
            </a:endParaRPr>
          </a:p>
          <a:p>
            <a:r>
              <a:rPr lang="en-GB" dirty="0"/>
              <a:t>People in Germany are having more children again.   </a:t>
            </a:r>
          </a:p>
          <a:p>
            <a:endParaRPr lang="en-GB" dirty="0"/>
          </a:p>
          <a:p>
            <a:r>
              <a:rPr lang="en-GB" dirty="0"/>
              <a:t>Figures published on Wednesday by Federal Statistics Office showed that almost 800,000 children were born in Germany in 2016, up 7 percent from the year before.</a:t>
            </a:r>
          </a:p>
          <a:p>
            <a:endParaRPr lang="en-GB" dirty="0"/>
          </a:p>
          <a:p>
            <a:r>
              <a:rPr lang="en-GB" dirty="0"/>
              <a:t>The numbers placed the country's fertility rate — the average number of births per woman — at </a:t>
            </a:r>
            <a:r>
              <a:rPr lang="en-GB" dirty="0">
                <a:solidFill>
                  <a:schemeClr val="accent1">
                    <a:lumMod val="60000"/>
                    <a:lumOff val="40000"/>
                  </a:schemeClr>
                </a:solidFill>
              </a:rPr>
              <a:t>1.59</a:t>
            </a:r>
            <a:r>
              <a:rPr lang="en-GB" dirty="0"/>
              <a:t> in 2016, a marked upswing from 1.5 the year before and the </a:t>
            </a:r>
            <a:r>
              <a:rPr lang="en-GB" dirty="0">
                <a:hlinkClick r:id="rId2"/>
              </a:rPr>
              <a:t>highest in 43 years</a:t>
            </a:r>
            <a:r>
              <a:rPr lang="en-GB" dirty="0"/>
              <a:t>.</a:t>
            </a:r>
          </a:p>
          <a:p>
            <a:endParaRPr lang="en-GB" dirty="0"/>
          </a:p>
          <a:p>
            <a:r>
              <a:rPr lang="en-GB" dirty="0"/>
              <a:t>While the birth rate was significantly higher among mothers with foreign citizenship, German women also saw a notable increase, with the rate rising from 1.43 to 1.46.</a:t>
            </a:r>
          </a:p>
          <a:p>
            <a:endParaRPr lang="en-GB" dirty="0">
              <a:solidFill>
                <a:srgbClr val="242424"/>
              </a:solidFill>
              <a:latin typeface="Arial" panose="020B0604020202020204" pitchFamily="34" charset="0"/>
            </a:endParaRPr>
          </a:p>
          <a:p>
            <a:r>
              <a:rPr lang="en-GB" b="0" i="0" dirty="0">
                <a:solidFill>
                  <a:srgbClr val="242424"/>
                </a:solidFill>
                <a:effectLst/>
                <a:latin typeface="Arial" panose="020B0604020202020204" pitchFamily="34" charset="0"/>
                <a:hlinkClick r:id="rId3"/>
              </a:rPr>
              <a:t>Link</a:t>
            </a:r>
            <a:endParaRPr lang="en-GB" b="0" i="0" dirty="0">
              <a:solidFill>
                <a:srgbClr val="242424"/>
              </a:solidFill>
              <a:effectLst/>
              <a:latin typeface="Arial" panose="020B0604020202020204" pitchFamily="34" charset="0"/>
            </a:endParaRPr>
          </a:p>
        </p:txBody>
      </p:sp>
    </p:spTree>
    <p:extLst>
      <p:ext uri="{BB962C8B-B14F-4D97-AF65-F5344CB8AC3E}">
        <p14:creationId xmlns:p14="http://schemas.microsoft.com/office/powerpoint/2010/main" val="5836136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59BB6D-CBC3-4A6E-A8A4-25478F1A5AB2}"/>
              </a:ext>
            </a:extLst>
          </p:cNvPr>
          <p:cNvSpPr>
            <a:spLocks noChangeArrowheads="1"/>
          </p:cNvSpPr>
          <p:nvPr/>
        </p:nvSpPr>
        <p:spPr bwMode="auto">
          <a:xfrm>
            <a:off x="377070" y="317555"/>
            <a:ext cx="11425287" cy="5604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8700" tIns="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242424"/>
                </a:solidFill>
                <a:effectLst/>
                <a:latin typeface="Trebuchet MS" panose="020B0603020202020204" pitchFamily="34" charset="0"/>
              </a:rPr>
              <a:t>Generous Family Support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242424"/>
              </a:solidFill>
              <a:effectLst/>
              <a:latin typeface="Trebuchet MS" panose="020B0603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Germany is known to offer a generous package of pro-natal financial support. During the first 12-14 months following a birth a family qualifies for </a:t>
            </a:r>
            <a:r>
              <a:rPr kumimoji="0" lang="en-US" altLang="en-US" sz="1600" b="1" i="0" u="none" strike="noStrike" cap="none" normalizeH="0" baseline="0" dirty="0" err="1">
                <a:ln>
                  <a:noFill/>
                </a:ln>
                <a:solidFill>
                  <a:schemeClr val="accent1">
                    <a:lumMod val="60000"/>
                    <a:lumOff val="40000"/>
                  </a:schemeClr>
                </a:solidFill>
                <a:effectLst/>
                <a:latin typeface="Arial" panose="020B0604020202020204" pitchFamily="34" charset="0"/>
                <a:cs typeface="Arial" panose="020B0604020202020204" pitchFamily="34" charset="0"/>
              </a:rPr>
              <a:t>Elterngeld</a:t>
            </a: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 which is a monthly payment to cover the period of time parents may choose to stay off work or work part time.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The </a:t>
            </a:r>
            <a:r>
              <a:rPr kumimoji="0" lang="en-US" altLang="en-US" sz="1600" b="0" i="1" u="none" strike="noStrike" cap="none" normalizeH="0" baseline="0" dirty="0" err="1">
                <a:ln>
                  <a:noFill/>
                </a:ln>
                <a:solidFill>
                  <a:srgbClr val="242424"/>
                </a:solidFill>
                <a:effectLst/>
                <a:latin typeface="Arial" panose="020B0604020202020204" pitchFamily="34" charset="0"/>
                <a:cs typeface="Arial" panose="020B0604020202020204" pitchFamily="34" charset="0"/>
              </a:rPr>
              <a:t>Elterngeld</a:t>
            </a: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 amount is 67% of the applying parent's after tax earnings, averaged over 12 months before the child's birth</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Maximum amount monthly is Euro 1,800</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Minimum amount issued to eligible applicants is Euro 300 (even for unemployed parents)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For each multiple birth, 300 EURO per child issued.</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In addition, to the </a:t>
            </a:r>
            <a:r>
              <a:rPr kumimoji="0" lang="en-US" altLang="en-US" sz="1600" b="0" i="0" u="none" strike="noStrike" cap="none" normalizeH="0" baseline="0" dirty="0" err="1">
                <a:ln>
                  <a:noFill/>
                </a:ln>
                <a:solidFill>
                  <a:srgbClr val="242424"/>
                </a:solidFill>
                <a:effectLst/>
                <a:latin typeface="Arial" panose="020B0604020202020204" pitchFamily="34" charset="0"/>
                <a:cs typeface="Arial" panose="020B0604020202020204" pitchFamily="34" charset="0"/>
              </a:rPr>
              <a:t>Eltergeld</a:t>
            </a: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 the German government has introduced </a:t>
            </a:r>
            <a:r>
              <a:rPr kumimoji="0" lang="en-US" altLang="en-US" sz="1600" b="1" i="0" u="none" strike="noStrike" cap="none" normalizeH="0" baseline="0" dirty="0">
                <a:ln>
                  <a:noFill/>
                </a:ln>
                <a:solidFill>
                  <a:schemeClr val="accent1">
                    <a:lumMod val="60000"/>
                    <a:lumOff val="40000"/>
                  </a:schemeClr>
                </a:solidFill>
                <a:effectLst/>
                <a:latin typeface="Arial" panose="020B0604020202020204" pitchFamily="34" charset="0"/>
                <a:cs typeface="Arial" panose="020B0604020202020204" pitchFamily="34" charset="0"/>
              </a:rPr>
              <a:t>Parent Allowance Plus</a:t>
            </a: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 a second payment totally up to half of the </a:t>
            </a:r>
            <a:r>
              <a:rPr kumimoji="0" lang="en-US" altLang="en-US" sz="1600" b="0" i="0" u="none" strike="noStrike" cap="none" normalizeH="0" baseline="0" dirty="0" err="1">
                <a:ln>
                  <a:noFill/>
                </a:ln>
                <a:solidFill>
                  <a:srgbClr val="242424"/>
                </a:solidFill>
                <a:effectLst/>
                <a:latin typeface="Arial" panose="020B0604020202020204" pitchFamily="34" charset="0"/>
                <a:cs typeface="Arial" panose="020B0604020202020204" pitchFamily="34" charset="0"/>
              </a:rPr>
              <a:t>Eltergeld</a:t>
            </a: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 again.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Finally, a family also receives a </a:t>
            </a:r>
            <a:r>
              <a:rPr kumimoji="0" lang="en-US" altLang="en-US" sz="1600" b="1" i="0" u="none" strike="noStrike" cap="none" normalizeH="0" baseline="0" dirty="0">
                <a:ln>
                  <a:noFill/>
                </a:ln>
                <a:solidFill>
                  <a:schemeClr val="accent1">
                    <a:lumMod val="60000"/>
                    <a:lumOff val="40000"/>
                  </a:schemeClr>
                </a:solidFill>
                <a:effectLst/>
                <a:latin typeface="Arial" panose="020B0604020202020204" pitchFamily="34" charset="0"/>
                <a:cs typeface="Arial" panose="020B0604020202020204" pitchFamily="34" charset="0"/>
              </a:rPr>
              <a:t>family allowance payment</a:t>
            </a:r>
            <a:r>
              <a:rPr kumimoji="0" lang="en-US" altLang="en-US" sz="1600" b="1" i="0" u="none" strike="noStrike" cap="none" normalizeH="0" baseline="0" dirty="0">
                <a:ln>
                  <a:noFill/>
                </a:ln>
                <a:solidFill>
                  <a:srgbClr val="242424"/>
                </a:solidFill>
                <a:effectLst/>
                <a:latin typeface="Arial" panose="020B0604020202020204" pitchFamily="34" charset="0"/>
                <a:cs typeface="Arial" panose="020B0604020202020204" pitchFamily="34" charset="0"/>
              </a:rPr>
              <a:t> </a:t>
            </a: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which amounts to a monthly payment of Euro 190 per child for the first two children, EUR 196 for the third child and EUR 221 for every subsequent child. This increases by Euro 2 each year per child. </a:t>
            </a:r>
            <a:endParaRPr lang="en-US" altLang="en-US" sz="1600" dirty="0">
              <a:solidFill>
                <a:srgbClr val="242424"/>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 </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The aim of these allowances is to provide a package of support for the modern family, including a combination of targeted financial benefits, a good </a:t>
            </a:r>
            <a:r>
              <a:rPr kumimoji="0" lang="en-US" altLang="en-US" sz="1600" b="1" i="0" u="none" strike="noStrike" cap="none" normalizeH="0" baseline="0" dirty="0">
                <a:ln>
                  <a:noFill/>
                </a:ln>
                <a:solidFill>
                  <a:schemeClr val="accent1">
                    <a:lumMod val="60000"/>
                    <a:lumOff val="40000"/>
                  </a:schemeClr>
                </a:solidFill>
                <a:effectLst/>
                <a:latin typeface="Arial" panose="020B0604020202020204" pitchFamily="34" charset="0"/>
                <a:cs typeface="Arial" panose="020B0604020202020204" pitchFamily="34" charset="0"/>
              </a:rPr>
              <a:t>well </a:t>
            </a:r>
            <a:r>
              <a:rPr kumimoji="0" lang="en-US" altLang="en-US" sz="1600" b="1" i="0" u="none" strike="noStrike" cap="none" normalizeH="0" baseline="0" dirty="0" err="1">
                <a:ln>
                  <a:noFill/>
                </a:ln>
                <a:solidFill>
                  <a:schemeClr val="accent1">
                    <a:lumMod val="60000"/>
                    <a:lumOff val="40000"/>
                  </a:schemeClr>
                </a:solidFill>
                <a:effectLst/>
                <a:latin typeface="Arial" panose="020B0604020202020204" pitchFamily="34" charset="0"/>
                <a:cs typeface="Arial" panose="020B0604020202020204" pitchFamily="34" charset="0"/>
              </a:rPr>
              <a:t>subsidised</a:t>
            </a:r>
            <a:r>
              <a:rPr kumimoji="0" lang="en-US" altLang="en-US" sz="1600" b="1" i="0" u="none" strike="noStrike" cap="none" normalizeH="0" baseline="0" dirty="0">
                <a:ln>
                  <a:noFill/>
                </a:ln>
                <a:solidFill>
                  <a:schemeClr val="accent1">
                    <a:lumMod val="60000"/>
                    <a:lumOff val="40000"/>
                  </a:schemeClr>
                </a:solidFill>
                <a:effectLst/>
                <a:latin typeface="Arial" panose="020B0604020202020204" pitchFamily="34" charset="0"/>
                <a:cs typeface="Arial" panose="020B0604020202020204" pitchFamily="34" charset="0"/>
              </a:rPr>
              <a:t> childcare infrastructure</a:t>
            </a: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 including affordable </a:t>
            </a:r>
            <a:r>
              <a:rPr kumimoji="0" lang="en-US" altLang="en-US" sz="1600" b="1" i="0" u="none" strike="noStrike" cap="none" normalizeH="0" baseline="0" dirty="0">
                <a:ln>
                  <a:noFill/>
                </a:ln>
                <a:solidFill>
                  <a:schemeClr val="accent1">
                    <a:lumMod val="60000"/>
                    <a:lumOff val="40000"/>
                  </a:schemeClr>
                </a:solidFill>
                <a:effectLst/>
                <a:latin typeface="Arial" panose="020B0604020202020204" pitchFamily="34" charset="0"/>
                <a:cs typeface="Arial" panose="020B0604020202020204" pitchFamily="34" charset="0"/>
              </a:rPr>
              <a:t>income based pricing structure for creches</a:t>
            </a:r>
            <a:r>
              <a:rPr kumimoji="0" lang="en-US" altLang="en-US" sz="1600" b="0" i="0" u="none" strike="noStrike" cap="none" normalizeH="0" baseline="0" dirty="0">
                <a:ln>
                  <a:noFill/>
                </a:ln>
                <a:solidFill>
                  <a:schemeClr val="accent1">
                    <a:lumMod val="60000"/>
                    <a:lumOff val="40000"/>
                  </a:schemeClr>
                </a:solidFill>
                <a:effectLst/>
                <a:latin typeface="Arial" panose="020B0604020202020204" pitchFamily="34" charset="0"/>
                <a:cs typeface="Arial" panose="020B0604020202020204" pitchFamily="34" charset="0"/>
              </a:rPr>
              <a:t> </a:t>
            </a:r>
            <a:r>
              <a:rPr kumimoji="0" lang="en-US" altLang="en-US" sz="16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and a new policy that provides maximum support in modern families where the mother seeks to develop her career and the father wishes to spend more time off work with the baby.</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7112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24E1FA-DC79-42E0-9E51-CBEAB62A055A}"/>
              </a:ext>
            </a:extLst>
          </p:cNvPr>
          <p:cNvSpPr/>
          <p:nvPr/>
        </p:nvSpPr>
        <p:spPr>
          <a:xfrm>
            <a:off x="669303" y="582381"/>
            <a:ext cx="10887959" cy="2862322"/>
          </a:xfrm>
          <a:prstGeom prst="rect">
            <a:avLst/>
          </a:prstGeom>
        </p:spPr>
        <p:txBody>
          <a:bodyPr wrap="square">
            <a:spAutoFit/>
          </a:bodyPr>
          <a:lstStyle/>
          <a:p>
            <a:r>
              <a:rPr lang="en-GB" dirty="0">
                <a:solidFill>
                  <a:srgbClr val="242424"/>
                </a:solidFill>
                <a:latin typeface="Arial" panose="020B0604020202020204" pitchFamily="34" charset="0"/>
              </a:rPr>
              <a:t>According to data published by Germany's federal office for migration and refugees net migration has exceeded 300,000 every year since 2011, hitting 676,730 in 2014. Furthermore, with Germany's humanitarian intervention in 2015 a further 1.1 million refugees and asylum seekers were welcomed. The vast majority of whom are of working age and young adults.</a:t>
            </a:r>
          </a:p>
          <a:p>
            <a:endParaRPr lang="en-GB" dirty="0">
              <a:solidFill>
                <a:srgbClr val="242424"/>
              </a:solidFill>
              <a:latin typeface="Arial" panose="020B0604020202020204" pitchFamily="34" charset="0"/>
            </a:endParaRPr>
          </a:p>
          <a:p>
            <a:r>
              <a:rPr lang="en-GB" dirty="0">
                <a:solidFill>
                  <a:srgbClr val="242424"/>
                </a:solidFill>
                <a:latin typeface="Arial" panose="020B0604020202020204" pitchFamily="34" charset="0"/>
              </a:rPr>
              <a:t>A study by the Bertelsmann Foundation found that immigrants in Germany are net contributors to the public finances. The study found that, on average, foreign citizens living in Germany pay €3,300  more in tax each year than they receive in benefits. In 2014 this amounted to a contribution of nearly €22 billion. In addition these immigrants bring with them more conservative values towards to children and have the potential to improve natural increase.</a:t>
            </a:r>
            <a:endParaRPr lang="en-GB" b="0" i="0" dirty="0">
              <a:solidFill>
                <a:srgbClr val="242424"/>
              </a:solidFill>
              <a:effectLst/>
              <a:latin typeface="Arial" panose="020B0604020202020204" pitchFamily="34" charset="0"/>
            </a:endParaRPr>
          </a:p>
        </p:txBody>
      </p:sp>
      <p:pic>
        <p:nvPicPr>
          <p:cNvPr id="3073" name="Picture 1" descr="https://d1k5w7mbrh6vq5.cloudfront.net/images/cache/e3/20/3e/e3203e9a1ad81da66a289061b5168a54.jpg">
            <a:extLst>
              <a:ext uri="{FF2B5EF4-FFF2-40B4-BE49-F238E27FC236}">
                <a16:creationId xmlns:a16="http://schemas.microsoft.com/office/drawing/2014/main" id="{6A34A4ED-2402-4C3B-9DF5-0CD94C96B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227" y="3272419"/>
            <a:ext cx="2891913" cy="33782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7642C1E-C98A-4A8E-86C1-0D3CEB2DE474}"/>
              </a:ext>
            </a:extLst>
          </p:cNvPr>
          <p:cNvSpPr>
            <a:spLocks noChangeArrowheads="1"/>
          </p:cNvSpPr>
          <p:nvPr/>
        </p:nvSpPr>
        <p:spPr bwMode="auto">
          <a:xfrm>
            <a:off x="8290722" y="39040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71663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1">
            <a:extLst>
              <a:ext uri="{FF2B5EF4-FFF2-40B4-BE49-F238E27FC236}">
                <a16:creationId xmlns:a16="http://schemas.microsoft.com/office/drawing/2014/main" id="{B3BA6025-3EDD-4C96-939E-ECFCFE5C13BF}"/>
              </a:ext>
            </a:extLst>
          </p:cNvPr>
          <p:cNvPicPr>
            <a:picLocks noChangeAspect="1"/>
          </p:cNvPicPr>
          <p:nvPr/>
        </p:nvPicPr>
        <p:blipFill>
          <a:blip r:embed="rId2"/>
          <a:stretch>
            <a:fillRect/>
          </a:stretch>
        </p:blipFill>
        <p:spPr>
          <a:xfrm>
            <a:off x="1968500" y="609600"/>
            <a:ext cx="8255000" cy="5638800"/>
          </a:xfrm>
          <a:prstGeom prst="rect">
            <a:avLst/>
          </a:prstGeom>
        </p:spPr>
      </p:pic>
    </p:spTree>
    <p:extLst>
      <p:ext uri="{BB962C8B-B14F-4D97-AF65-F5344CB8AC3E}">
        <p14:creationId xmlns:p14="http://schemas.microsoft.com/office/powerpoint/2010/main" val="13248088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8DE5D8-4B85-42DF-9670-D88D74E8BC93}"/>
              </a:ext>
            </a:extLst>
          </p:cNvPr>
          <p:cNvSpPr/>
          <p:nvPr/>
        </p:nvSpPr>
        <p:spPr>
          <a:xfrm>
            <a:off x="395926" y="2402770"/>
            <a:ext cx="10969658" cy="2308324"/>
          </a:xfrm>
          <a:prstGeom prst="rect">
            <a:avLst/>
          </a:prstGeom>
        </p:spPr>
        <p:txBody>
          <a:bodyPr wrap="square">
            <a:spAutoFit/>
          </a:bodyPr>
          <a:lstStyle/>
          <a:p>
            <a:r>
              <a:rPr lang="en-GB" dirty="0">
                <a:solidFill>
                  <a:srgbClr val="000000"/>
                </a:solidFill>
                <a:latin typeface="Arial" panose="020B0604020202020204" pitchFamily="34" charset="0"/>
              </a:rPr>
              <a:t>Despite the huge numbers e.g. &gt;300000 immigrants per year since 2011 and 1.1 million asylum seekers in 2015 immigration is not expected to impact long term trends in falling population size. The reality seems to suggest that modern German values towards family size has significantly changed, favouring smaller families and careers for both parents. This will inevitably have a big impact on the German economy and is most likely to affect its position both within Europe and at the global scale.</a:t>
            </a:r>
          </a:p>
          <a:p>
            <a:endParaRPr lang="en-GB" dirty="0">
              <a:solidFill>
                <a:srgbClr val="242424"/>
              </a:solidFill>
              <a:latin typeface="Arial" panose="020B0604020202020204" pitchFamily="34" charset="0"/>
            </a:endParaRPr>
          </a:p>
          <a:p>
            <a:r>
              <a:rPr lang="en-GB" dirty="0">
                <a:solidFill>
                  <a:srgbClr val="000000"/>
                </a:solidFill>
                <a:latin typeface="Arial" panose="020B0604020202020204" pitchFamily="34" charset="0"/>
              </a:rPr>
              <a:t>However, immigrants do make net positive contributions to the German economy and attracting migrants from abroad with more conservative values in regard to family is likely to help in slowing down the fall.</a:t>
            </a:r>
            <a:endParaRPr lang="en-GB" b="0" i="0" dirty="0">
              <a:solidFill>
                <a:srgbClr val="242424"/>
              </a:solidFill>
              <a:effectLst/>
              <a:latin typeface="Arial" panose="020B0604020202020204" pitchFamily="34" charset="0"/>
            </a:endParaRPr>
          </a:p>
        </p:txBody>
      </p:sp>
      <p:sp>
        <p:nvSpPr>
          <p:cNvPr id="3" name="Rectangle 2">
            <a:extLst>
              <a:ext uri="{FF2B5EF4-FFF2-40B4-BE49-F238E27FC236}">
                <a16:creationId xmlns:a16="http://schemas.microsoft.com/office/drawing/2014/main" id="{A3C86D40-5067-491A-89ED-C8E089324BDA}"/>
              </a:ext>
            </a:extLst>
          </p:cNvPr>
          <p:cNvSpPr/>
          <p:nvPr/>
        </p:nvSpPr>
        <p:spPr>
          <a:xfrm>
            <a:off x="395926" y="667195"/>
            <a:ext cx="11415860" cy="646331"/>
          </a:xfrm>
          <a:prstGeom prst="rect">
            <a:avLst/>
          </a:prstGeom>
        </p:spPr>
        <p:txBody>
          <a:bodyPr wrap="square">
            <a:spAutoFit/>
          </a:bodyPr>
          <a:lstStyle/>
          <a:p>
            <a:r>
              <a:rPr lang="en-GB" dirty="0">
                <a:solidFill>
                  <a:srgbClr val="0070C0"/>
                </a:solidFill>
                <a:latin typeface="Arial" panose="020B0604020202020204" pitchFamily="34" charset="0"/>
              </a:rPr>
              <a:t>Discuss the extent to which the migration policy (of asylum seekers) in Germany is the answer to Germany's population problem.</a:t>
            </a:r>
            <a:endParaRPr lang="en-GB" dirty="0">
              <a:solidFill>
                <a:srgbClr val="0070C0"/>
              </a:solidFill>
            </a:endParaRPr>
          </a:p>
        </p:txBody>
      </p:sp>
    </p:spTree>
    <p:extLst>
      <p:ext uri="{BB962C8B-B14F-4D97-AF65-F5344CB8AC3E}">
        <p14:creationId xmlns:p14="http://schemas.microsoft.com/office/powerpoint/2010/main" val="4916310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8858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8AF854-BA46-124B-B41D-589AA6645DA4}"/>
              </a:ext>
            </a:extLst>
          </p:cNvPr>
          <p:cNvSpPr>
            <a:spLocks noGrp="1"/>
          </p:cNvSpPr>
          <p:nvPr>
            <p:ph type="title"/>
          </p:nvPr>
        </p:nvSpPr>
        <p:spPr>
          <a:xfrm>
            <a:off x="576470" y="2199276"/>
            <a:ext cx="4075043" cy="2456442"/>
          </a:xfrm>
        </p:spPr>
        <p:txBody>
          <a:bodyPr>
            <a:noAutofit/>
          </a:bodyPr>
          <a:lstStyle/>
          <a:p>
            <a:r>
              <a:rPr lang="nb-NO" sz="3200" dirty="0" err="1"/>
              <a:t>Population</a:t>
            </a:r>
            <a:r>
              <a:rPr lang="nb-NO" sz="3200" dirty="0"/>
              <a:t> </a:t>
            </a:r>
            <a:br>
              <a:rPr lang="nb-NO" sz="3200" dirty="0"/>
            </a:br>
            <a:r>
              <a:rPr lang="nb-NO" sz="3200" b="1" dirty="0" err="1"/>
              <a:t>possibilities</a:t>
            </a:r>
            <a:r>
              <a:rPr lang="nb-NO" sz="3200" b="1" dirty="0"/>
              <a:t> </a:t>
            </a:r>
            <a:r>
              <a:rPr lang="nb-NO" sz="3200" dirty="0"/>
              <a:t>and </a:t>
            </a:r>
            <a:r>
              <a:rPr lang="nb-NO" sz="3200" b="1" dirty="0" err="1"/>
              <a:t>power</a:t>
            </a:r>
            <a:r>
              <a:rPr lang="nb-NO" sz="3200" b="1" dirty="0"/>
              <a:t> </a:t>
            </a:r>
            <a:br>
              <a:rPr lang="nb-NO" sz="3200" b="1" dirty="0"/>
            </a:br>
            <a:r>
              <a:rPr lang="nb-NO" sz="3200" dirty="0"/>
              <a:t>over </a:t>
            </a:r>
            <a:r>
              <a:rPr lang="nb-NO" sz="3200" dirty="0" err="1"/>
              <a:t>the</a:t>
            </a:r>
            <a:r>
              <a:rPr lang="nb-NO" sz="3200" dirty="0"/>
              <a:t> </a:t>
            </a:r>
            <a:br>
              <a:rPr lang="nb-NO" sz="3200" dirty="0"/>
            </a:br>
            <a:r>
              <a:rPr lang="nb-NO" sz="3200" dirty="0" err="1"/>
              <a:t>decision-making</a:t>
            </a:r>
            <a:r>
              <a:rPr lang="nb-NO" sz="3200" dirty="0"/>
              <a:t> </a:t>
            </a:r>
            <a:r>
              <a:rPr lang="nb-NO" sz="3200" dirty="0" err="1"/>
              <a:t>process</a:t>
            </a:r>
            <a:endParaRPr lang="nb-NO" sz="3200" dirty="0"/>
          </a:p>
        </p:txBody>
      </p:sp>
      <p:sp>
        <p:nvSpPr>
          <p:cNvPr id="3" name="Plassholder for innhold 2">
            <a:extLst>
              <a:ext uri="{FF2B5EF4-FFF2-40B4-BE49-F238E27FC236}">
                <a16:creationId xmlns:a16="http://schemas.microsoft.com/office/drawing/2014/main" id="{85E42FDA-8929-234A-9B28-951B977D514F}"/>
              </a:ext>
            </a:extLst>
          </p:cNvPr>
          <p:cNvSpPr>
            <a:spLocks noGrp="1"/>
          </p:cNvSpPr>
          <p:nvPr>
            <p:ph idx="1"/>
          </p:nvPr>
        </p:nvSpPr>
        <p:spPr/>
        <p:txBody>
          <a:bodyPr/>
          <a:lstStyle/>
          <a:p>
            <a:pPr marL="0" indent="0">
              <a:buNone/>
            </a:pPr>
            <a:r>
              <a:rPr lang="nb-NO" dirty="0"/>
              <a:t>The </a:t>
            </a:r>
            <a:r>
              <a:rPr lang="nb-NO" dirty="0" err="1"/>
              <a:t>demographic</a:t>
            </a:r>
            <a:r>
              <a:rPr lang="nb-NO" dirty="0"/>
              <a:t> dividend and </a:t>
            </a:r>
            <a:r>
              <a:rPr lang="nb-NO" dirty="0" err="1"/>
              <a:t>the</a:t>
            </a:r>
            <a:r>
              <a:rPr lang="nb-NO" dirty="0"/>
              <a:t> </a:t>
            </a:r>
            <a:r>
              <a:rPr lang="nb-NO" dirty="0" err="1"/>
              <a:t>ways</a:t>
            </a:r>
            <a:r>
              <a:rPr lang="nb-NO" dirty="0"/>
              <a:t> in </a:t>
            </a:r>
            <a:r>
              <a:rPr lang="nb-NO" dirty="0" err="1"/>
              <a:t>which</a:t>
            </a:r>
            <a:r>
              <a:rPr lang="nb-NO" dirty="0"/>
              <a:t> </a:t>
            </a:r>
            <a:r>
              <a:rPr lang="nb-NO" dirty="0" err="1"/>
              <a:t>population</a:t>
            </a:r>
            <a:r>
              <a:rPr lang="nb-NO" dirty="0"/>
              <a:t> </a:t>
            </a:r>
            <a:r>
              <a:rPr lang="nb-NO" dirty="0" err="1"/>
              <a:t>could</a:t>
            </a:r>
            <a:r>
              <a:rPr lang="nb-NO" dirty="0"/>
              <a:t> be </a:t>
            </a:r>
            <a:r>
              <a:rPr lang="nb-NO" dirty="0" err="1"/>
              <a:t>considered</a:t>
            </a:r>
            <a:r>
              <a:rPr lang="nb-NO" dirty="0"/>
              <a:t> a </a:t>
            </a:r>
            <a:r>
              <a:rPr lang="nb-NO" dirty="0" err="1"/>
              <a:t>resource</a:t>
            </a:r>
            <a:r>
              <a:rPr lang="nb-NO" dirty="0"/>
              <a:t> </a:t>
            </a:r>
            <a:r>
              <a:rPr lang="nb-NO" dirty="0" err="1"/>
              <a:t>when</a:t>
            </a:r>
            <a:r>
              <a:rPr lang="nb-NO" dirty="0"/>
              <a:t> </a:t>
            </a:r>
            <a:r>
              <a:rPr lang="nb-NO" dirty="0" err="1"/>
              <a:t>contemplating</a:t>
            </a:r>
            <a:r>
              <a:rPr lang="nb-NO" dirty="0"/>
              <a:t> </a:t>
            </a:r>
            <a:r>
              <a:rPr lang="nb-NO" dirty="0" err="1"/>
              <a:t>possible</a:t>
            </a:r>
            <a:r>
              <a:rPr lang="nb-NO" dirty="0"/>
              <a:t> futures </a:t>
            </a:r>
          </a:p>
          <a:p>
            <a:endParaRPr lang="nb-NO" dirty="0"/>
          </a:p>
          <a:p>
            <a:r>
              <a:rPr lang="nb-NO" i="1" dirty="0"/>
              <a:t>One case </a:t>
            </a:r>
            <a:r>
              <a:rPr lang="nb-NO" i="1" dirty="0" err="1"/>
              <a:t>study</a:t>
            </a:r>
            <a:r>
              <a:rPr lang="nb-NO" i="1" dirty="0"/>
              <a:t> </a:t>
            </a:r>
            <a:r>
              <a:rPr lang="nb-NO" i="1" dirty="0" err="1"/>
              <a:t>of</a:t>
            </a:r>
            <a:r>
              <a:rPr lang="nb-NO" i="1" dirty="0"/>
              <a:t> a country </a:t>
            </a:r>
            <a:r>
              <a:rPr lang="nb-NO" i="1" dirty="0" err="1"/>
              <a:t>benefiting</a:t>
            </a:r>
            <a:r>
              <a:rPr lang="nb-NO" i="1" dirty="0"/>
              <a:t> from a </a:t>
            </a:r>
            <a:r>
              <a:rPr lang="nb-NO" i="1" dirty="0" err="1"/>
              <a:t>demographic</a:t>
            </a:r>
            <a:r>
              <a:rPr lang="nb-NO" i="1" dirty="0"/>
              <a:t> dividend </a:t>
            </a:r>
            <a:endParaRPr lang="nb-NO" dirty="0"/>
          </a:p>
          <a:p>
            <a:endParaRPr lang="nb-NO" dirty="0"/>
          </a:p>
        </p:txBody>
      </p:sp>
    </p:spTree>
    <p:extLst>
      <p:ext uri="{BB962C8B-B14F-4D97-AF65-F5344CB8AC3E}">
        <p14:creationId xmlns:p14="http://schemas.microsoft.com/office/powerpoint/2010/main" val="29934628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2"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4" name="Picture 3">
            <a:extLst>
              <a:ext uri="{FF2B5EF4-FFF2-40B4-BE49-F238E27FC236}">
                <a16:creationId xmlns:a16="http://schemas.microsoft.com/office/drawing/2014/main" id="{E00BB7FC-52B7-415B-A0EB-7714CC9D8A1D}"/>
              </a:ext>
            </a:extLst>
          </p:cNvPr>
          <p:cNvPicPr>
            <a:picLocks noChangeAspect="1"/>
          </p:cNvPicPr>
          <p:nvPr/>
        </p:nvPicPr>
        <p:blipFill rotWithShape="1">
          <a:blip r:embed="rId2"/>
          <a:srcRect l="1149" r="2" b="2"/>
          <a:stretch/>
        </p:blipFill>
        <p:spPr>
          <a:xfrm>
            <a:off x="643467" y="643467"/>
            <a:ext cx="10905066" cy="5571066"/>
          </a:xfrm>
          <a:prstGeom prst="rect">
            <a:avLst/>
          </a:prstGeom>
        </p:spPr>
      </p:pic>
      <p:sp>
        <p:nvSpPr>
          <p:cNvPr id="34" name="Rectangle 33">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6948"/>
            <a:ext cx="10744200" cy="5404104"/>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782885"/>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8AF854-BA46-124B-B41D-589AA6645DA4}"/>
              </a:ext>
            </a:extLst>
          </p:cNvPr>
          <p:cNvSpPr>
            <a:spLocks noGrp="1"/>
          </p:cNvSpPr>
          <p:nvPr>
            <p:ph type="title"/>
          </p:nvPr>
        </p:nvSpPr>
        <p:spPr>
          <a:xfrm>
            <a:off x="576470" y="2199276"/>
            <a:ext cx="4075043" cy="2456442"/>
          </a:xfrm>
        </p:spPr>
        <p:txBody>
          <a:bodyPr>
            <a:noAutofit/>
          </a:bodyPr>
          <a:lstStyle/>
          <a:p>
            <a:r>
              <a:rPr lang="nb-NO" sz="3200" dirty="0" err="1"/>
              <a:t>Population</a:t>
            </a:r>
            <a:r>
              <a:rPr lang="nb-NO" sz="3200" dirty="0"/>
              <a:t> </a:t>
            </a:r>
            <a:br>
              <a:rPr lang="nb-NO" sz="3200" dirty="0"/>
            </a:br>
            <a:r>
              <a:rPr lang="nb-NO" sz="3200" b="1" dirty="0" err="1"/>
              <a:t>possibilities</a:t>
            </a:r>
            <a:r>
              <a:rPr lang="nb-NO" sz="3200" b="1" dirty="0"/>
              <a:t> </a:t>
            </a:r>
            <a:r>
              <a:rPr lang="nb-NO" sz="3200" dirty="0"/>
              <a:t>and </a:t>
            </a:r>
            <a:r>
              <a:rPr lang="nb-NO" sz="3200" b="1" dirty="0" err="1"/>
              <a:t>power</a:t>
            </a:r>
            <a:r>
              <a:rPr lang="nb-NO" sz="3200" b="1" dirty="0"/>
              <a:t> </a:t>
            </a:r>
            <a:br>
              <a:rPr lang="nb-NO" sz="3200" b="1" dirty="0"/>
            </a:br>
            <a:r>
              <a:rPr lang="nb-NO" sz="3200" dirty="0"/>
              <a:t>over </a:t>
            </a:r>
            <a:r>
              <a:rPr lang="nb-NO" sz="3200" dirty="0" err="1"/>
              <a:t>the</a:t>
            </a:r>
            <a:r>
              <a:rPr lang="nb-NO" sz="3200" dirty="0"/>
              <a:t> </a:t>
            </a:r>
            <a:br>
              <a:rPr lang="nb-NO" sz="3200" dirty="0"/>
            </a:br>
            <a:r>
              <a:rPr lang="nb-NO" sz="3200" dirty="0" err="1"/>
              <a:t>decision-making</a:t>
            </a:r>
            <a:r>
              <a:rPr lang="nb-NO" sz="3200" dirty="0"/>
              <a:t> </a:t>
            </a:r>
            <a:r>
              <a:rPr lang="nb-NO" sz="3200" dirty="0" err="1"/>
              <a:t>process</a:t>
            </a:r>
            <a:endParaRPr lang="nb-NO" sz="3200" dirty="0"/>
          </a:p>
        </p:txBody>
      </p:sp>
      <p:sp>
        <p:nvSpPr>
          <p:cNvPr id="3" name="Plassholder for innhold 2">
            <a:extLst>
              <a:ext uri="{FF2B5EF4-FFF2-40B4-BE49-F238E27FC236}">
                <a16:creationId xmlns:a16="http://schemas.microsoft.com/office/drawing/2014/main" id="{85E42FDA-8929-234A-9B28-951B977D514F}"/>
              </a:ext>
            </a:extLst>
          </p:cNvPr>
          <p:cNvSpPr>
            <a:spLocks noGrp="1"/>
          </p:cNvSpPr>
          <p:nvPr>
            <p:ph idx="1"/>
          </p:nvPr>
        </p:nvSpPr>
        <p:spPr/>
        <p:txBody>
          <a:bodyPr>
            <a:normAutofit fontScale="92500" lnSpcReduction="10000"/>
          </a:bodyPr>
          <a:lstStyle/>
          <a:p>
            <a:pPr marL="0" indent="0">
              <a:buNone/>
            </a:pPr>
            <a:r>
              <a:rPr lang="nb-NO" dirty="0"/>
              <a:t>The </a:t>
            </a:r>
            <a:r>
              <a:rPr lang="nb-NO" dirty="0" err="1"/>
              <a:t>demographic</a:t>
            </a:r>
            <a:r>
              <a:rPr lang="nb-NO" dirty="0"/>
              <a:t> dividend (DD) and </a:t>
            </a:r>
            <a:r>
              <a:rPr lang="nb-NO" dirty="0" err="1"/>
              <a:t>the</a:t>
            </a:r>
            <a:r>
              <a:rPr lang="nb-NO" dirty="0"/>
              <a:t> </a:t>
            </a:r>
            <a:r>
              <a:rPr lang="nb-NO" dirty="0" err="1"/>
              <a:t>ways</a:t>
            </a:r>
            <a:r>
              <a:rPr lang="nb-NO" dirty="0"/>
              <a:t> in </a:t>
            </a:r>
            <a:r>
              <a:rPr lang="nb-NO" dirty="0" err="1"/>
              <a:t>which</a:t>
            </a:r>
            <a:r>
              <a:rPr lang="nb-NO" dirty="0"/>
              <a:t> </a:t>
            </a:r>
            <a:r>
              <a:rPr lang="nb-NO" dirty="0" err="1"/>
              <a:t>population</a:t>
            </a:r>
            <a:r>
              <a:rPr lang="nb-NO" dirty="0"/>
              <a:t> </a:t>
            </a:r>
            <a:r>
              <a:rPr lang="nb-NO" dirty="0" err="1"/>
              <a:t>could</a:t>
            </a:r>
            <a:r>
              <a:rPr lang="nb-NO" dirty="0"/>
              <a:t> be </a:t>
            </a:r>
            <a:r>
              <a:rPr lang="nb-NO" dirty="0" err="1"/>
              <a:t>considered</a:t>
            </a:r>
            <a:r>
              <a:rPr lang="nb-NO" dirty="0"/>
              <a:t> a </a:t>
            </a:r>
            <a:r>
              <a:rPr lang="nb-NO" dirty="0" err="1"/>
              <a:t>resource</a:t>
            </a:r>
            <a:r>
              <a:rPr lang="nb-NO" dirty="0"/>
              <a:t> </a:t>
            </a:r>
            <a:r>
              <a:rPr lang="nb-NO" dirty="0" err="1"/>
              <a:t>when</a:t>
            </a:r>
            <a:r>
              <a:rPr lang="nb-NO" dirty="0"/>
              <a:t> </a:t>
            </a:r>
            <a:r>
              <a:rPr lang="nb-NO" dirty="0" err="1"/>
              <a:t>contemplating</a:t>
            </a:r>
            <a:r>
              <a:rPr lang="nb-NO" dirty="0"/>
              <a:t> </a:t>
            </a:r>
            <a:r>
              <a:rPr lang="nb-NO" dirty="0" err="1"/>
              <a:t>possible</a:t>
            </a:r>
            <a:r>
              <a:rPr lang="nb-NO" dirty="0"/>
              <a:t> futures </a:t>
            </a:r>
          </a:p>
          <a:p>
            <a:pPr marL="0" indent="0">
              <a:buNone/>
            </a:pPr>
            <a:r>
              <a:rPr lang="nb-NO" dirty="0">
                <a:solidFill>
                  <a:srgbClr val="FF0000"/>
                </a:solidFill>
              </a:rPr>
              <a:t>The </a:t>
            </a:r>
            <a:r>
              <a:rPr lang="nb-NO" dirty="0" err="1">
                <a:solidFill>
                  <a:srgbClr val="FF0000"/>
                </a:solidFill>
              </a:rPr>
              <a:t>short</a:t>
            </a:r>
            <a:r>
              <a:rPr lang="nb-NO" dirty="0">
                <a:solidFill>
                  <a:srgbClr val="FF0000"/>
                </a:solidFill>
              </a:rPr>
              <a:t>-term </a:t>
            </a:r>
            <a:r>
              <a:rPr lang="nb-NO" dirty="0" err="1">
                <a:solidFill>
                  <a:srgbClr val="FF0000"/>
                </a:solidFill>
              </a:rPr>
              <a:t>demographic</a:t>
            </a:r>
            <a:r>
              <a:rPr lang="nb-NO" dirty="0">
                <a:solidFill>
                  <a:srgbClr val="FF0000"/>
                </a:solidFill>
              </a:rPr>
              <a:t> </a:t>
            </a:r>
            <a:r>
              <a:rPr lang="nb-NO" dirty="0" err="1">
                <a:solidFill>
                  <a:srgbClr val="FF0000"/>
                </a:solidFill>
              </a:rPr>
              <a:t>benefit</a:t>
            </a:r>
            <a:r>
              <a:rPr lang="nb-NO" dirty="0">
                <a:solidFill>
                  <a:srgbClr val="FF0000"/>
                </a:solidFill>
              </a:rPr>
              <a:t> </a:t>
            </a:r>
            <a:r>
              <a:rPr lang="nb-NO" dirty="0" err="1">
                <a:solidFill>
                  <a:srgbClr val="FF0000"/>
                </a:solidFill>
              </a:rPr>
              <a:t>that</a:t>
            </a:r>
            <a:r>
              <a:rPr lang="nb-NO" dirty="0">
                <a:solidFill>
                  <a:srgbClr val="FF0000"/>
                </a:solidFill>
              </a:rPr>
              <a:t> is »</a:t>
            </a:r>
            <a:r>
              <a:rPr lang="nb-NO" dirty="0" err="1">
                <a:solidFill>
                  <a:srgbClr val="FF0000"/>
                </a:solidFill>
              </a:rPr>
              <a:t>cashed</a:t>
            </a:r>
            <a:r>
              <a:rPr lang="nb-NO" dirty="0">
                <a:solidFill>
                  <a:srgbClr val="FF0000"/>
                </a:solidFill>
              </a:rPr>
              <a:t> in» by a country </a:t>
            </a:r>
            <a:r>
              <a:rPr lang="nb-NO" dirty="0" err="1">
                <a:solidFill>
                  <a:srgbClr val="FF0000"/>
                </a:solidFill>
              </a:rPr>
              <a:t>when</a:t>
            </a:r>
            <a:r>
              <a:rPr lang="nb-NO" dirty="0">
                <a:solidFill>
                  <a:srgbClr val="FF0000"/>
                </a:solidFill>
              </a:rPr>
              <a:t> it </a:t>
            </a:r>
            <a:r>
              <a:rPr lang="nb-NO" dirty="0" err="1">
                <a:solidFill>
                  <a:srgbClr val="FF0000"/>
                </a:solidFill>
              </a:rPr>
              <a:t>moves</a:t>
            </a:r>
            <a:r>
              <a:rPr lang="nb-NO" dirty="0">
                <a:solidFill>
                  <a:srgbClr val="FF0000"/>
                </a:solidFill>
              </a:rPr>
              <a:t> from Stage 2 to Stage 3 </a:t>
            </a:r>
            <a:r>
              <a:rPr lang="nb-NO" dirty="0" err="1">
                <a:solidFill>
                  <a:srgbClr val="FF0000"/>
                </a:solidFill>
              </a:rPr>
              <a:t>of</a:t>
            </a:r>
            <a:r>
              <a:rPr lang="nb-NO" dirty="0">
                <a:solidFill>
                  <a:srgbClr val="FF0000"/>
                </a:solidFill>
              </a:rPr>
              <a:t> </a:t>
            </a:r>
            <a:r>
              <a:rPr lang="nb-NO" dirty="0" err="1">
                <a:solidFill>
                  <a:srgbClr val="FF0000"/>
                </a:solidFill>
              </a:rPr>
              <a:t>the</a:t>
            </a:r>
            <a:r>
              <a:rPr lang="nb-NO" dirty="0">
                <a:solidFill>
                  <a:srgbClr val="FF0000"/>
                </a:solidFill>
              </a:rPr>
              <a:t> DTM. </a:t>
            </a:r>
            <a:r>
              <a:rPr lang="nb-NO" b="1" dirty="0" err="1">
                <a:solidFill>
                  <a:srgbClr val="FF0000"/>
                </a:solidFill>
              </a:rPr>
              <a:t>Demographic</a:t>
            </a:r>
            <a:r>
              <a:rPr lang="nb-NO" b="1" dirty="0">
                <a:solidFill>
                  <a:srgbClr val="FF0000"/>
                </a:solidFill>
              </a:rPr>
              <a:t> dividend</a:t>
            </a:r>
            <a:r>
              <a:rPr lang="nb-NO" dirty="0">
                <a:solidFill>
                  <a:srgbClr val="FF0000"/>
                </a:solidFill>
              </a:rPr>
              <a:t> </a:t>
            </a:r>
            <a:r>
              <a:rPr lang="nb-NO" dirty="0" err="1">
                <a:solidFill>
                  <a:srgbClr val="FF0000"/>
                </a:solidFill>
              </a:rPr>
              <a:t>refers</a:t>
            </a:r>
            <a:r>
              <a:rPr lang="nb-NO" dirty="0">
                <a:solidFill>
                  <a:srgbClr val="FF0000"/>
                </a:solidFill>
              </a:rPr>
              <a:t> to </a:t>
            </a:r>
            <a:r>
              <a:rPr lang="nb-NO" dirty="0" err="1">
                <a:solidFill>
                  <a:srgbClr val="FF0000"/>
                </a:solidFill>
              </a:rPr>
              <a:t>the</a:t>
            </a:r>
            <a:r>
              <a:rPr lang="nb-NO" dirty="0">
                <a:solidFill>
                  <a:srgbClr val="FF0000"/>
                </a:solidFill>
              </a:rPr>
              <a:t> </a:t>
            </a:r>
            <a:r>
              <a:rPr lang="nb-NO" dirty="0" err="1">
                <a:solidFill>
                  <a:srgbClr val="FF0000"/>
                </a:solidFill>
              </a:rPr>
              <a:t>growth</a:t>
            </a:r>
            <a:r>
              <a:rPr lang="nb-NO" dirty="0">
                <a:solidFill>
                  <a:srgbClr val="FF0000"/>
                </a:solidFill>
              </a:rPr>
              <a:t> in an </a:t>
            </a:r>
            <a:r>
              <a:rPr lang="nb-NO" dirty="0" err="1">
                <a:solidFill>
                  <a:srgbClr val="FF0000"/>
                </a:solidFill>
              </a:rPr>
              <a:t>economy</a:t>
            </a:r>
            <a:r>
              <a:rPr lang="nb-NO" dirty="0">
                <a:solidFill>
                  <a:srgbClr val="FF0000"/>
                </a:solidFill>
              </a:rPr>
              <a:t> </a:t>
            </a:r>
            <a:r>
              <a:rPr lang="nb-NO" dirty="0" err="1">
                <a:solidFill>
                  <a:srgbClr val="FF0000"/>
                </a:solidFill>
              </a:rPr>
              <a:t>that</a:t>
            </a:r>
            <a:r>
              <a:rPr lang="nb-NO" dirty="0">
                <a:solidFill>
                  <a:srgbClr val="FF0000"/>
                </a:solidFill>
              </a:rPr>
              <a:t> is </a:t>
            </a:r>
            <a:r>
              <a:rPr lang="nb-NO" dirty="0" err="1">
                <a:solidFill>
                  <a:srgbClr val="FF0000"/>
                </a:solidFill>
              </a:rPr>
              <a:t>the</a:t>
            </a:r>
            <a:r>
              <a:rPr lang="nb-NO" dirty="0">
                <a:solidFill>
                  <a:srgbClr val="FF0000"/>
                </a:solidFill>
              </a:rPr>
              <a:t> resultant </a:t>
            </a:r>
            <a:r>
              <a:rPr lang="nb-NO" dirty="0" err="1">
                <a:solidFill>
                  <a:srgbClr val="FF0000"/>
                </a:solidFill>
              </a:rPr>
              <a:t>effect</a:t>
            </a:r>
            <a:r>
              <a:rPr lang="nb-NO" dirty="0">
                <a:solidFill>
                  <a:srgbClr val="FF0000"/>
                </a:solidFill>
              </a:rPr>
              <a:t> </a:t>
            </a:r>
            <a:r>
              <a:rPr lang="nb-NO" dirty="0" err="1">
                <a:solidFill>
                  <a:srgbClr val="FF0000"/>
                </a:solidFill>
              </a:rPr>
              <a:t>of</a:t>
            </a:r>
            <a:r>
              <a:rPr lang="nb-NO" dirty="0">
                <a:solidFill>
                  <a:srgbClr val="FF0000"/>
                </a:solidFill>
              </a:rPr>
              <a:t> a </a:t>
            </a:r>
            <a:r>
              <a:rPr lang="nb-NO" dirty="0" err="1">
                <a:solidFill>
                  <a:srgbClr val="FF0000"/>
                </a:solidFill>
              </a:rPr>
              <a:t>change</a:t>
            </a:r>
            <a:r>
              <a:rPr lang="nb-NO" dirty="0">
                <a:solidFill>
                  <a:srgbClr val="FF0000"/>
                </a:solidFill>
              </a:rPr>
              <a:t> in </a:t>
            </a:r>
            <a:r>
              <a:rPr lang="nb-NO" dirty="0" err="1">
                <a:solidFill>
                  <a:srgbClr val="FF0000"/>
                </a:solidFill>
              </a:rPr>
              <a:t>the</a:t>
            </a:r>
            <a:r>
              <a:rPr lang="nb-NO" dirty="0">
                <a:solidFill>
                  <a:srgbClr val="FF0000"/>
                </a:solidFill>
              </a:rPr>
              <a:t> age </a:t>
            </a:r>
            <a:r>
              <a:rPr lang="nb-NO" dirty="0" err="1">
                <a:solidFill>
                  <a:srgbClr val="FF0000"/>
                </a:solidFill>
              </a:rPr>
              <a:t>structure</a:t>
            </a:r>
            <a:r>
              <a:rPr lang="nb-NO" dirty="0">
                <a:solidFill>
                  <a:srgbClr val="FF0000"/>
                </a:solidFill>
              </a:rPr>
              <a:t> </a:t>
            </a:r>
            <a:r>
              <a:rPr lang="nb-NO" dirty="0" err="1">
                <a:solidFill>
                  <a:srgbClr val="FF0000"/>
                </a:solidFill>
              </a:rPr>
              <a:t>of</a:t>
            </a:r>
            <a:r>
              <a:rPr lang="nb-NO" dirty="0">
                <a:solidFill>
                  <a:srgbClr val="FF0000"/>
                </a:solidFill>
              </a:rPr>
              <a:t> a </a:t>
            </a:r>
            <a:r>
              <a:rPr lang="nb-NO" dirty="0" err="1">
                <a:solidFill>
                  <a:srgbClr val="FF0000"/>
                </a:solidFill>
              </a:rPr>
              <a:t>country's</a:t>
            </a:r>
            <a:r>
              <a:rPr lang="nb-NO" dirty="0">
                <a:solidFill>
                  <a:srgbClr val="FF0000"/>
                </a:solidFill>
              </a:rPr>
              <a:t> </a:t>
            </a:r>
            <a:r>
              <a:rPr lang="nb-NO" b="1" dirty="0" err="1">
                <a:solidFill>
                  <a:srgbClr val="FF0000"/>
                </a:solidFill>
              </a:rPr>
              <a:t>population</a:t>
            </a:r>
            <a:r>
              <a:rPr lang="nb-NO" dirty="0">
                <a:solidFill>
                  <a:srgbClr val="FF0000"/>
                </a:solidFill>
              </a:rPr>
              <a:t>. The </a:t>
            </a:r>
            <a:r>
              <a:rPr lang="nb-NO" dirty="0" err="1">
                <a:solidFill>
                  <a:srgbClr val="FF0000"/>
                </a:solidFill>
              </a:rPr>
              <a:t>change</a:t>
            </a:r>
            <a:r>
              <a:rPr lang="nb-NO" dirty="0">
                <a:solidFill>
                  <a:srgbClr val="FF0000"/>
                </a:solidFill>
              </a:rPr>
              <a:t> in age </a:t>
            </a:r>
            <a:r>
              <a:rPr lang="nb-NO" dirty="0" err="1">
                <a:solidFill>
                  <a:srgbClr val="FF0000"/>
                </a:solidFill>
              </a:rPr>
              <a:t>structure</a:t>
            </a:r>
            <a:r>
              <a:rPr lang="nb-NO" dirty="0">
                <a:solidFill>
                  <a:srgbClr val="FF0000"/>
                </a:solidFill>
              </a:rPr>
              <a:t> is </a:t>
            </a:r>
            <a:r>
              <a:rPr lang="nb-NO" dirty="0" err="1">
                <a:solidFill>
                  <a:srgbClr val="FF0000"/>
                </a:solidFill>
              </a:rPr>
              <a:t>typically</a:t>
            </a:r>
            <a:r>
              <a:rPr lang="nb-NO" dirty="0">
                <a:solidFill>
                  <a:srgbClr val="FF0000"/>
                </a:solidFill>
              </a:rPr>
              <a:t> </a:t>
            </a:r>
            <a:r>
              <a:rPr lang="nb-NO" dirty="0" err="1">
                <a:solidFill>
                  <a:srgbClr val="FF0000"/>
                </a:solidFill>
              </a:rPr>
              <a:t>brought</a:t>
            </a:r>
            <a:r>
              <a:rPr lang="nb-NO" dirty="0">
                <a:solidFill>
                  <a:srgbClr val="FF0000"/>
                </a:solidFill>
              </a:rPr>
              <a:t> </a:t>
            </a:r>
            <a:r>
              <a:rPr lang="nb-NO" dirty="0" err="1">
                <a:solidFill>
                  <a:srgbClr val="FF0000"/>
                </a:solidFill>
              </a:rPr>
              <a:t>on</a:t>
            </a:r>
            <a:r>
              <a:rPr lang="nb-NO" dirty="0">
                <a:solidFill>
                  <a:srgbClr val="FF0000"/>
                </a:solidFill>
              </a:rPr>
              <a:t> by a </a:t>
            </a:r>
            <a:r>
              <a:rPr lang="nb-NO" dirty="0" err="1">
                <a:solidFill>
                  <a:srgbClr val="FF0000"/>
                </a:solidFill>
              </a:rPr>
              <a:t>decline</a:t>
            </a:r>
            <a:r>
              <a:rPr lang="nb-NO" dirty="0">
                <a:solidFill>
                  <a:srgbClr val="FF0000"/>
                </a:solidFill>
              </a:rPr>
              <a:t> in </a:t>
            </a:r>
            <a:r>
              <a:rPr lang="nb-NO" dirty="0" err="1">
                <a:solidFill>
                  <a:srgbClr val="FF0000"/>
                </a:solidFill>
              </a:rPr>
              <a:t>fertility</a:t>
            </a:r>
            <a:r>
              <a:rPr lang="nb-NO" dirty="0">
                <a:solidFill>
                  <a:srgbClr val="FF0000"/>
                </a:solidFill>
              </a:rPr>
              <a:t> and </a:t>
            </a:r>
            <a:r>
              <a:rPr lang="nb-NO" dirty="0" err="1">
                <a:solidFill>
                  <a:srgbClr val="FF0000"/>
                </a:solidFill>
              </a:rPr>
              <a:t>mortality</a:t>
            </a:r>
            <a:r>
              <a:rPr lang="nb-NO" dirty="0">
                <a:solidFill>
                  <a:srgbClr val="FF0000"/>
                </a:solidFill>
              </a:rPr>
              <a:t> rates.</a:t>
            </a:r>
          </a:p>
          <a:p>
            <a:pPr marL="0" indent="0">
              <a:buNone/>
            </a:pPr>
            <a:endParaRPr lang="nb-NO" dirty="0"/>
          </a:p>
          <a:p>
            <a:pPr marL="0" indent="0" algn="ctr">
              <a:buNone/>
            </a:pPr>
            <a:r>
              <a:rPr lang="nb-NO" dirty="0">
                <a:solidFill>
                  <a:srgbClr val="FF0000"/>
                </a:solidFill>
                <a:hlinkClick r:id="rId2"/>
              </a:rPr>
              <a:t>Harnessing the Demographic Dividend</a:t>
            </a:r>
            <a:endParaRPr lang="nb-NO" dirty="0">
              <a:solidFill>
                <a:srgbClr val="FF0000"/>
              </a:solidFill>
            </a:endParaRPr>
          </a:p>
          <a:p>
            <a:endParaRPr lang="nb-NO" dirty="0"/>
          </a:p>
          <a:p>
            <a:r>
              <a:rPr lang="nb-NO" dirty="0"/>
              <a:t>• </a:t>
            </a:r>
            <a:r>
              <a:rPr lang="nb-NO" i="1" dirty="0"/>
              <a:t>One case </a:t>
            </a:r>
            <a:r>
              <a:rPr lang="nb-NO" i="1" dirty="0" err="1"/>
              <a:t>study</a:t>
            </a:r>
            <a:r>
              <a:rPr lang="nb-NO" i="1" dirty="0"/>
              <a:t> </a:t>
            </a:r>
            <a:r>
              <a:rPr lang="nb-NO" i="1" dirty="0" err="1"/>
              <a:t>of</a:t>
            </a:r>
            <a:r>
              <a:rPr lang="nb-NO" i="1" dirty="0"/>
              <a:t> a country </a:t>
            </a:r>
            <a:r>
              <a:rPr lang="nb-NO" i="1" dirty="0" err="1"/>
              <a:t>benefiting</a:t>
            </a:r>
            <a:r>
              <a:rPr lang="nb-NO" i="1" dirty="0"/>
              <a:t> from a </a:t>
            </a:r>
            <a:r>
              <a:rPr lang="nb-NO" i="1" dirty="0" err="1"/>
              <a:t>demographic</a:t>
            </a:r>
            <a:r>
              <a:rPr lang="nb-NO" i="1" dirty="0"/>
              <a:t> dividend </a:t>
            </a:r>
          </a:p>
          <a:p>
            <a:pPr marL="0" indent="0" algn="ctr">
              <a:buNone/>
            </a:pPr>
            <a:r>
              <a:rPr lang="nb-NO" dirty="0">
                <a:solidFill>
                  <a:srgbClr val="FF0000"/>
                </a:solidFill>
              </a:rPr>
              <a:t>India (</a:t>
            </a:r>
            <a:r>
              <a:rPr lang="nb-NO" dirty="0" err="1">
                <a:solidFill>
                  <a:srgbClr val="FF0000"/>
                </a:solidFill>
              </a:rPr>
              <a:t>page</a:t>
            </a:r>
            <a:r>
              <a:rPr lang="nb-NO" dirty="0">
                <a:solidFill>
                  <a:srgbClr val="FF0000"/>
                </a:solidFill>
              </a:rPr>
              <a:t> 35)</a:t>
            </a:r>
          </a:p>
          <a:p>
            <a:endParaRPr lang="nb-NO" dirty="0"/>
          </a:p>
        </p:txBody>
      </p:sp>
    </p:spTree>
    <p:extLst>
      <p:ext uri="{BB962C8B-B14F-4D97-AF65-F5344CB8AC3E}">
        <p14:creationId xmlns:p14="http://schemas.microsoft.com/office/powerpoint/2010/main" val="8772623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61C2F7C8-E9DC-C647-81CF-A5BE38977CC8}"/>
              </a:ext>
            </a:extLst>
          </p:cNvPr>
          <p:cNvPicPr>
            <a:picLocks noChangeAspect="1"/>
          </p:cNvPicPr>
          <p:nvPr/>
        </p:nvPicPr>
        <p:blipFill>
          <a:blip r:embed="rId2"/>
          <a:stretch>
            <a:fillRect/>
          </a:stretch>
        </p:blipFill>
        <p:spPr>
          <a:xfrm>
            <a:off x="502920" y="329269"/>
            <a:ext cx="8018228" cy="5761051"/>
          </a:xfrm>
          <a:prstGeom prst="rect">
            <a:avLst/>
          </a:prstGeom>
        </p:spPr>
      </p:pic>
      <p:sp>
        <p:nvSpPr>
          <p:cNvPr id="3" name="TekstSylinder 2">
            <a:hlinkClick r:id="rId3"/>
            <a:extLst>
              <a:ext uri="{FF2B5EF4-FFF2-40B4-BE49-F238E27FC236}">
                <a16:creationId xmlns:a16="http://schemas.microsoft.com/office/drawing/2014/main" id="{79C31B80-2D64-4541-B757-A7AD6BCC86E7}"/>
              </a:ext>
            </a:extLst>
          </p:cNvPr>
          <p:cNvSpPr txBox="1"/>
          <p:nvPr/>
        </p:nvSpPr>
        <p:spPr>
          <a:xfrm>
            <a:off x="502920" y="6187440"/>
            <a:ext cx="6931550" cy="369332"/>
          </a:xfrm>
          <a:prstGeom prst="rect">
            <a:avLst/>
          </a:prstGeom>
          <a:noFill/>
        </p:spPr>
        <p:txBody>
          <a:bodyPr wrap="square" rtlCol="0">
            <a:spAutoFit/>
          </a:bodyPr>
          <a:lstStyle/>
          <a:p>
            <a:r>
              <a:rPr lang="nb-NO" u="sng" dirty="0">
                <a:solidFill>
                  <a:srgbClr val="FF0000"/>
                </a:solidFill>
              </a:rPr>
              <a:t>...</a:t>
            </a:r>
            <a:r>
              <a:rPr lang="nb-NO" u="sng" dirty="0" err="1">
                <a:solidFill>
                  <a:srgbClr val="FF0000"/>
                </a:solidFill>
              </a:rPr>
              <a:t>but</a:t>
            </a:r>
            <a:r>
              <a:rPr lang="nb-NO" u="sng" dirty="0">
                <a:solidFill>
                  <a:srgbClr val="FF0000"/>
                </a:solidFill>
              </a:rPr>
              <a:t> as GDP </a:t>
            </a:r>
            <a:r>
              <a:rPr lang="nb-NO" u="sng" dirty="0" err="1">
                <a:solidFill>
                  <a:srgbClr val="FF0000"/>
                </a:solidFill>
              </a:rPr>
              <a:t>growth</a:t>
            </a:r>
            <a:r>
              <a:rPr lang="nb-NO" u="sng" dirty="0">
                <a:solidFill>
                  <a:srgbClr val="FF0000"/>
                </a:solidFill>
              </a:rPr>
              <a:t> </a:t>
            </a:r>
            <a:r>
              <a:rPr lang="nb-NO" u="sng" dirty="0" err="1">
                <a:solidFill>
                  <a:srgbClr val="FF0000"/>
                </a:solidFill>
              </a:rPr>
              <a:t>slows</a:t>
            </a:r>
            <a:r>
              <a:rPr lang="nb-NO" u="sng" dirty="0">
                <a:solidFill>
                  <a:srgbClr val="FF0000"/>
                </a:solidFill>
              </a:rPr>
              <a:t>, </a:t>
            </a:r>
            <a:r>
              <a:rPr lang="nb-NO" u="sng" dirty="0" err="1">
                <a:solidFill>
                  <a:srgbClr val="FF0000"/>
                </a:solidFill>
              </a:rPr>
              <a:t>India’s</a:t>
            </a:r>
            <a:r>
              <a:rPr lang="nb-NO" u="sng" dirty="0">
                <a:solidFill>
                  <a:srgbClr val="FF0000"/>
                </a:solidFill>
              </a:rPr>
              <a:t> DD </a:t>
            </a:r>
            <a:r>
              <a:rPr lang="nb-NO" u="sng" dirty="0" err="1">
                <a:solidFill>
                  <a:srgbClr val="FF0000"/>
                </a:solidFill>
              </a:rPr>
              <a:t>could</a:t>
            </a:r>
            <a:r>
              <a:rPr lang="nb-NO" u="sng" dirty="0">
                <a:solidFill>
                  <a:srgbClr val="FF0000"/>
                </a:solidFill>
              </a:rPr>
              <a:t> turn </a:t>
            </a:r>
            <a:r>
              <a:rPr lang="nb-NO" u="sng" dirty="0" err="1">
                <a:solidFill>
                  <a:srgbClr val="FF0000"/>
                </a:solidFill>
              </a:rPr>
              <a:t>into</a:t>
            </a:r>
            <a:r>
              <a:rPr lang="nb-NO" u="sng" dirty="0">
                <a:solidFill>
                  <a:srgbClr val="FF0000"/>
                </a:solidFill>
              </a:rPr>
              <a:t> </a:t>
            </a:r>
            <a:r>
              <a:rPr lang="nb-NO" u="sng" dirty="0" err="1">
                <a:solidFill>
                  <a:srgbClr val="FF0000"/>
                </a:solidFill>
              </a:rPr>
              <a:t>disaster</a:t>
            </a:r>
            <a:r>
              <a:rPr lang="nb-NO" u="sng" dirty="0">
                <a:solidFill>
                  <a:srgbClr val="FF0000"/>
                </a:solidFill>
              </a:rPr>
              <a:t>...</a:t>
            </a:r>
          </a:p>
        </p:txBody>
      </p:sp>
      <p:pic>
        <p:nvPicPr>
          <p:cNvPr id="4" name="Bilde 3">
            <a:extLst>
              <a:ext uri="{FF2B5EF4-FFF2-40B4-BE49-F238E27FC236}">
                <a16:creationId xmlns:a16="http://schemas.microsoft.com/office/drawing/2014/main" id="{A12760FF-52C9-3140-91D8-D9C41C8AF838}"/>
              </a:ext>
            </a:extLst>
          </p:cNvPr>
          <p:cNvPicPr>
            <a:picLocks noChangeAspect="1"/>
          </p:cNvPicPr>
          <p:nvPr/>
        </p:nvPicPr>
        <p:blipFill>
          <a:blip r:embed="rId4"/>
          <a:stretch>
            <a:fillRect/>
          </a:stretch>
        </p:blipFill>
        <p:spPr>
          <a:xfrm>
            <a:off x="8085262" y="1292032"/>
            <a:ext cx="3937000" cy="2527300"/>
          </a:xfrm>
          <a:prstGeom prst="rect">
            <a:avLst/>
          </a:prstGeom>
        </p:spPr>
      </p:pic>
    </p:spTree>
    <p:extLst>
      <p:ext uri="{BB962C8B-B14F-4D97-AF65-F5344CB8AC3E}">
        <p14:creationId xmlns:p14="http://schemas.microsoft.com/office/powerpoint/2010/main" val="11406964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8A5713-B750-6344-8550-BEEE68540246}"/>
              </a:ext>
            </a:extLst>
          </p:cNvPr>
          <p:cNvSpPr>
            <a:spLocks noGrp="1"/>
          </p:cNvSpPr>
          <p:nvPr>
            <p:ph type="title"/>
          </p:nvPr>
        </p:nvSpPr>
        <p:spPr>
          <a:xfrm>
            <a:off x="550700" y="2199276"/>
            <a:ext cx="4180326" cy="2456442"/>
          </a:xfrm>
        </p:spPr>
        <p:txBody>
          <a:bodyPr>
            <a:noAutofit/>
          </a:bodyPr>
          <a:lstStyle/>
          <a:p>
            <a:r>
              <a:rPr lang="nb-NO" sz="3200" dirty="0" err="1"/>
              <a:t>Population</a:t>
            </a:r>
            <a:r>
              <a:rPr lang="nb-NO" sz="3200" dirty="0"/>
              <a:t> </a:t>
            </a:r>
            <a:br>
              <a:rPr lang="nb-NO" sz="3200" dirty="0"/>
            </a:br>
            <a:r>
              <a:rPr lang="nb-NO" sz="3200" b="1" dirty="0" err="1"/>
              <a:t>possibilities</a:t>
            </a:r>
            <a:r>
              <a:rPr lang="nb-NO" sz="3200" b="1" dirty="0"/>
              <a:t> </a:t>
            </a:r>
            <a:r>
              <a:rPr lang="nb-NO" sz="3200" dirty="0"/>
              <a:t>and </a:t>
            </a:r>
            <a:r>
              <a:rPr lang="nb-NO" sz="3200" b="1" dirty="0" err="1"/>
              <a:t>power</a:t>
            </a:r>
            <a:r>
              <a:rPr lang="nb-NO" sz="3200" b="1" dirty="0"/>
              <a:t> </a:t>
            </a:r>
            <a:br>
              <a:rPr lang="nb-NO" sz="3200" b="1" dirty="0"/>
            </a:br>
            <a:r>
              <a:rPr lang="nb-NO" sz="3200" dirty="0"/>
              <a:t>over </a:t>
            </a:r>
            <a:r>
              <a:rPr lang="nb-NO" sz="3200" dirty="0" err="1"/>
              <a:t>the</a:t>
            </a:r>
            <a:r>
              <a:rPr lang="nb-NO" sz="3200" dirty="0"/>
              <a:t> </a:t>
            </a:r>
            <a:br>
              <a:rPr lang="nb-NO" sz="3200" dirty="0"/>
            </a:br>
            <a:r>
              <a:rPr lang="nb-NO" sz="3200" dirty="0" err="1"/>
              <a:t>decision-making</a:t>
            </a:r>
            <a:r>
              <a:rPr lang="nb-NO" sz="3200" dirty="0"/>
              <a:t> </a:t>
            </a:r>
            <a:r>
              <a:rPr lang="nb-NO" sz="3200" dirty="0" err="1"/>
              <a:t>process</a:t>
            </a:r>
            <a:endParaRPr lang="nb-NO" sz="3200" dirty="0"/>
          </a:p>
        </p:txBody>
      </p:sp>
      <p:sp>
        <p:nvSpPr>
          <p:cNvPr id="3" name="Plassholder for innhold 2">
            <a:extLst>
              <a:ext uri="{FF2B5EF4-FFF2-40B4-BE49-F238E27FC236}">
                <a16:creationId xmlns:a16="http://schemas.microsoft.com/office/drawing/2014/main" id="{B6279287-9962-4146-BA65-8CA29F0AE408}"/>
              </a:ext>
            </a:extLst>
          </p:cNvPr>
          <p:cNvSpPr>
            <a:spLocks noGrp="1"/>
          </p:cNvSpPr>
          <p:nvPr>
            <p:ph idx="1"/>
          </p:nvPr>
        </p:nvSpPr>
        <p:spPr>
          <a:xfrm>
            <a:off x="5118447" y="803186"/>
            <a:ext cx="6281873" cy="5248622"/>
          </a:xfrm>
        </p:spPr>
        <p:txBody>
          <a:bodyPr/>
          <a:lstStyle/>
          <a:p>
            <a:pPr marL="0" indent="0" algn="ctr">
              <a:buNone/>
            </a:pPr>
            <a:r>
              <a:rPr lang="nb-NO" b="1" dirty="0" err="1"/>
              <a:t>Synthesis</a:t>
            </a:r>
            <a:r>
              <a:rPr lang="nb-NO" b="1" dirty="0"/>
              <a:t>, </a:t>
            </a:r>
            <a:r>
              <a:rPr lang="nb-NO" b="1" dirty="0" err="1"/>
              <a:t>evaluation</a:t>
            </a:r>
            <a:r>
              <a:rPr lang="nb-NO" b="1" dirty="0"/>
              <a:t> and skills </a:t>
            </a:r>
            <a:r>
              <a:rPr lang="nb-NO" b="1" dirty="0" err="1"/>
              <a:t>opportunities</a:t>
            </a:r>
            <a:r>
              <a:rPr lang="nb-NO" b="1" dirty="0"/>
              <a:t> </a:t>
            </a:r>
          </a:p>
          <a:p>
            <a:pPr marL="0" indent="0" algn="ctr">
              <a:buNone/>
            </a:pPr>
            <a:endParaRPr lang="nb-NO" dirty="0"/>
          </a:p>
          <a:p>
            <a:r>
              <a:rPr lang="nb-NO" dirty="0"/>
              <a:t>How </a:t>
            </a:r>
            <a:r>
              <a:rPr lang="nb-NO" dirty="0" err="1"/>
              <a:t>population</a:t>
            </a:r>
            <a:r>
              <a:rPr lang="nb-NO" dirty="0"/>
              <a:t> </a:t>
            </a:r>
            <a:r>
              <a:rPr lang="nb-NO" dirty="0" err="1"/>
              <a:t>change</a:t>
            </a:r>
            <a:r>
              <a:rPr lang="nb-NO" dirty="0"/>
              <a:t> </a:t>
            </a:r>
            <a:r>
              <a:rPr lang="nb-NO" dirty="0" err="1"/>
              <a:t>may</a:t>
            </a:r>
            <a:r>
              <a:rPr lang="nb-NO" dirty="0"/>
              <a:t> </a:t>
            </a:r>
            <a:r>
              <a:rPr lang="nb-NO" dirty="0" err="1"/>
              <a:t>affect</a:t>
            </a:r>
            <a:r>
              <a:rPr lang="nb-NO" dirty="0"/>
              <a:t> </a:t>
            </a:r>
            <a:r>
              <a:rPr lang="nb-NO" dirty="0" err="1"/>
              <a:t>the</a:t>
            </a:r>
            <a:r>
              <a:rPr lang="nb-NO" dirty="0"/>
              <a:t> </a:t>
            </a:r>
            <a:r>
              <a:rPr lang="nb-NO" dirty="0" err="1"/>
              <a:t>power</a:t>
            </a:r>
            <a:r>
              <a:rPr lang="nb-NO" dirty="0"/>
              <a:t> </a:t>
            </a:r>
            <a:r>
              <a:rPr lang="nb-NO" dirty="0" err="1"/>
              <a:t>balance</a:t>
            </a:r>
            <a:r>
              <a:rPr lang="nb-NO" dirty="0"/>
              <a:t> </a:t>
            </a:r>
            <a:r>
              <a:rPr lang="nb-NO" dirty="0" err="1"/>
              <a:t>between</a:t>
            </a:r>
            <a:r>
              <a:rPr lang="nb-NO" dirty="0"/>
              <a:t> </a:t>
            </a:r>
            <a:r>
              <a:rPr lang="nb-NO" dirty="0" err="1"/>
              <a:t>groups</a:t>
            </a:r>
            <a:r>
              <a:rPr lang="nb-NO" dirty="0"/>
              <a:t> </a:t>
            </a:r>
            <a:r>
              <a:rPr lang="nb-NO" dirty="0" err="1"/>
              <a:t>of</a:t>
            </a:r>
            <a:r>
              <a:rPr lang="nb-NO" dirty="0"/>
              <a:t> </a:t>
            </a:r>
            <a:r>
              <a:rPr lang="nb-NO" dirty="0" err="1"/>
              <a:t>people</a:t>
            </a:r>
            <a:r>
              <a:rPr lang="nb-NO" dirty="0"/>
              <a:t> at </a:t>
            </a:r>
            <a:r>
              <a:rPr lang="nb-NO" dirty="0" err="1"/>
              <a:t>local</a:t>
            </a:r>
            <a:r>
              <a:rPr lang="nb-NO" dirty="0"/>
              <a:t>, </a:t>
            </a:r>
            <a:r>
              <a:rPr lang="nb-NO" dirty="0" err="1"/>
              <a:t>national</a:t>
            </a:r>
            <a:r>
              <a:rPr lang="nb-NO" dirty="0"/>
              <a:t> and </a:t>
            </a:r>
            <a:r>
              <a:rPr lang="nb-NO" dirty="0" err="1"/>
              <a:t>international</a:t>
            </a:r>
            <a:r>
              <a:rPr lang="nb-NO" dirty="0"/>
              <a:t> </a:t>
            </a:r>
            <a:r>
              <a:rPr lang="nb-NO" b="1" dirty="0" err="1"/>
              <a:t>scales</a:t>
            </a:r>
            <a:r>
              <a:rPr lang="nb-NO" b="1" dirty="0"/>
              <a:t> </a:t>
            </a:r>
            <a:endParaRPr lang="nb-NO" dirty="0"/>
          </a:p>
          <a:p>
            <a:endParaRPr lang="nb-NO" dirty="0"/>
          </a:p>
        </p:txBody>
      </p:sp>
    </p:spTree>
    <p:extLst>
      <p:ext uri="{BB962C8B-B14F-4D97-AF65-F5344CB8AC3E}">
        <p14:creationId xmlns:p14="http://schemas.microsoft.com/office/powerpoint/2010/main" val="42715671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6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0"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7"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2" name="Picture 1">
            <a:extLst>
              <a:ext uri="{FF2B5EF4-FFF2-40B4-BE49-F238E27FC236}">
                <a16:creationId xmlns:a16="http://schemas.microsoft.com/office/drawing/2014/main" id="{30908170-9694-4FBC-A046-A29F80E5F79C}"/>
              </a:ext>
            </a:extLst>
          </p:cNvPr>
          <p:cNvPicPr>
            <a:picLocks noChangeAspect="1"/>
          </p:cNvPicPr>
          <p:nvPr/>
        </p:nvPicPr>
        <p:blipFill>
          <a:blip r:embed="rId2"/>
          <a:stretch>
            <a:fillRect/>
          </a:stretch>
        </p:blipFill>
        <p:spPr>
          <a:xfrm>
            <a:off x="1691994" y="643467"/>
            <a:ext cx="8808011" cy="5571066"/>
          </a:xfrm>
          <a:prstGeom prst="rect">
            <a:avLst/>
          </a:prstGeom>
        </p:spPr>
      </p:pic>
    </p:spTree>
    <p:extLst>
      <p:ext uri="{BB962C8B-B14F-4D97-AF65-F5344CB8AC3E}">
        <p14:creationId xmlns:p14="http://schemas.microsoft.com/office/powerpoint/2010/main" val="194343985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199A85A-541B-1D4E-8D43-B0B492D9626E}"/>
              </a:ext>
            </a:extLst>
          </p:cNvPr>
          <p:cNvSpPr>
            <a:spLocks noGrp="1"/>
          </p:cNvSpPr>
          <p:nvPr>
            <p:ph type="title"/>
          </p:nvPr>
        </p:nvSpPr>
        <p:spPr>
          <a:xfrm>
            <a:off x="3344214" y="1510112"/>
            <a:ext cx="5490224" cy="2869598"/>
          </a:xfrm>
        </p:spPr>
        <p:txBody>
          <a:bodyPr>
            <a:normAutofit fontScale="90000"/>
          </a:bodyPr>
          <a:lstStyle/>
          <a:p>
            <a:br>
              <a:rPr lang="nb-NO" b="1" dirty="0"/>
            </a:br>
            <a:br>
              <a:rPr lang="nb-NO" b="1" dirty="0"/>
            </a:br>
            <a:br>
              <a:rPr lang="nb-NO" b="1" dirty="0"/>
            </a:br>
            <a:br>
              <a:rPr lang="nb-NO" b="1" dirty="0"/>
            </a:br>
            <a:br>
              <a:rPr lang="nb-NO" b="1" dirty="0"/>
            </a:br>
            <a:r>
              <a:rPr lang="nb-NO" sz="4000" b="1" dirty="0"/>
              <a:t>1. </a:t>
            </a:r>
            <a:r>
              <a:rPr lang="nb-NO" sz="4000" b="1" dirty="0" err="1"/>
              <a:t>Population</a:t>
            </a:r>
            <a:r>
              <a:rPr lang="nb-NO" sz="4000" b="1" dirty="0"/>
              <a:t> </a:t>
            </a:r>
            <a:br>
              <a:rPr lang="nb-NO" sz="4000" b="1" dirty="0"/>
            </a:br>
            <a:r>
              <a:rPr lang="nb-NO" sz="4000" b="1" dirty="0"/>
              <a:t>and </a:t>
            </a:r>
            <a:br>
              <a:rPr lang="nb-NO" sz="4000" b="1" dirty="0"/>
            </a:br>
            <a:r>
              <a:rPr lang="nb-NO" sz="4000" b="1" dirty="0" err="1"/>
              <a:t>economic</a:t>
            </a:r>
            <a:r>
              <a:rPr lang="nb-NO" sz="4000" b="1" dirty="0"/>
              <a:t> </a:t>
            </a:r>
            <a:r>
              <a:rPr lang="nb-NO" sz="4000" b="1" dirty="0" err="1"/>
              <a:t>development</a:t>
            </a:r>
            <a:r>
              <a:rPr lang="nb-NO" sz="4000" b="1" dirty="0"/>
              <a:t> </a:t>
            </a:r>
            <a:r>
              <a:rPr lang="nb-NO" sz="4000" b="1" dirty="0" err="1"/>
              <a:t>patterns</a:t>
            </a:r>
            <a:r>
              <a:rPr lang="nb-NO" sz="4000" b="1" dirty="0"/>
              <a:t> </a:t>
            </a:r>
            <a:br>
              <a:rPr lang="nb-NO" dirty="0"/>
            </a:br>
            <a:endParaRPr lang="nb-NO" dirty="0"/>
          </a:p>
        </p:txBody>
      </p:sp>
      <p:sp>
        <p:nvSpPr>
          <p:cNvPr id="3" name="Plassholder for tekst 2">
            <a:extLst>
              <a:ext uri="{FF2B5EF4-FFF2-40B4-BE49-F238E27FC236}">
                <a16:creationId xmlns:a16="http://schemas.microsoft.com/office/drawing/2014/main" id="{EAE928B1-1011-554E-9BCE-B5A0167552AD}"/>
              </a:ext>
            </a:extLst>
          </p:cNvPr>
          <p:cNvSpPr>
            <a:spLocks noGrp="1"/>
          </p:cNvSpPr>
          <p:nvPr>
            <p:ph type="body" idx="1"/>
          </p:nvPr>
        </p:nvSpPr>
        <p:spPr/>
        <p:txBody>
          <a:bodyPr/>
          <a:lstStyle/>
          <a:p>
            <a:endParaRPr lang="nb-NO"/>
          </a:p>
        </p:txBody>
      </p:sp>
    </p:spTree>
    <p:extLst>
      <p:ext uri="{BB962C8B-B14F-4D97-AF65-F5344CB8AC3E}">
        <p14:creationId xmlns:p14="http://schemas.microsoft.com/office/powerpoint/2010/main" val="1395222481"/>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Atlas</Template>
  <TotalTime>954</TotalTime>
  <Words>2937</Words>
  <Application>Microsoft Office PowerPoint</Application>
  <PresentationFormat>Widescreen</PresentationFormat>
  <Paragraphs>196</Paragraphs>
  <Slides>87</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87</vt:i4>
      </vt:variant>
    </vt:vector>
  </HeadingPairs>
  <TitlesOfParts>
    <vt:vector size="96" baseType="lpstr">
      <vt:lpstr>arial</vt:lpstr>
      <vt:lpstr>arial</vt:lpstr>
      <vt:lpstr>Calibri</vt:lpstr>
      <vt:lpstr>Calibri Light</vt:lpstr>
      <vt:lpstr>Rockwell</vt:lpstr>
      <vt:lpstr>Trebuchet MS</vt:lpstr>
      <vt:lpstr>Wingdings</vt:lpstr>
      <vt:lpstr>Atlas</vt:lpstr>
      <vt:lpstr>Office Theme</vt:lpstr>
      <vt:lpstr>Changing Population</vt:lpstr>
      <vt:lpstr>A conceptual  and  contextual approach </vt:lpstr>
      <vt:lpstr>Geography concepts</vt:lpstr>
      <vt:lpstr>PowerPoint Presentation</vt:lpstr>
      <vt:lpstr>PowerPoint Presentation</vt:lpstr>
      <vt:lpstr>PowerPoint Presentation</vt:lpstr>
      <vt:lpstr>PowerPoint Presentation</vt:lpstr>
      <vt:lpstr>PowerPoint Presentation</vt:lpstr>
      <vt:lpstr>     1. Population  and  economic development patterns  </vt:lpstr>
      <vt:lpstr>World Clock</vt:lpstr>
      <vt:lpstr>PowerPoint Presentation</vt:lpstr>
      <vt:lpstr>PowerPoint Presentation</vt:lpstr>
      <vt:lpstr>How population varies between places  </vt:lpstr>
      <vt:lpstr>PowerPoint Presentation</vt:lpstr>
      <vt:lpstr>PowerPoint Presentation</vt:lpstr>
      <vt:lpstr>PowerPoint Presentation</vt:lpstr>
      <vt:lpstr>T</vt:lpstr>
      <vt:lpstr>PowerPoint Presentation</vt:lpstr>
      <vt:lpstr>GNI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2.1 children?</vt:lpstr>
      <vt:lpstr>PowerPoint Presentation</vt:lpstr>
      <vt:lpstr>How population varies between places</vt:lpstr>
      <vt:lpstr>PowerPoint Presentation</vt:lpstr>
      <vt:lpstr>PowerPoint Presentation</vt:lpstr>
      <vt:lpstr>PowerPoint Presentation</vt:lpstr>
      <vt:lpstr>PowerPoint Presentation</vt:lpstr>
      <vt:lpstr>PowerPoint Presentation</vt:lpstr>
      <vt:lpstr>How population varies between places</vt:lpstr>
      <vt:lpstr>PowerPoint Presentation</vt:lpstr>
      <vt:lpstr>PowerPoint Presentation</vt:lpstr>
      <vt:lpstr>PowerPoint Presentation</vt:lpstr>
      <vt:lpstr>How population varies between places</vt:lpstr>
      <vt:lpstr>PowerPoint Presentation</vt:lpstr>
      <vt:lpstr>PowerPoint Presentation</vt:lpstr>
      <vt:lpstr>PowerPoint Presentation</vt:lpstr>
      <vt:lpstr>PowerPoint Presentation</vt:lpstr>
      <vt:lpstr>PowerPoint Presentation</vt:lpstr>
      <vt:lpstr>How population varies between places</vt:lpstr>
      <vt:lpstr>2. Changing populations  and  places  </vt:lpstr>
      <vt:lpstr> Processes  of population change and their effect on people and places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Population momentum</vt:lpstr>
      <vt:lpstr>PowerPoint Presentation</vt:lpstr>
      <vt:lpstr>Processes  of population change and their effect on people and places</vt:lpstr>
      <vt:lpstr>Processes  of population change and their effect on people and places</vt:lpstr>
      <vt:lpstr>Processes  of population change and their effect on people and places</vt:lpstr>
      <vt:lpstr>Processes  of population change and their effect on people and places</vt:lpstr>
      <vt:lpstr>3. Challenges  and  opportunities  </vt:lpstr>
      <vt:lpstr>Population  possibilities and power  over the  decision-making process</vt:lpstr>
      <vt:lpstr>Population  possibilities and power  over the  decision-making process  </vt:lpstr>
      <vt:lpstr>PowerPoint Presentation</vt:lpstr>
      <vt:lpstr>PowerPoint Presentation</vt:lpstr>
      <vt:lpstr>PowerPoint Presentation</vt:lpstr>
      <vt:lpstr>PowerPoint Presentation</vt:lpstr>
      <vt:lpstr>PowerPoint Presentation</vt:lpstr>
      <vt:lpstr>The Bangladeshi Miracle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Population  possibilities and power  over the  decision-making process</vt:lpstr>
      <vt:lpstr>PowerPoint Presentation</vt:lpstr>
      <vt:lpstr>Population  possibilities and power  over the  decision-making process</vt:lpstr>
      <vt:lpstr>PowerPoint Presentation</vt:lpstr>
      <vt:lpstr>Population  possibilities and power  over the  decision-making process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Changing Population</dc:title>
  <dc:creator>Christine Evensen</dc:creator>
  <cp:lastModifiedBy>Christine Evensen</cp:lastModifiedBy>
  <cp:revision>51</cp:revision>
  <dcterms:created xsi:type="dcterms:W3CDTF">2018-04-05T12:30:32Z</dcterms:created>
  <dcterms:modified xsi:type="dcterms:W3CDTF">2020-12-06T16:45:11Z</dcterms:modified>
</cp:coreProperties>
</file>