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0" r:id="rId7"/>
    <p:sldId id="269" r:id="rId8"/>
    <p:sldId id="268" r:id="rId9"/>
    <p:sldId id="277" r:id="rId10"/>
    <p:sldId id="276" r:id="rId11"/>
    <p:sldId id="267" r:id="rId12"/>
    <p:sldId id="262" r:id="rId13"/>
    <p:sldId id="266" r:id="rId14"/>
    <p:sldId id="264" r:id="rId15"/>
    <p:sldId id="263" r:id="rId16"/>
    <p:sldId id="272" r:id="rId17"/>
    <p:sldId id="273" r:id="rId18"/>
    <p:sldId id="274" r:id="rId19"/>
    <p:sldId id="275" r:id="rId20"/>
    <p:sldId id="271"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65" autoAdjust="0"/>
    <p:restoredTop sz="94660"/>
  </p:normalViewPr>
  <p:slideViewPr>
    <p:cSldViewPr snapToGrid="0">
      <p:cViewPr>
        <p:scale>
          <a:sx n="36" d="100"/>
          <a:sy n="36" d="100"/>
        </p:scale>
        <p:origin x="130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5/12/2016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5/12/2016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9-4V3HR696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hegeographeronline.net/uploads/2/6/6/2/26629356/essay_planning_documen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geographyalltheway.com/ib_geography/imagesetc/external-markband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eographypods.com/13-mock.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hegeographeronline.net/ib-examination-guidanc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user/mranthonymbarnes/videos?flow=grid&amp;view=0&amp;sort=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eo-revision.net/home/ib%20geography/skill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hegeographeronline.net/syllabus-guidanc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eoib.com/command-term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d-ANDq0w5I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purposegames.com/game/9939676cd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smtClean="0"/>
              <a:t>Exam techniques</a:t>
            </a:r>
            <a:endParaRPr lang="en-GB" b="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2555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hlinkClick r:id="rId2"/>
              </a:rPr>
              <a:t/>
            </a:r>
            <a:br>
              <a:rPr lang="en-GB" dirty="0">
                <a:hlinkClick r:id="rId2"/>
              </a:rPr>
            </a:br>
            <a:r>
              <a:rPr lang="en-GB" b="1" dirty="0">
                <a:hlinkClick r:id="rId2"/>
              </a:rPr>
              <a:t>Why Some Countries Are Poor and Others Rich </a:t>
            </a:r>
            <a:br>
              <a:rPr lang="en-GB" b="1" dirty="0">
                <a:hlinkClick r:id="rId2"/>
              </a:rPr>
            </a:b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4900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Define </a:t>
            </a:r>
            <a:r>
              <a:rPr lang="en-GB" i="1" dirty="0"/>
              <a:t>ecological footprint</a:t>
            </a:r>
            <a:r>
              <a:rPr lang="en-GB" dirty="0" smtClean="0"/>
              <a:t>.                              </a:t>
            </a:r>
            <a:r>
              <a:rPr lang="en-GB" b="1" dirty="0" smtClean="0">
                <a:solidFill>
                  <a:srgbClr val="FF0000"/>
                </a:solidFill>
              </a:rPr>
              <a:t>[</a:t>
            </a:r>
            <a:r>
              <a:rPr lang="en-GB" b="1" dirty="0">
                <a:solidFill>
                  <a:srgbClr val="FF0000"/>
                </a:solidFill>
              </a:rPr>
              <a:t>2]</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This can be broadly defined as the theoretical measurement of the amount of land and water a population requires to produce the resources it </a:t>
            </a:r>
            <a:r>
              <a:rPr lang="en-GB" dirty="0" smtClean="0"/>
              <a:t>consumes    [1 </a:t>
            </a:r>
            <a:r>
              <a:rPr lang="en-GB" dirty="0"/>
              <a:t>mark] (</a:t>
            </a:r>
            <a:r>
              <a:rPr lang="en-GB" sz="2800" b="1" dirty="0">
                <a:solidFill>
                  <a:srgbClr val="FF0000"/>
                </a:solidFill>
              </a:rPr>
              <a:t>and</a:t>
            </a:r>
            <a:r>
              <a:rPr lang="en-GB" dirty="0"/>
              <a:t> to absorb its waste) under prevailing technology [1 mark].</a:t>
            </a:r>
          </a:p>
        </p:txBody>
      </p:sp>
    </p:spTree>
    <p:extLst>
      <p:ext uri="{BB962C8B-B14F-4D97-AF65-F5344CB8AC3E}">
        <p14:creationId xmlns:p14="http://schemas.microsoft.com/office/powerpoint/2010/main" val="200495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a:t>“Environmental sustainability will never be achieved without population control.” Discuss this statement</a:t>
            </a:r>
            <a:r>
              <a:rPr lang="en-GB" sz="1600" dirty="0" smtClean="0"/>
              <a:t>.  (15)</a:t>
            </a:r>
            <a:endParaRPr lang="en-GB" sz="1600" dirty="0"/>
          </a:p>
        </p:txBody>
      </p:sp>
      <p:sp>
        <p:nvSpPr>
          <p:cNvPr id="3" name="Content Placeholder 2"/>
          <p:cNvSpPr>
            <a:spLocks noGrp="1"/>
          </p:cNvSpPr>
          <p:nvPr>
            <p:ph idx="1"/>
          </p:nvPr>
        </p:nvSpPr>
        <p:spPr>
          <a:xfrm>
            <a:off x="171450" y="1752601"/>
            <a:ext cx="12020550" cy="4626166"/>
          </a:xfrm>
        </p:spPr>
        <p:txBody>
          <a:bodyPr>
            <a:normAutofit fontScale="47500" lnSpcReduction="20000"/>
          </a:bodyPr>
          <a:lstStyle/>
          <a:p>
            <a:r>
              <a:rPr lang="en-GB" dirty="0"/>
              <a:t>There are many possible approaches to this question.</a:t>
            </a:r>
          </a:p>
          <a:p>
            <a:r>
              <a:rPr lang="en-GB" dirty="0"/>
              <a:t>“Environmental sustainability” is treating the environment in such a way that it </a:t>
            </a:r>
            <a:r>
              <a:rPr lang="en-GB" sz="3600" b="1" dirty="0">
                <a:solidFill>
                  <a:srgbClr val="FF0000"/>
                </a:solidFill>
              </a:rPr>
              <a:t>meets the needs of the present generation without limiting the ability of future generations to meet their own needs</a:t>
            </a:r>
            <a:r>
              <a:rPr lang="en-GB" b="1" dirty="0"/>
              <a:t>.</a:t>
            </a:r>
            <a:r>
              <a:rPr lang="en-GB" dirty="0"/>
              <a:t> It includes not only a concern for resource use (for example, preferring renewable resources to non-renewable resources) but also a determination to avoid contamination (soil, water, air) and to prevent adverse human-induced impacts on the environment.</a:t>
            </a:r>
          </a:p>
          <a:p>
            <a:r>
              <a:rPr lang="en-GB" dirty="0"/>
              <a:t>Population control is not limited to policies designed to limit birth rates, but may also be interpreted to include policies of migration, and even policies designed to influence where people are permitted to live (zoning, national parks) and, increasingly, how they live / how much they consume.</a:t>
            </a:r>
          </a:p>
          <a:p>
            <a:r>
              <a:rPr lang="en-GB" dirty="0"/>
              <a:t>In general, the successful implementation of population control is likely to reduce demand for resources, and decrease the likelihood of adverse human-induced environmental impacts. Successful population control is therefore normally associated with an improvement in the degree of sustainability.</a:t>
            </a:r>
          </a:p>
          <a:p>
            <a:r>
              <a:rPr lang="en-GB" dirty="0"/>
              <a:t>However, population control alone is insufficient to ensure environmental sustainability, so a number of other factors such as political will, society’s sense of its relationship with the natural environment, public awareness, and desire to see progress only in terms of economic growth, will also be important. Equally, continued population growth may not be an obstacle to long-term sustainability if new technologies are developed and recycling, substitution, and conservation are embraced.</a:t>
            </a:r>
          </a:p>
          <a:p>
            <a:r>
              <a:rPr lang="en-GB" sz="4200" b="1" dirty="0">
                <a:solidFill>
                  <a:srgbClr val="FF0000"/>
                </a:solidFill>
              </a:rPr>
              <a:t>Stronger responses are likely to consider more than one scale</a:t>
            </a:r>
            <a:r>
              <a:rPr lang="en-GB" sz="3600" b="1" dirty="0">
                <a:solidFill>
                  <a:srgbClr val="FF0000"/>
                </a:solidFill>
              </a:rPr>
              <a:t> </a:t>
            </a:r>
            <a:r>
              <a:rPr lang="en-GB" dirty="0"/>
              <a:t>(local, national, regional, global), but this is not a requirement for full marks. It is possible to gain full marks if the response focuses on only one or two points, such as over-consumption in some societies, so long as it is done in a </a:t>
            </a:r>
            <a:r>
              <a:rPr lang="en-GB" sz="3600" b="1" dirty="0">
                <a:solidFill>
                  <a:srgbClr val="FF0000"/>
                </a:solidFill>
              </a:rPr>
              <a:t>well-argued </a:t>
            </a:r>
            <a:r>
              <a:rPr lang="en-GB" dirty="0"/>
              <a:t>and </a:t>
            </a:r>
            <a:r>
              <a:rPr lang="en-GB" sz="3600" b="1" dirty="0">
                <a:solidFill>
                  <a:srgbClr val="FF0000"/>
                </a:solidFill>
              </a:rPr>
              <a:t>well-supported</a:t>
            </a:r>
            <a:r>
              <a:rPr lang="en-GB" dirty="0"/>
              <a:t> way.</a:t>
            </a:r>
          </a:p>
          <a:p>
            <a:r>
              <a:rPr lang="en-GB" dirty="0"/>
              <a:t>Answers that do not show an understanding of environmental sustainability should not move beyond band D.</a:t>
            </a:r>
          </a:p>
          <a:p>
            <a:r>
              <a:rPr lang="en-GB" dirty="0"/>
              <a:t>Responses based on </a:t>
            </a:r>
            <a:r>
              <a:rPr lang="en-GB" sz="4200" b="1" dirty="0">
                <a:solidFill>
                  <a:srgbClr val="FF0000"/>
                </a:solidFill>
              </a:rPr>
              <a:t>appropriate</a:t>
            </a:r>
            <a:r>
              <a:rPr lang="en-GB" dirty="0"/>
              <a:t>, well-supported ideas and </a:t>
            </a:r>
            <a:r>
              <a:rPr lang="en-GB" sz="4200" b="1" dirty="0">
                <a:solidFill>
                  <a:srgbClr val="FF0000"/>
                </a:solidFill>
              </a:rPr>
              <a:t>examples</a:t>
            </a:r>
            <a:r>
              <a:rPr lang="en-GB" dirty="0"/>
              <a:t>, and which arrive at some </a:t>
            </a:r>
            <a:r>
              <a:rPr lang="en-GB" sz="4200" b="1" dirty="0">
                <a:solidFill>
                  <a:srgbClr val="FF0000"/>
                </a:solidFill>
              </a:rPr>
              <a:t>conclusion</a:t>
            </a:r>
            <a:r>
              <a:rPr lang="en-GB" dirty="0"/>
              <a:t> about the statement are likely to be credited at bands E/F.</a:t>
            </a:r>
          </a:p>
          <a:p>
            <a:r>
              <a:rPr lang="en-GB" dirty="0"/>
              <a:t>Marks should be allocated </a:t>
            </a:r>
            <a:r>
              <a:rPr lang="en-GB" sz="4200" b="1" dirty="0">
                <a:solidFill>
                  <a:srgbClr val="FF0000"/>
                </a:solidFill>
              </a:rPr>
              <a:t>according to the </a:t>
            </a:r>
            <a:r>
              <a:rPr lang="en-GB" sz="4200" b="1" dirty="0" err="1">
                <a:solidFill>
                  <a:srgbClr val="FF0000"/>
                </a:solidFill>
              </a:rPr>
              <a:t>markbands</a:t>
            </a:r>
            <a:r>
              <a:rPr lang="en-GB" dirty="0"/>
              <a:t>.</a:t>
            </a:r>
          </a:p>
          <a:p>
            <a:endParaRPr lang="en-GB" dirty="0"/>
          </a:p>
        </p:txBody>
      </p:sp>
    </p:spTree>
    <p:extLst>
      <p:ext uri="{BB962C8B-B14F-4D97-AF65-F5344CB8AC3E}">
        <p14:creationId xmlns:p14="http://schemas.microsoft.com/office/powerpoint/2010/main" val="1596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Essay structure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16388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64518"/>
            <a:ext cx="9905998" cy="1273782"/>
          </a:xfrm>
        </p:spPr>
        <p:txBody>
          <a:bodyPr>
            <a:normAutofit fontScale="90000"/>
          </a:bodyPr>
          <a:lstStyle/>
          <a:p>
            <a:r>
              <a:rPr lang="en-GB" dirty="0"/>
              <a:t>“It is impossible to eliminate disparities in wealth and development.” Discuss this statement</a:t>
            </a:r>
            <a:r>
              <a:rPr lang="en-GB" dirty="0" smtClean="0"/>
              <a:t>.   (15)</a:t>
            </a:r>
            <a:endParaRPr lang="en-GB" dirty="0"/>
          </a:p>
        </p:txBody>
      </p:sp>
      <p:sp>
        <p:nvSpPr>
          <p:cNvPr id="3" name="Content Placeholder 2"/>
          <p:cNvSpPr>
            <a:spLocks noGrp="1"/>
          </p:cNvSpPr>
          <p:nvPr>
            <p:ph idx="1"/>
          </p:nvPr>
        </p:nvSpPr>
        <p:spPr>
          <a:xfrm>
            <a:off x="569117" y="1843088"/>
            <a:ext cx="11050588" cy="4608513"/>
          </a:xfrm>
        </p:spPr>
        <p:txBody>
          <a:bodyPr>
            <a:normAutofit fontScale="85000" lnSpcReduction="20000"/>
          </a:bodyPr>
          <a:lstStyle/>
          <a:p>
            <a:r>
              <a:rPr lang="en-GB" dirty="0"/>
              <a:t>This question may be considered from </a:t>
            </a:r>
            <a:r>
              <a:rPr lang="en-GB" b="1" dirty="0">
                <a:solidFill>
                  <a:srgbClr val="FF0000"/>
                </a:solidFill>
              </a:rPr>
              <a:t>any scale</a:t>
            </a:r>
            <a:r>
              <a:rPr lang="en-GB" dirty="0"/>
              <a:t>: global, regional or national. It is possible to gain full marks looking at a single scale (it is also possible to score highly with a mainly social rather than spatial analysis).</a:t>
            </a:r>
          </a:p>
          <a:p>
            <a:r>
              <a:rPr lang="en-GB" dirty="0"/>
              <a:t>Candidates are expected to demonstrate a clear understanding of the three key terms – </a:t>
            </a:r>
            <a:r>
              <a:rPr lang="en-GB" b="1" dirty="0">
                <a:solidFill>
                  <a:srgbClr val="FF0000"/>
                </a:solidFill>
              </a:rPr>
              <a:t>disparities</a:t>
            </a:r>
            <a:r>
              <a:rPr lang="en-GB" dirty="0"/>
              <a:t>, </a:t>
            </a:r>
            <a:r>
              <a:rPr lang="en-GB" b="1" dirty="0">
                <a:solidFill>
                  <a:srgbClr val="FF0000"/>
                </a:solidFill>
              </a:rPr>
              <a:t>wealth</a:t>
            </a:r>
            <a:r>
              <a:rPr lang="en-GB" dirty="0"/>
              <a:t> and </a:t>
            </a:r>
            <a:r>
              <a:rPr lang="en-GB" b="1" dirty="0">
                <a:solidFill>
                  <a:srgbClr val="FF0000"/>
                </a:solidFill>
              </a:rPr>
              <a:t>development</a:t>
            </a:r>
            <a:r>
              <a:rPr lang="en-GB" dirty="0"/>
              <a:t> – in their answers, though they may choose to take as wide a view as they like of such concepts by including, for example, non-economic wealth, or social rather than economic development.</a:t>
            </a:r>
          </a:p>
          <a:p>
            <a:r>
              <a:rPr lang="en-GB" dirty="0"/>
              <a:t>It is expected that answers will include a variety of different </a:t>
            </a:r>
            <a:r>
              <a:rPr lang="en-GB" b="1" dirty="0">
                <a:solidFill>
                  <a:srgbClr val="FF0000"/>
                </a:solidFill>
              </a:rPr>
              <a:t>strategies</a:t>
            </a:r>
            <a:r>
              <a:rPr lang="en-GB" dirty="0"/>
              <a:t> designed to help reduce disparities</a:t>
            </a:r>
            <a:r>
              <a:rPr lang="en-GB" b="1" dirty="0">
                <a:solidFill>
                  <a:srgbClr val="FF0000"/>
                </a:solidFill>
              </a:rPr>
              <a:t>, both in favour of, and against</a:t>
            </a:r>
            <a:r>
              <a:rPr lang="en-GB" dirty="0"/>
              <a:t>, the statement and will offer </a:t>
            </a:r>
            <a:r>
              <a:rPr lang="en-GB" b="1" dirty="0">
                <a:solidFill>
                  <a:srgbClr val="FF0000"/>
                </a:solidFill>
              </a:rPr>
              <a:t>substantiation </a:t>
            </a:r>
            <a:r>
              <a:rPr lang="en-GB" dirty="0"/>
              <a:t>by means of detail or </a:t>
            </a:r>
            <a:r>
              <a:rPr lang="en-GB" b="1" dirty="0">
                <a:solidFill>
                  <a:srgbClr val="FF0000"/>
                </a:solidFill>
              </a:rPr>
              <a:t>examples</a:t>
            </a:r>
            <a:r>
              <a:rPr lang="en-GB" dirty="0"/>
              <a:t> for the ideas presented.</a:t>
            </a:r>
          </a:p>
          <a:p>
            <a:r>
              <a:rPr lang="en-GB" dirty="0"/>
              <a:t>Responses that arrive at a clear </a:t>
            </a:r>
            <a:r>
              <a:rPr lang="en-GB" b="1" dirty="0">
                <a:solidFill>
                  <a:srgbClr val="FF0000"/>
                </a:solidFill>
              </a:rPr>
              <a:t>conclusion</a:t>
            </a:r>
            <a:r>
              <a:rPr lang="en-GB" dirty="0"/>
              <a:t> either agreeing or disagreeing with the statement, </a:t>
            </a:r>
            <a:r>
              <a:rPr lang="en-GB" b="1" dirty="0">
                <a:solidFill>
                  <a:srgbClr val="FF0000"/>
                </a:solidFill>
              </a:rPr>
              <a:t>after a sound discussion </a:t>
            </a:r>
            <a:r>
              <a:rPr lang="en-GB" dirty="0"/>
              <a:t>including both sides of the issues, are likely to be awarded band E or above.</a:t>
            </a:r>
          </a:p>
          <a:p>
            <a:r>
              <a:rPr lang="en-GB" dirty="0"/>
              <a:t>Marks should be allocated according to the </a:t>
            </a:r>
            <a:r>
              <a:rPr lang="en-GB" b="1" dirty="0" err="1">
                <a:solidFill>
                  <a:srgbClr val="FF0000"/>
                </a:solidFill>
              </a:rPr>
              <a:t>markbands</a:t>
            </a:r>
            <a:r>
              <a:rPr lang="en-GB" b="1" dirty="0">
                <a:solidFill>
                  <a:srgbClr val="FF0000"/>
                </a:solidFill>
              </a:rPr>
              <a:t>.</a:t>
            </a:r>
          </a:p>
          <a:p>
            <a:endParaRPr lang="en-GB" dirty="0"/>
          </a:p>
        </p:txBody>
      </p:sp>
    </p:spTree>
    <p:extLst>
      <p:ext uri="{BB962C8B-B14F-4D97-AF65-F5344CB8AC3E}">
        <p14:creationId xmlns:p14="http://schemas.microsoft.com/office/powerpoint/2010/main" val="27999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Mark bands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4734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1579" y="0"/>
            <a:ext cx="5029471" cy="7194861"/>
          </a:xfrm>
          <a:prstGeom prst="rect">
            <a:avLst/>
          </a:prstGeom>
        </p:spPr>
      </p:pic>
    </p:spTree>
    <p:extLst>
      <p:ext uri="{BB962C8B-B14F-4D97-AF65-F5344CB8AC3E}">
        <p14:creationId xmlns:p14="http://schemas.microsoft.com/office/powerpoint/2010/main" val="251682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141412" y="0"/>
            <a:ext cx="9905999" cy="6858000"/>
          </a:xfrm>
        </p:spPr>
        <p:txBody>
          <a:bodyPr>
            <a:normAutofit fontScale="70000" lnSpcReduction="20000"/>
          </a:bodyPr>
          <a:lstStyle/>
          <a:p>
            <a:pPr algn="ctr"/>
            <a:r>
              <a:rPr lang="en-US" sz="3400" b="1" dirty="0"/>
              <a:t>Guidelines for writing Geography IB essays</a:t>
            </a:r>
            <a:endParaRPr lang="en-GB" sz="3400" dirty="0"/>
          </a:p>
          <a:p>
            <a:r>
              <a:rPr lang="en-US" sz="2900" b="1" dirty="0"/>
              <a:t> </a:t>
            </a:r>
            <a:endParaRPr lang="en-GB" sz="2900" dirty="0"/>
          </a:p>
          <a:p>
            <a:r>
              <a:rPr lang="en-US" b="1" dirty="0"/>
              <a:t>Interpreting the title</a:t>
            </a:r>
            <a:endParaRPr lang="en-GB" dirty="0"/>
          </a:p>
          <a:p>
            <a:r>
              <a:rPr lang="en-US" dirty="0"/>
              <a:t>Look carefully at the essay title and carry out the following:</a:t>
            </a:r>
            <a:endParaRPr lang="en-GB" dirty="0"/>
          </a:p>
          <a:p>
            <a:r>
              <a:rPr lang="en-US" b="1" dirty="0"/>
              <a:t>• Underline the key words in the title.</a:t>
            </a:r>
            <a:endParaRPr lang="en-GB" dirty="0"/>
          </a:p>
          <a:p>
            <a:r>
              <a:rPr lang="en-US" b="1" dirty="0"/>
              <a:t>• Use the L.I.S.T. checklist below to ensure that you give the essay title its broadest interpretation.</a:t>
            </a:r>
            <a:endParaRPr lang="en-GB" dirty="0"/>
          </a:p>
          <a:p>
            <a:r>
              <a:rPr lang="en-US" b="1" dirty="0"/>
              <a:t>LOCATION (spatial context):</a:t>
            </a:r>
            <a:r>
              <a:rPr lang="en-US" dirty="0"/>
              <a:t> poor/rich countries; rural/urban areas; tropical/temperate; land/air/sea; marine/terrestrial/atmospheric</a:t>
            </a:r>
            <a:endParaRPr lang="en-GB" dirty="0"/>
          </a:p>
          <a:p>
            <a:r>
              <a:rPr lang="en-US" b="1" dirty="0"/>
              <a:t>ISSUES (factors):</a:t>
            </a:r>
            <a:r>
              <a:rPr lang="en-US" dirty="0"/>
              <a:t> positive/negative, advantages/disadvantages, costs/benefits, human/physical, environmental, social, cultural, demographic, political, economic, geographic</a:t>
            </a:r>
            <a:endParaRPr lang="en-GB" dirty="0"/>
          </a:p>
          <a:p>
            <a:r>
              <a:rPr lang="en-US" b="1" dirty="0"/>
              <a:t>SCALE:</a:t>
            </a:r>
            <a:r>
              <a:rPr lang="en-US" dirty="0"/>
              <a:t> global, regional, international, national, sub-national, local</a:t>
            </a:r>
            <a:endParaRPr lang="en-GB" dirty="0"/>
          </a:p>
          <a:p>
            <a:r>
              <a:rPr lang="en-US" b="1" dirty="0"/>
              <a:t>TIME:</a:t>
            </a:r>
            <a:r>
              <a:rPr lang="en-US" dirty="0"/>
              <a:t> long-term/medium-term/short-term; past/present/future; contemporary/recent/current</a:t>
            </a:r>
            <a:endParaRPr lang="en-GB" dirty="0"/>
          </a:p>
          <a:p>
            <a:r>
              <a:rPr lang="en-US" b="1" i="1" dirty="0"/>
              <a:t>Some of the items in the </a:t>
            </a:r>
            <a:r>
              <a:rPr lang="en-US" i="1" dirty="0"/>
              <a:t>L.I.S.T.</a:t>
            </a:r>
            <a:r>
              <a:rPr lang="en-US" b="1" i="1" dirty="0"/>
              <a:t> may not be relevant to the essay.</a:t>
            </a:r>
            <a:endParaRPr lang="en-GB" dirty="0"/>
          </a:p>
          <a:p>
            <a:r>
              <a:rPr lang="en-US" b="1" u="sng" dirty="0"/>
              <a:t>Planning</a:t>
            </a:r>
            <a:endParaRPr lang="en-GB" dirty="0"/>
          </a:p>
          <a:p>
            <a:r>
              <a:rPr lang="en-US" dirty="0"/>
              <a:t>Planning ensures that:</a:t>
            </a:r>
            <a:endParaRPr lang="en-GB" dirty="0"/>
          </a:p>
          <a:p>
            <a:r>
              <a:rPr lang="en-US" dirty="0"/>
              <a:t>•ideas can be presented in a logical sequence</a:t>
            </a:r>
            <a:endParaRPr lang="en-GB" dirty="0"/>
          </a:p>
          <a:p>
            <a:r>
              <a:rPr lang="en-US" dirty="0"/>
              <a:t>•new points can be added to the plan while writing the essay</a:t>
            </a:r>
            <a:endParaRPr lang="en-GB" dirty="0"/>
          </a:p>
          <a:p>
            <a:endParaRPr lang="en-GB" dirty="0"/>
          </a:p>
        </p:txBody>
      </p:sp>
    </p:spTree>
    <p:extLst>
      <p:ext uri="{BB962C8B-B14F-4D97-AF65-F5344CB8AC3E}">
        <p14:creationId xmlns:p14="http://schemas.microsoft.com/office/powerpoint/2010/main" val="251362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When we talk about geographic factors, we generally refer to social, economic, environmental and political (SEEP).</a:t>
            </a: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Good for structuring your essay.</a:t>
            </a:r>
            <a:endParaRPr lang="en-GB" dirty="0"/>
          </a:p>
        </p:txBody>
      </p:sp>
    </p:spTree>
    <p:extLst>
      <p:ext uri="{BB962C8B-B14F-4D97-AF65-F5344CB8AC3E}">
        <p14:creationId xmlns:p14="http://schemas.microsoft.com/office/powerpoint/2010/main" val="154229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Mock exam</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00321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Examination guidance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61061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Anthony </a:t>
            </a:r>
            <a:r>
              <a:rPr lang="en-GB" dirty="0" err="1" smtClean="0">
                <a:hlinkClick r:id="rId2"/>
              </a:rPr>
              <a:t>barnes</a:t>
            </a:r>
            <a:r>
              <a:rPr lang="en-GB" dirty="0" smtClean="0">
                <a:hlinkClick r:id="rId2"/>
              </a:rPr>
              <a:t> video blogs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3379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Geographical skills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9878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Syllabus guidance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10101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Command terms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7967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b-questionbank-attachments.s3.amazonaws.com/uploads/tinymce_asset/asset/28/Life_expectancy-GDP_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42602"/>
            <a:ext cx="6572250" cy="4103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0" y="219272"/>
            <a:ext cx="6686550" cy="923330"/>
          </a:xfrm>
          <a:prstGeom prst="rect">
            <a:avLst/>
          </a:prstGeom>
        </p:spPr>
        <p:txBody>
          <a:bodyPr wrap="square">
            <a:spAutoFit/>
          </a:bodyPr>
          <a:lstStyle/>
          <a:p>
            <a:r>
              <a:rPr lang="en-GB" dirty="0"/>
              <a:t>The graph below shows the relationship between GDP </a:t>
            </a:r>
            <a:r>
              <a:rPr lang="en-GB" i="1" dirty="0"/>
              <a:t>per capita </a:t>
            </a:r>
            <a:r>
              <a:rPr lang="en-GB" dirty="0"/>
              <a:t>and life expectancy at birth for a number of countries in 2010</a:t>
            </a:r>
            <a:r>
              <a:rPr lang="en-GB" dirty="0" smtClean="0"/>
              <a:t>.                      </a:t>
            </a:r>
          </a:p>
          <a:p>
            <a:r>
              <a:rPr lang="en-GB" dirty="0"/>
              <a:t> </a:t>
            </a:r>
            <a:r>
              <a:rPr lang="en-GB" dirty="0" smtClean="0"/>
              <a:t>                                                                                  (2+2 marks)</a:t>
            </a:r>
            <a:endParaRPr lang="en-GB" dirty="0"/>
          </a:p>
        </p:txBody>
      </p:sp>
      <p:sp>
        <p:nvSpPr>
          <p:cNvPr id="3" name="Rectangle 2"/>
          <p:cNvSpPr/>
          <p:nvPr/>
        </p:nvSpPr>
        <p:spPr>
          <a:xfrm>
            <a:off x="0" y="5103674"/>
            <a:ext cx="12192000" cy="1846659"/>
          </a:xfrm>
          <a:prstGeom prst="rect">
            <a:avLst/>
          </a:prstGeom>
        </p:spPr>
        <p:txBody>
          <a:bodyPr wrap="square">
            <a:spAutoFit/>
          </a:bodyPr>
          <a:lstStyle/>
          <a:p>
            <a:r>
              <a:rPr lang="en-GB" b="1" dirty="0" err="1"/>
              <a:t>Markscheme</a:t>
            </a:r>
            <a:endParaRPr lang="en-GB" b="1" dirty="0"/>
          </a:p>
          <a:p>
            <a:r>
              <a:rPr lang="en-GB" dirty="0"/>
              <a:t>(a) There is a </a:t>
            </a:r>
            <a:r>
              <a:rPr lang="en-GB" sz="2000" b="1" dirty="0">
                <a:solidFill>
                  <a:srgbClr val="FF0000"/>
                </a:solidFill>
              </a:rPr>
              <a:t>positive relationship/life </a:t>
            </a:r>
            <a:r>
              <a:rPr lang="en-GB" dirty="0"/>
              <a:t>expectancy at birth increases as GDP </a:t>
            </a:r>
            <a:r>
              <a:rPr lang="en-GB" i="1" dirty="0"/>
              <a:t>per capita</a:t>
            </a:r>
            <a:r>
              <a:rPr lang="en-GB" dirty="0"/>
              <a:t> increases [1 mark], but it is non-linear/</a:t>
            </a:r>
            <a:r>
              <a:rPr lang="en-GB" dirty="0">
                <a:solidFill>
                  <a:srgbClr val="FF0000"/>
                </a:solidFill>
              </a:rPr>
              <a:t>l</a:t>
            </a:r>
            <a:r>
              <a:rPr lang="en-GB" sz="2000" b="1" dirty="0">
                <a:solidFill>
                  <a:srgbClr val="FF0000"/>
                </a:solidFill>
              </a:rPr>
              <a:t>evels off </a:t>
            </a:r>
            <a:r>
              <a:rPr lang="en-GB" dirty="0"/>
              <a:t>[1 mark]. Award 1 mark for identification of an</a:t>
            </a:r>
            <a:r>
              <a:rPr lang="en-GB" dirty="0">
                <a:solidFill>
                  <a:srgbClr val="FF0000"/>
                </a:solidFill>
              </a:rPr>
              <a:t> </a:t>
            </a:r>
            <a:r>
              <a:rPr lang="en-GB" sz="2000" b="1" dirty="0">
                <a:solidFill>
                  <a:srgbClr val="FF0000"/>
                </a:solidFill>
              </a:rPr>
              <a:t>anomaly</a:t>
            </a:r>
            <a:r>
              <a:rPr lang="en-GB" b="1" dirty="0"/>
              <a:t>. </a:t>
            </a:r>
            <a:r>
              <a:rPr lang="en-GB" dirty="0"/>
              <a:t>Reserve 1 mark for</a:t>
            </a:r>
            <a:r>
              <a:rPr lang="en-GB" sz="2000" dirty="0"/>
              <a:t> </a:t>
            </a:r>
            <a:r>
              <a:rPr lang="en-GB" sz="2000" dirty="0">
                <a:solidFill>
                  <a:srgbClr val="FF0000"/>
                </a:solidFill>
              </a:rPr>
              <a:t>q</a:t>
            </a:r>
            <a:r>
              <a:rPr lang="en-GB" sz="2000" b="1" dirty="0">
                <a:solidFill>
                  <a:srgbClr val="FF0000"/>
                </a:solidFill>
              </a:rPr>
              <a:t>uantification</a:t>
            </a:r>
            <a:r>
              <a:rPr lang="en-GB" b="1" dirty="0"/>
              <a:t>.</a:t>
            </a:r>
          </a:p>
          <a:p>
            <a:r>
              <a:rPr lang="en-GB" dirty="0"/>
              <a:t>(b) Award 1 mark for </a:t>
            </a:r>
            <a:r>
              <a:rPr lang="en-GB" sz="2000" b="1" dirty="0">
                <a:solidFill>
                  <a:srgbClr val="FF0000"/>
                </a:solidFill>
              </a:rPr>
              <a:t>identifying a valid reason </a:t>
            </a:r>
            <a:r>
              <a:rPr lang="en-GB" dirty="0"/>
              <a:t>and 1 mark for further </a:t>
            </a:r>
            <a:r>
              <a:rPr lang="en-GB" sz="2000" b="1" dirty="0">
                <a:solidFill>
                  <a:srgbClr val="FF0000"/>
                </a:solidFill>
              </a:rPr>
              <a:t>development</a:t>
            </a:r>
            <a:r>
              <a:rPr lang="en-GB" sz="2000" b="1" dirty="0"/>
              <a:t> </a:t>
            </a:r>
            <a:r>
              <a:rPr lang="en-GB" b="1" dirty="0"/>
              <a:t>and/or </a:t>
            </a:r>
            <a:r>
              <a:rPr lang="en-GB" sz="2000" b="1" dirty="0">
                <a:solidFill>
                  <a:srgbClr val="FF0000"/>
                </a:solidFill>
              </a:rPr>
              <a:t>exemplification</a:t>
            </a:r>
            <a:r>
              <a:rPr lang="en-GB" dirty="0"/>
              <a:t>. For example, higher GDP </a:t>
            </a:r>
            <a:r>
              <a:rPr lang="en-GB" i="1" dirty="0"/>
              <a:t>per capita</a:t>
            </a:r>
            <a:r>
              <a:rPr lang="en-GB" dirty="0"/>
              <a:t> implies a higher standard of living – this will impact upon diet/hygiene/sanitation/water supply/access to health care etc. which will impact upon longevity [1+1 marks].</a:t>
            </a:r>
          </a:p>
        </p:txBody>
      </p:sp>
      <p:sp>
        <p:nvSpPr>
          <p:cNvPr id="4" name="Rectangle 3"/>
          <p:cNvSpPr/>
          <p:nvPr/>
        </p:nvSpPr>
        <p:spPr>
          <a:xfrm>
            <a:off x="857250" y="1142602"/>
            <a:ext cx="1885950" cy="2585323"/>
          </a:xfrm>
          <a:prstGeom prst="rect">
            <a:avLst/>
          </a:prstGeom>
        </p:spPr>
        <p:txBody>
          <a:bodyPr wrap="square">
            <a:spAutoFit/>
          </a:bodyPr>
          <a:lstStyle/>
          <a:p>
            <a:r>
              <a:rPr lang="en-GB" dirty="0"/>
              <a:t>(a) Describe the relationship shown on the graph.</a:t>
            </a:r>
          </a:p>
          <a:p>
            <a:endParaRPr lang="en-GB" dirty="0" smtClean="0"/>
          </a:p>
          <a:p>
            <a:r>
              <a:rPr lang="en-GB" dirty="0" smtClean="0"/>
              <a:t>(</a:t>
            </a:r>
            <a:r>
              <a:rPr lang="en-GB" dirty="0"/>
              <a:t>b) Suggest </a:t>
            </a:r>
            <a:r>
              <a:rPr lang="en-GB" b="1" dirty="0"/>
              <a:t>two</a:t>
            </a:r>
            <a:r>
              <a:rPr lang="en-GB" dirty="0"/>
              <a:t> possible reasons for the relationship described in (a).</a:t>
            </a:r>
          </a:p>
        </p:txBody>
      </p:sp>
    </p:spTree>
    <p:extLst>
      <p:ext uri="{BB962C8B-B14F-4D97-AF65-F5344CB8AC3E}">
        <p14:creationId xmlns:p14="http://schemas.microsoft.com/office/powerpoint/2010/main" val="30887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Pattern versus trend</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1572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428018"/>
            <a:ext cx="9905998" cy="1478570"/>
          </a:xfrm>
        </p:spPr>
        <p:txBody>
          <a:bodyPr>
            <a:normAutofit fontScale="90000"/>
          </a:bodyPr>
          <a:lstStyle/>
          <a:p>
            <a:r>
              <a:rPr lang="en-GB" dirty="0"/>
              <a:t>Describe the global pattern of GNI per person shown on the map</a:t>
            </a:r>
            <a:r>
              <a:rPr lang="en-GB" dirty="0" smtClean="0"/>
              <a:t>.                                         [</a:t>
            </a:r>
            <a:r>
              <a:rPr lang="en-GB" dirty="0"/>
              <a:t>3]</a:t>
            </a:r>
            <a:br>
              <a:rPr lang="en-GB" dirty="0"/>
            </a:br>
            <a:endParaRPr lang="en-GB" dirty="0"/>
          </a:p>
        </p:txBody>
      </p:sp>
      <p:pic>
        <p:nvPicPr>
          <p:cNvPr id="6146" name="Picture 2" descr="http://ib-questionbank-attachments.s3.amazonaws.com/uploads/tinymce_asset/asset/24/GNI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50" y="1611590"/>
            <a:ext cx="8305800" cy="3474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4450" y="5294174"/>
            <a:ext cx="9544050" cy="1231106"/>
          </a:xfrm>
          <a:prstGeom prst="rect">
            <a:avLst/>
          </a:prstGeom>
        </p:spPr>
        <p:txBody>
          <a:bodyPr wrap="square">
            <a:spAutoFit/>
          </a:bodyPr>
          <a:lstStyle/>
          <a:p>
            <a:r>
              <a:rPr lang="en-GB" dirty="0"/>
              <a:t>The map shows that most low income countries are in Africa and Central and South Asia [1 mark]; high income countries are in North America, Western Europe, and Australia [1 mark]. </a:t>
            </a:r>
            <a:r>
              <a:rPr lang="en-GB" sz="2000" b="1" dirty="0">
                <a:solidFill>
                  <a:srgbClr val="FF0000"/>
                </a:solidFill>
              </a:rPr>
              <a:t>The rest </a:t>
            </a:r>
            <a:r>
              <a:rPr lang="en-GB" dirty="0"/>
              <a:t>of the world is classified as middle income [1 mark]. For full marks some quantification should be included or anomalies identified.</a:t>
            </a:r>
          </a:p>
        </p:txBody>
      </p:sp>
    </p:spTree>
    <p:extLst>
      <p:ext uri="{BB962C8B-B14F-4D97-AF65-F5344CB8AC3E}">
        <p14:creationId xmlns:p14="http://schemas.microsoft.com/office/powerpoint/2010/main" val="20638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Describe the pattern of undernourishment shown on the map</a:t>
            </a:r>
            <a:r>
              <a:rPr lang="en-GB" dirty="0" smtClean="0"/>
              <a:t>.                                                              [</a:t>
            </a:r>
            <a:r>
              <a:rPr lang="en-GB" dirty="0"/>
              <a:t>4]</a:t>
            </a:r>
            <a:br>
              <a:rPr lang="en-GB" dirty="0"/>
            </a:br>
            <a:r>
              <a:rPr lang="en-GB" dirty="0"/>
              <a:t>             </a:t>
            </a:r>
            <a:br>
              <a:rPr lang="en-GB" dirty="0"/>
            </a:br>
            <a:endParaRPr lang="en-GB" dirty="0"/>
          </a:p>
        </p:txBody>
      </p:sp>
      <p:pic>
        <p:nvPicPr>
          <p:cNvPr id="5122" name="Picture 2" descr="http://ib-questionbank-attachments.s3.amazonaws.com/uploads/tinymce_asset/asset/207/Undernourishment_patter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304" y="881552"/>
            <a:ext cx="4562216" cy="4017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888290"/>
            <a:ext cx="12192000" cy="1785104"/>
          </a:xfrm>
          <a:prstGeom prst="rect">
            <a:avLst/>
          </a:prstGeom>
        </p:spPr>
        <p:txBody>
          <a:bodyPr wrap="square">
            <a:spAutoFit/>
          </a:bodyPr>
          <a:lstStyle/>
          <a:p>
            <a:r>
              <a:rPr lang="en-GB" dirty="0"/>
              <a:t>The highest rate/prevalence of undernourishment (over 50%) is in central Africa [1 mark], especially the DRC [1 mark]. South/south-east Asia is generally lower than Africa but higher than Europe/Russia/Australia [1 mark]. </a:t>
            </a:r>
          </a:p>
          <a:p>
            <a:r>
              <a:rPr lang="en-GB" dirty="0"/>
              <a:t>Other important features that may be awarded [1 mark] include: low levels in north Africa and south Africa; lower levels in the Middle East; higher value (may describe as anomaly) in Mongolia/central Asia.</a:t>
            </a:r>
          </a:p>
          <a:p>
            <a:r>
              <a:rPr lang="en-GB" dirty="0"/>
              <a:t>For the award of full marks some </a:t>
            </a:r>
            <a:r>
              <a:rPr lang="en-GB" sz="2000" b="1" dirty="0">
                <a:solidFill>
                  <a:srgbClr val="FF0000"/>
                </a:solidFill>
              </a:rPr>
              <a:t>quantification</a:t>
            </a:r>
            <a:r>
              <a:rPr lang="en-GB" dirty="0"/>
              <a:t> is necessary.</a:t>
            </a:r>
          </a:p>
          <a:p>
            <a:r>
              <a:rPr lang="en-GB" b="1" dirty="0"/>
              <a:t>N.B.</a:t>
            </a:r>
            <a:r>
              <a:rPr lang="en-GB" dirty="0"/>
              <a:t> country names are not essential for the award of the full [4 marks].</a:t>
            </a:r>
          </a:p>
        </p:txBody>
      </p:sp>
    </p:spTree>
    <p:extLst>
      <p:ext uri="{BB962C8B-B14F-4D97-AF65-F5344CB8AC3E}">
        <p14:creationId xmlns:p14="http://schemas.microsoft.com/office/powerpoint/2010/main" val="3739158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hlinkClick r:id="rId2"/>
              </a:rPr>
              <a:t>World regions map quiz</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27223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278</TotalTime>
  <Words>980</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Tw Cen MT</vt:lpstr>
      <vt:lpstr>Circuit</vt:lpstr>
      <vt:lpstr>Exam techniques</vt:lpstr>
      <vt:lpstr>Examination guidance</vt:lpstr>
      <vt:lpstr>Syllabus guidance</vt:lpstr>
      <vt:lpstr>Command terms</vt:lpstr>
      <vt:lpstr>PowerPoint Presentation</vt:lpstr>
      <vt:lpstr>Pattern versus trend</vt:lpstr>
      <vt:lpstr>Describe the global pattern of GNI per person shown on the map.                                         [3] </vt:lpstr>
      <vt:lpstr>Describe the pattern of undernourishment shown on the map.                                                              [4]               </vt:lpstr>
      <vt:lpstr>World regions map quiz</vt:lpstr>
      <vt:lpstr> Why Some Countries Are Poor and Others Rich  </vt:lpstr>
      <vt:lpstr>Define ecological footprint.                              [2] </vt:lpstr>
      <vt:lpstr>“Environmental sustainability will never be achieved without population control.” Discuss this statement.  (15)</vt:lpstr>
      <vt:lpstr>Essay structure</vt:lpstr>
      <vt:lpstr>“It is impossible to eliminate disparities in wealth and development.” Discuss this statement.   (15)</vt:lpstr>
      <vt:lpstr>Mark bands</vt:lpstr>
      <vt:lpstr>PowerPoint Presentation</vt:lpstr>
      <vt:lpstr>PowerPoint Presentation</vt:lpstr>
      <vt:lpstr>When we talk about geographic factors, we generally refer to social, economic, environmental and political (SEEP).</vt:lpstr>
      <vt:lpstr>Mock exam</vt:lpstr>
      <vt:lpstr>Anthony barnes video blogs</vt:lpstr>
      <vt:lpstr>Geographical skills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technique</dc:title>
  <dc:creator>ois</dc:creator>
  <cp:lastModifiedBy>ois</cp:lastModifiedBy>
  <cp:revision>24</cp:revision>
  <dcterms:created xsi:type="dcterms:W3CDTF">2016-05-12T20:39:31Z</dcterms:created>
  <dcterms:modified xsi:type="dcterms:W3CDTF">2016-05-13T01:18:23Z</dcterms:modified>
</cp:coreProperties>
</file>