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260" r:id="rId3"/>
    <p:sldId id="261" r:id="rId4"/>
    <p:sldId id="262" r:id="rId5"/>
    <p:sldId id="263" r:id="rId6"/>
    <p:sldId id="265" r:id="rId7"/>
    <p:sldId id="266" r:id="rId8"/>
    <p:sldId id="267" r:id="rId9"/>
    <p:sldId id="268" r:id="rId10"/>
    <p:sldId id="269" r:id="rId11"/>
    <p:sldId id="270" r:id="rId12"/>
    <p:sldId id="33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6" r:id="rId28"/>
    <p:sldId id="287" r:id="rId29"/>
    <p:sldId id="288" r:id="rId30"/>
    <p:sldId id="289" r:id="rId31"/>
    <p:sldId id="290" r:id="rId32"/>
    <p:sldId id="291" r:id="rId33"/>
    <p:sldId id="292"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28" r:id="rId47"/>
    <p:sldId id="325" r:id="rId48"/>
    <p:sldId id="326" r:id="rId49"/>
    <p:sldId id="327"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050"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4C499-1E58-4CCE-BD84-F9A16DAD964E}" type="datetimeFigureOut">
              <a:rPr lang="en-GB" smtClean="0"/>
              <a:pPr/>
              <a:t>07/04/2015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4216E-4A61-44A0-AC92-B3B4296C3CF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4C499-1E58-4CCE-BD84-F9A16DAD964E}" type="datetimeFigureOut">
              <a:rPr lang="en-GB" smtClean="0"/>
              <a:pPr/>
              <a:t>07/04/2015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4216E-4A61-44A0-AC92-B3B4296C3C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ites.google.com/site/ibgeographynow/extended-essay"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normAutofit/>
          </a:bodyPr>
          <a:lstStyle/>
          <a:p>
            <a:r>
              <a:rPr lang="en-GB" sz="4800" b="1" dirty="0" smtClean="0">
                <a:solidFill>
                  <a:srgbClr val="0070C0"/>
                </a:solidFill>
              </a:rPr>
              <a:t>Extended Essays</a:t>
            </a:r>
            <a:endParaRPr lang="en-GB" sz="4800" b="1" dirty="0">
              <a:solidFill>
                <a:srgbClr val="0070C0"/>
              </a:solidFill>
            </a:endParaRP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259632" y="1484784"/>
            <a:ext cx="6400800" cy="1752600"/>
          </a:xfrm>
        </p:spPr>
        <p:txBody>
          <a:bodyPr>
            <a:normAutofit fontScale="47500" lnSpcReduction="20000"/>
          </a:bodyPr>
          <a:lstStyle/>
          <a:p>
            <a:r>
              <a:rPr lang="en-US" dirty="0" smtClean="0"/>
              <a:t>One further piece of advice is as follows: the more background a student has in the subject, the better the chance he or she has of writing a good extended essay.</a:t>
            </a:r>
          </a:p>
          <a:p>
            <a:endParaRPr lang="en-US" dirty="0" smtClean="0"/>
          </a:p>
          <a:p>
            <a:r>
              <a:rPr lang="en-US" dirty="0" smtClean="0"/>
              <a:t> Choosing to write the extended essay in a subject that is not being studied as part of the Diploma </a:t>
            </a:r>
            <a:r>
              <a:rPr lang="en-US" dirty="0" err="1" smtClean="0"/>
              <a:t>Programme</a:t>
            </a:r>
            <a:r>
              <a:rPr lang="en-US" dirty="0" smtClean="0"/>
              <a:t> often leads to lower marks.</a:t>
            </a:r>
          </a:p>
          <a:p>
            <a:r>
              <a:rPr lang="en-GB" dirty="0" smtClean="0"/>
              <a:t>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US" dirty="0" smtClean="0"/>
              <a:t>Researching and writing the extended essay</a:t>
            </a:r>
            <a:endParaRPr lang="en-GB" dirty="0"/>
          </a:p>
        </p:txBody>
      </p:sp>
      <p:sp>
        <p:nvSpPr>
          <p:cNvPr id="3" name="Subtitle 2"/>
          <p:cNvSpPr>
            <a:spLocks noGrp="1"/>
          </p:cNvSpPr>
          <p:nvPr>
            <p:ph type="subTitle" idx="1"/>
          </p:nvPr>
        </p:nvSpPr>
        <p:spPr>
          <a:xfrm>
            <a:off x="467544" y="1772816"/>
            <a:ext cx="7992888" cy="4797152"/>
          </a:xfrm>
        </p:spPr>
        <p:txBody>
          <a:bodyPr>
            <a:normAutofit fontScale="70000" lnSpcReduction="20000"/>
          </a:bodyPr>
          <a:lstStyle/>
          <a:p>
            <a:r>
              <a:rPr lang="en-GB" sz="5000" b="1" dirty="0" smtClean="0"/>
              <a:t>The research process</a:t>
            </a:r>
          </a:p>
          <a:p>
            <a:endParaRPr lang="en-GB" sz="5000" b="1" dirty="0" smtClean="0"/>
          </a:p>
          <a:p>
            <a:r>
              <a:rPr lang="en-US" sz="5000" b="1" dirty="0" smtClean="0"/>
              <a:t>When researching the extended essay, students should do the following.</a:t>
            </a:r>
          </a:p>
          <a:p>
            <a:endParaRPr lang="en-US" sz="5000" b="1" dirty="0" smtClean="0"/>
          </a:p>
          <a:p>
            <a:endParaRPr lang="en-US" dirty="0" smtClean="0"/>
          </a:p>
          <a:p>
            <a:pPr marL="514350" indent="-514350">
              <a:buAutoNum type="arabicPeriod"/>
            </a:pPr>
            <a:r>
              <a:rPr lang="en-US" dirty="0" smtClean="0"/>
              <a:t>Choose the approved Diploma </a:t>
            </a:r>
            <a:r>
              <a:rPr lang="en-US" dirty="0" err="1" smtClean="0"/>
              <a:t>Programme</a:t>
            </a:r>
            <a:r>
              <a:rPr lang="en-US" dirty="0" smtClean="0"/>
              <a:t> subject for the extended essay.</a:t>
            </a:r>
          </a:p>
          <a:p>
            <a:pPr marL="514350" indent="-514350">
              <a:buAutoNum type="arabicPeriod"/>
            </a:pPr>
            <a:endParaRPr lang="en-US" dirty="0" smtClean="0"/>
          </a:p>
          <a:p>
            <a:r>
              <a:rPr lang="en-US" dirty="0" smtClean="0"/>
              <a:t>· Read the assessment criteria and the relevant subject guidance.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259632" y="836712"/>
            <a:ext cx="6512768" cy="5184576"/>
          </a:xfrm>
        </p:spPr>
        <p:txBody>
          <a:bodyPr>
            <a:normAutofit fontScale="70000" lnSpcReduction="20000"/>
          </a:bodyPr>
          <a:lstStyle/>
          <a:p>
            <a:r>
              <a:rPr lang="en-GB" dirty="0" smtClean="0"/>
              <a:t>2. Choose a topic.</a:t>
            </a:r>
          </a:p>
          <a:p>
            <a:endParaRPr lang="en-GB" dirty="0" smtClean="0"/>
          </a:p>
          <a:p>
            <a:endParaRPr lang="en-GB" dirty="0" smtClean="0"/>
          </a:p>
          <a:p>
            <a:r>
              <a:rPr lang="en-US" dirty="0" smtClean="0"/>
              <a:t>3. Formulate a well-focused research question.</a:t>
            </a:r>
          </a:p>
          <a:p>
            <a:endParaRPr lang="en-US" dirty="0" smtClean="0"/>
          </a:p>
          <a:p>
            <a:endParaRPr lang="en-US" dirty="0" smtClean="0"/>
          </a:p>
          <a:p>
            <a:r>
              <a:rPr lang="en-US" dirty="0" smtClean="0"/>
              <a:t>4. Plan the investigation and writing process.</a:t>
            </a:r>
          </a:p>
          <a:p>
            <a:endParaRPr lang="en-US" dirty="0" smtClean="0"/>
          </a:p>
          <a:p>
            <a:r>
              <a:rPr lang="en-US" dirty="0" smtClean="0"/>
              <a:t>· Identify how and where they will gather material.</a:t>
            </a:r>
          </a:p>
          <a:p>
            <a:endParaRPr lang="en-US" dirty="0" smtClean="0"/>
          </a:p>
          <a:p>
            <a:r>
              <a:rPr lang="en-US" dirty="0" smtClean="0"/>
              <a:t>· Identify which system of academic referencing they will use, appropriate to the subject of the </a:t>
            </a:r>
            <a:r>
              <a:rPr lang="en-GB" dirty="0" smtClean="0"/>
              <a:t>essay.</a:t>
            </a:r>
          </a:p>
          <a:p>
            <a:endParaRPr lang="en-GB" dirty="0" smtClean="0"/>
          </a:p>
          <a:p>
            <a:r>
              <a:rPr lang="en-US" dirty="0" smtClean="0"/>
              <a:t>· Set deadlines for themselves that will allow them to meet the school’s requirements.</a:t>
            </a:r>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260648"/>
            <a:ext cx="6400800" cy="5378152"/>
          </a:xfrm>
        </p:spPr>
        <p:txBody>
          <a:bodyPr>
            <a:normAutofit fontScale="70000" lnSpcReduction="20000"/>
          </a:bodyPr>
          <a:lstStyle/>
          <a:p>
            <a:r>
              <a:rPr lang="en-US" dirty="0" smtClean="0"/>
              <a:t>5. Plan a structure (outline headings) for the essay. </a:t>
            </a:r>
          </a:p>
          <a:p>
            <a:r>
              <a:rPr lang="en-US" dirty="0" smtClean="0"/>
              <a:t>This may change as the investigation develops but it is useful to have a sense of direction.</a:t>
            </a:r>
          </a:p>
          <a:p>
            <a:endParaRPr lang="en-US" dirty="0" smtClean="0"/>
          </a:p>
          <a:p>
            <a:r>
              <a:rPr lang="en-US" dirty="0" smtClean="0"/>
              <a:t>6. Undertake some preparatory reading.</a:t>
            </a:r>
          </a:p>
          <a:p>
            <a:endParaRPr lang="en-US" dirty="0" smtClean="0"/>
          </a:p>
          <a:p>
            <a:r>
              <a:rPr lang="en-US" dirty="0" smtClean="0"/>
              <a:t>· If students discover that it will not be possible to obtain the evidence needed in the time available,</a:t>
            </a:r>
          </a:p>
          <a:p>
            <a:r>
              <a:rPr lang="en-US" dirty="0" smtClean="0"/>
              <a:t>the research question should be changed. This should be done sooner rather than later: students</a:t>
            </a:r>
          </a:p>
          <a:p>
            <a:r>
              <a:rPr lang="en-US" dirty="0" smtClean="0"/>
              <a:t>should not lose time waiting and hoping that something will turn up. Students should go back</a:t>
            </a:r>
          </a:p>
          <a:p>
            <a:r>
              <a:rPr lang="en-US" dirty="0" smtClean="0"/>
              <a:t>to stage 3, 2 or 1, and choose a new research question that can be answered.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764704"/>
            <a:ext cx="6400800" cy="4874096"/>
          </a:xfrm>
        </p:spPr>
        <p:txBody>
          <a:bodyPr>
            <a:normAutofit fontScale="70000" lnSpcReduction="20000"/>
          </a:bodyPr>
          <a:lstStyle/>
          <a:p>
            <a:r>
              <a:rPr lang="en-US" dirty="0" smtClean="0"/>
              <a:t>7. Carry out the investigation.</a:t>
            </a:r>
          </a:p>
          <a:p>
            <a:endParaRPr lang="en-US" dirty="0" smtClean="0"/>
          </a:p>
          <a:p>
            <a:r>
              <a:rPr lang="en-US" dirty="0" smtClean="0"/>
              <a:t>· The material gathered should be assembled in a logical order, linked to the structure of the essay.</a:t>
            </a:r>
          </a:p>
          <a:p>
            <a:r>
              <a:rPr lang="en-US" dirty="0" smtClean="0"/>
              <a:t>Only then will students know whether they have enough evidence for each stage of the argument</a:t>
            </a:r>
          </a:p>
          <a:p>
            <a:r>
              <a:rPr lang="en-US" dirty="0" smtClean="0"/>
              <a:t>so that they can proceed to the next.</a:t>
            </a:r>
          </a:p>
          <a:p>
            <a:endParaRPr lang="en-US" dirty="0" smtClean="0"/>
          </a:p>
          <a:p>
            <a:r>
              <a:rPr lang="en-US" dirty="0" smtClean="0"/>
              <a:t>· Students should be prepared for things to go wrong. Sometimes they may discover something</a:t>
            </a:r>
          </a:p>
          <a:p>
            <a:r>
              <a:rPr lang="en-US" dirty="0" smtClean="0"/>
              <a:t>later in the investigation that undermines what they thought had been established earlier on. If</a:t>
            </a:r>
          </a:p>
          <a:p>
            <a:r>
              <a:rPr lang="en-US" dirty="0" smtClean="0"/>
              <a:t>that happens, the investigation plan needs to be revised.</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0"/>
            <a:ext cx="7772400" cy="1470025"/>
          </a:xfrm>
        </p:spPr>
        <p:txBody>
          <a:bodyPr/>
          <a:lstStyle/>
          <a:p>
            <a:r>
              <a:rPr lang="en-GB" dirty="0" smtClean="0"/>
              <a:t>Writing the extended essay</a:t>
            </a:r>
            <a:endParaRPr lang="en-GB" dirty="0"/>
          </a:p>
        </p:txBody>
      </p:sp>
      <p:sp>
        <p:nvSpPr>
          <p:cNvPr id="3" name="Subtitle 2"/>
          <p:cNvSpPr>
            <a:spLocks noGrp="1"/>
          </p:cNvSpPr>
          <p:nvPr>
            <p:ph type="subTitle" idx="1"/>
          </p:nvPr>
        </p:nvSpPr>
        <p:spPr>
          <a:xfrm>
            <a:off x="1475656" y="1340768"/>
            <a:ext cx="6400800" cy="5018112"/>
          </a:xfrm>
        </p:spPr>
        <p:txBody>
          <a:bodyPr>
            <a:normAutofit fontScale="55000" lnSpcReduction="20000"/>
          </a:bodyPr>
          <a:lstStyle/>
          <a:p>
            <a:r>
              <a:rPr lang="en-US" i="1" dirty="0" smtClean="0"/>
              <a:t>(Please note that the order in which they are presented here is not necessarily the order in which they should be written).</a:t>
            </a:r>
          </a:p>
          <a:p>
            <a:endParaRPr lang="en-US" dirty="0" smtClean="0"/>
          </a:p>
          <a:p>
            <a:r>
              <a:rPr lang="en-GB" dirty="0" smtClean="0"/>
              <a:t>· Title page</a:t>
            </a:r>
          </a:p>
          <a:p>
            <a:endParaRPr lang="en-GB" dirty="0" smtClean="0"/>
          </a:p>
          <a:p>
            <a:r>
              <a:rPr lang="en-GB" dirty="0" smtClean="0"/>
              <a:t>· Abstract</a:t>
            </a:r>
          </a:p>
          <a:p>
            <a:endParaRPr lang="en-GB" dirty="0" smtClean="0"/>
          </a:p>
          <a:p>
            <a:r>
              <a:rPr lang="en-GB" dirty="0" smtClean="0"/>
              <a:t>· Contents page</a:t>
            </a:r>
          </a:p>
          <a:p>
            <a:endParaRPr lang="en-GB" dirty="0" smtClean="0"/>
          </a:p>
          <a:p>
            <a:r>
              <a:rPr lang="en-GB" dirty="0" smtClean="0"/>
              <a:t>· Introduction</a:t>
            </a:r>
          </a:p>
          <a:p>
            <a:endParaRPr lang="en-GB" dirty="0" smtClean="0"/>
          </a:p>
          <a:p>
            <a:r>
              <a:rPr lang="en-GB" dirty="0" smtClean="0"/>
              <a:t>· Body (development/methods/results)</a:t>
            </a:r>
          </a:p>
          <a:p>
            <a:endParaRPr lang="en-GB" dirty="0" smtClean="0"/>
          </a:p>
          <a:p>
            <a:r>
              <a:rPr lang="en-GB" dirty="0" smtClean="0"/>
              <a:t>· Conclusion</a:t>
            </a:r>
          </a:p>
          <a:p>
            <a:endParaRPr lang="en-GB" dirty="0" smtClean="0"/>
          </a:p>
          <a:p>
            <a:r>
              <a:rPr lang="en-GB" dirty="0" smtClean="0"/>
              <a:t>· References and bibliography</a:t>
            </a:r>
          </a:p>
          <a:p>
            <a:endParaRPr lang="en-GB" dirty="0" smtClean="0"/>
          </a:p>
          <a:p>
            <a:r>
              <a:rPr lang="en-GB" dirty="0" smtClean="0"/>
              <a:t>· Appendices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a:xfrm>
            <a:off x="722313" y="980729"/>
            <a:ext cx="7772400" cy="3426172"/>
          </a:xfrm>
        </p:spPr>
        <p:txBody>
          <a:bodyPr>
            <a:normAutofit/>
          </a:bodyPr>
          <a:lstStyle/>
          <a:p>
            <a:r>
              <a:rPr lang="en-US" dirty="0" smtClean="0"/>
              <a:t>Students should use the chosen system of academic referencing as soon as they start writing. That way,</a:t>
            </a:r>
          </a:p>
          <a:p>
            <a:r>
              <a:rPr lang="en-US" dirty="0" smtClean="0"/>
              <a:t>they are less likely to forget to include a citation. It is also easier than trying to add references at a later</a:t>
            </a:r>
          </a:p>
          <a:p>
            <a:r>
              <a:rPr lang="en-US" dirty="0" smtClean="0"/>
              <a:t>stage. </a:t>
            </a:r>
          </a:p>
          <a:p>
            <a:endParaRPr lang="en-US" dirty="0" smtClean="0"/>
          </a:p>
          <a:p>
            <a:r>
              <a:rPr lang="en-US" dirty="0" smtClean="0"/>
              <a:t>Some students draft the introduction first. If students do that, they must be prepared to revise it once</a:t>
            </a:r>
          </a:p>
          <a:p>
            <a:r>
              <a:rPr lang="en-GB" dirty="0" smtClean="0"/>
              <a:t>the essay is complete.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1340768"/>
            <a:ext cx="6400800" cy="4896544"/>
          </a:xfrm>
        </p:spPr>
        <p:txBody>
          <a:bodyPr>
            <a:normAutofit fontScale="70000" lnSpcReduction="20000"/>
          </a:bodyPr>
          <a:lstStyle/>
          <a:p>
            <a:r>
              <a:rPr lang="en-US" dirty="0" smtClean="0"/>
              <a:t>The main task is writing the body of the essay, which should be presented in the form of a </a:t>
            </a:r>
            <a:r>
              <a:rPr lang="en-US" sz="4000" b="1" dirty="0" smtClean="0"/>
              <a:t>reasoned argument</a:t>
            </a:r>
            <a:r>
              <a:rPr lang="en-US" dirty="0" smtClean="0"/>
              <a:t>. </a:t>
            </a:r>
          </a:p>
          <a:p>
            <a:endParaRPr lang="en-US" dirty="0" smtClean="0"/>
          </a:p>
          <a:p>
            <a:r>
              <a:rPr lang="en-US" dirty="0" smtClean="0"/>
              <a:t>The form of this varies with the subject of the essay but, as the argument develops, it should</a:t>
            </a:r>
          </a:p>
          <a:p>
            <a:r>
              <a:rPr lang="en-US" dirty="0" smtClean="0"/>
              <a:t>be clear to the reader what relevant </a:t>
            </a:r>
            <a:r>
              <a:rPr lang="en-US" sz="4000" b="1" dirty="0" smtClean="0"/>
              <a:t>evidence</a:t>
            </a:r>
            <a:r>
              <a:rPr lang="en-US" dirty="0" smtClean="0"/>
              <a:t> has been discovered, where/how it has been discovered</a:t>
            </a:r>
          </a:p>
          <a:p>
            <a:r>
              <a:rPr lang="en-US" dirty="0" smtClean="0"/>
              <a:t>and how it supports the argument.</a:t>
            </a:r>
          </a:p>
          <a:p>
            <a:endParaRPr lang="en-US" dirty="0" smtClean="0"/>
          </a:p>
          <a:p>
            <a:r>
              <a:rPr lang="en-US" dirty="0" smtClean="0"/>
              <a:t> In most subjects, sub-headings within the main body of the essay will help the reader to understand the argument (and will also help the student to keep on track).</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404664"/>
            <a:ext cx="6400800" cy="5234136"/>
          </a:xfrm>
        </p:spPr>
        <p:txBody>
          <a:bodyPr>
            <a:normAutofit fontScale="85000" lnSpcReduction="20000"/>
          </a:bodyPr>
          <a:lstStyle/>
          <a:p>
            <a:r>
              <a:rPr lang="en-US" dirty="0" smtClean="0"/>
              <a:t>Once the main body of the essay is complete, it is possible to finalize the introduction (which tells the reader what to expect) and the conclusion (which says what has been achieved, including notes of any</a:t>
            </a:r>
          </a:p>
          <a:p>
            <a:r>
              <a:rPr lang="en-US" dirty="0" smtClean="0"/>
              <a:t>limitations and any questions that have not been resolved).</a:t>
            </a:r>
          </a:p>
          <a:p>
            <a:endParaRPr lang="en-US" dirty="0" smtClean="0"/>
          </a:p>
          <a:p>
            <a:r>
              <a:rPr lang="en-US" dirty="0" smtClean="0"/>
              <a:t>Any information that is important to the argument should not be included in appendices or footnotes/endnotes. The examiner is not bound to read notes or appendices, so an essay that is not</a:t>
            </a:r>
          </a:p>
          <a:p>
            <a:r>
              <a:rPr lang="en-US" dirty="0" smtClean="0"/>
              <a:t>complete in itself will lose marks.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611560" y="335846"/>
            <a:ext cx="7776864" cy="5878532"/>
          </a:xfrm>
          <a:prstGeom prst="rect">
            <a:avLst/>
          </a:prstGeom>
        </p:spPr>
        <p:txBody>
          <a:bodyPr wrap="square">
            <a:spAutoFit/>
          </a:bodyPr>
          <a:lstStyle/>
          <a:p>
            <a:r>
              <a:rPr lang="en-US" dirty="0" smtClean="0"/>
              <a:t>In working on the extended essay, students are expected to:</a:t>
            </a:r>
          </a:p>
          <a:p>
            <a:endParaRPr lang="en-US" dirty="0" smtClean="0"/>
          </a:p>
          <a:p>
            <a:pPr marL="342900" indent="-342900">
              <a:buAutoNum type="arabicPeriod"/>
            </a:pPr>
            <a:r>
              <a:rPr lang="en-US" dirty="0" smtClean="0"/>
              <a:t>plan and pursue a research project with intellectual initiative and insight</a:t>
            </a:r>
          </a:p>
          <a:p>
            <a:pPr marL="342900" indent="-342900">
              <a:buAutoNum type="arabicPeriod"/>
            </a:pPr>
            <a:endParaRPr lang="en-US" dirty="0" smtClean="0"/>
          </a:p>
          <a:p>
            <a:r>
              <a:rPr lang="en-GB" dirty="0" smtClean="0"/>
              <a:t>2.  formulate a </a:t>
            </a:r>
            <a:r>
              <a:rPr lang="en-GB" sz="2000" b="1" dirty="0" smtClean="0"/>
              <a:t>precise research question</a:t>
            </a:r>
          </a:p>
          <a:p>
            <a:endParaRPr lang="en-GB" dirty="0" smtClean="0"/>
          </a:p>
          <a:p>
            <a:r>
              <a:rPr lang="en-US" dirty="0" smtClean="0"/>
              <a:t>3. gather and interpret material from </a:t>
            </a:r>
            <a:r>
              <a:rPr lang="en-US" sz="2000" b="1" dirty="0" smtClean="0"/>
              <a:t>sources appropriate to the research </a:t>
            </a:r>
          </a:p>
          <a:p>
            <a:r>
              <a:rPr lang="en-US" sz="2000" b="1" dirty="0" smtClean="0"/>
              <a:t>    question</a:t>
            </a:r>
          </a:p>
          <a:p>
            <a:endParaRPr lang="en-US" dirty="0" smtClean="0"/>
          </a:p>
          <a:p>
            <a:r>
              <a:rPr lang="en-US" dirty="0" smtClean="0"/>
              <a:t>4. structure a </a:t>
            </a:r>
            <a:r>
              <a:rPr lang="en-US" sz="2000" b="1" dirty="0" smtClean="0"/>
              <a:t>reasoned argument </a:t>
            </a:r>
            <a:r>
              <a:rPr lang="en-US" dirty="0" smtClean="0"/>
              <a:t>in response to the research question on the </a:t>
            </a:r>
          </a:p>
          <a:p>
            <a:r>
              <a:rPr lang="en-US" dirty="0" smtClean="0"/>
              <a:t>    basis of the material </a:t>
            </a:r>
            <a:r>
              <a:rPr lang="en-GB" dirty="0" smtClean="0"/>
              <a:t>gathered</a:t>
            </a:r>
          </a:p>
          <a:p>
            <a:endParaRPr lang="en-GB" dirty="0" smtClean="0"/>
          </a:p>
          <a:p>
            <a:r>
              <a:rPr lang="en-US" dirty="0" smtClean="0"/>
              <a:t>5. present their extended essay in a </a:t>
            </a:r>
            <a:r>
              <a:rPr lang="en-US" sz="2000" b="1" dirty="0" smtClean="0"/>
              <a:t>format appropriate to the subject</a:t>
            </a:r>
            <a:r>
              <a:rPr lang="en-US" dirty="0" smtClean="0"/>
              <a:t>, </a:t>
            </a:r>
          </a:p>
          <a:p>
            <a:r>
              <a:rPr lang="en-US" dirty="0" smtClean="0"/>
              <a:t>    </a:t>
            </a:r>
            <a:r>
              <a:rPr lang="en-US" sz="2000" b="1" dirty="0" smtClean="0"/>
              <a:t>acknowledging sources in one of the established academic ways</a:t>
            </a:r>
          </a:p>
          <a:p>
            <a:endParaRPr lang="en-US" dirty="0" smtClean="0"/>
          </a:p>
          <a:p>
            <a:r>
              <a:rPr lang="en-US" dirty="0" smtClean="0"/>
              <a:t>6. use the </a:t>
            </a:r>
            <a:r>
              <a:rPr lang="en-US" sz="2000" b="1" dirty="0" smtClean="0"/>
              <a:t>terminology</a:t>
            </a:r>
            <a:r>
              <a:rPr lang="en-US" dirty="0" smtClean="0"/>
              <a:t> and language appropriate to the subject with skill and </a:t>
            </a:r>
          </a:p>
          <a:p>
            <a:r>
              <a:rPr lang="en-US" dirty="0" smtClean="0"/>
              <a:t>    understanding</a:t>
            </a:r>
          </a:p>
          <a:p>
            <a:endParaRPr lang="en-US" dirty="0" smtClean="0"/>
          </a:p>
          <a:p>
            <a:r>
              <a:rPr lang="en-US" dirty="0" smtClean="0"/>
              <a:t>7. </a:t>
            </a:r>
            <a:r>
              <a:rPr lang="en-US" sz="2000" b="1" dirty="0" smtClean="0"/>
              <a:t>apply analytical and evaluative skills appropriate to the subject</a:t>
            </a:r>
            <a:r>
              <a:rPr lang="en-US" dirty="0" smtClean="0"/>
              <a:t>, with </a:t>
            </a:r>
          </a:p>
          <a:p>
            <a:r>
              <a:rPr lang="en-US" dirty="0" smtClean="0"/>
              <a:t>    an understanding of the implications and the context of their research.</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31640" y="548680"/>
            <a:ext cx="6400800" cy="5616624"/>
          </a:xfrm>
        </p:spPr>
        <p:txBody>
          <a:bodyPr>
            <a:normAutofit fontScale="62500" lnSpcReduction="20000"/>
          </a:bodyPr>
          <a:lstStyle/>
          <a:p>
            <a:r>
              <a:rPr lang="en-US" dirty="0" smtClean="0"/>
              <a:t>The remaining stages in writing the essay take time but are not difficult. </a:t>
            </a:r>
          </a:p>
          <a:p>
            <a:endParaRPr lang="en-US" dirty="0" smtClean="0"/>
          </a:p>
          <a:p>
            <a:r>
              <a:rPr lang="en-US" dirty="0" smtClean="0"/>
              <a:t>Students need to check that</a:t>
            </a:r>
          </a:p>
          <a:p>
            <a:r>
              <a:rPr lang="en-US" dirty="0" smtClean="0"/>
              <a:t>they have cited sources for all material that is not their own, and that the citations are complete and</a:t>
            </a:r>
          </a:p>
          <a:p>
            <a:r>
              <a:rPr lang="en-US" dirty="0" smtClean="0"/>
              <a:t>consistent with the chosen referencing system. </a:t>
            </a:r>
          </a:p>
          <a:p>
            <a:endParaRPr lang="en-US" dirty="0" smtClean="0"/>
          </a:p>
          <a:p>
            <a:r>
              <a:rPr lang="en-US" dirty="0" smtClean="0"/>
              <a:t>The bibliography should list only the sources used in the</a:t>
            </a:r>
          </a:p>
          <a:p>
            <a:r>
              <a:rPr lang="en-US" dirty="0" smtClean="0"/>
              <a:t>essay. The whole essay needs to be proofread carefully (computer spelling and grammar checkers are</a:t>
            </a:r>
          </a:p>
          <a:p>
            <a:r>
              <a:rPr lang="en-US" dirty="0" smtClean="0"/>
              <a:t>useful but will not do everything). </a:t>
            </a:r>
          </a:p>
          <a:p>
            <a:endParaRPr lang="en-US" dirty="0" smtClean="0"/>
          </a:p>
          <a:p>
            <a:r>
              <a:rPr lang="en-US" dirty="0" smtClean="0"/>
              <a:t>Pages must be numbered and the contents page must be completed.</a:t>
            </a:r>
          </a:p>
          <a:p>
            <a:endParaRPr lang="en-US" dirty="0" smtClean="0"/>
          </a:p>
          <a:p>
            <a:r>
              <a:rPr lang="en-US" dirty="0" smtClean="0"/>
              <a:t>The abstract is normally written last.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US" dirty="0" smtClean="0"/>
              <a:t>Formal presentation of the extended essay</a:t>
            </a:r>
            <a:endParaRPr lang="en-GB" dirty="0"/>
          </a:p>
        </p:txBody>
      </p:sp>
      <p:sp>
        <p:nvSpPr>
          <p:cNvPr id="3" name="Subtitle 2"/>
          <p:cNvSpPr>
            <a:spLocks noGrp="1"/>
          </p:cNvSpPr>
          <p:nvPr>
            <p:ph type="subTitle" idx="1"/>
          </p:nvPr>
        </p:nvSpPr>
        <p:spPr>
          <a:xfrm>
            <a:off x="1403648" y="2780928"/>
            <a:ext cx="6400800" cy="1752600"/>
          </a:xfrm>
        </p:spPr>
        <p:txBody>
          <a:bodyPr>
            <a:normAutofit fontScale="92500" lnSpcReduction="20000"/>
          </a:bodyPr>
          <a:lstStyle/>
          <a:p>
            <a:r>
              <a:rPr lang="en-US" dirty="0" smtClean="0"/>
              <a:t>The extended essay should be written in a clear, correct and formal academic style, </a:t>
            </a:r>
            <a:r>
              <a:rPr lang="en-US" sz="3800" b="1" dirty="0" smtClean="0"/>
              <a:t>appropriate to the subject </a:t>
            </a:r>
            <a:r>
              <a:rPr lang="en-US" dirty="0" smtClean="0"/>
              <a:t>from which the topic is drawn.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p:spPr>
        <p:txBody>
          <a:bodyPr/>
          <a:lstStyle/>
          <a:p>
            <a:r>
              <a:rPr lang="en-US" dirty="0" smtClean="0"/>
              <a:t>The length of the extended essay</a:t>
            </a:r>
            <a:endParaRPr lang="en-GB" dirty="0"/>
          </a:p>
        </p:txBody>
      </p:sp>
      <p:sp>
        <p:nvSpPr>
          <p:cNvPr id="3" name="Subtitle 2"/>
          <p:cNvSpPr>
            <a:spLocks noGrp="1"/>
          </p:cNvSpPr>
          <p:nvPr>
            <p:ph type="subTitle" idx="1"/>
          </p:nvPr>
        </p:nvSpPr>
        <p:spPr>
          <a:xfrm>
            <a:off x="539552" y="1700808"/>
            <a:ext cx="8208912" cy="4680520"/>
          </a:xfrm>
        </p:spPr>
        <p:txBody>
          <a:bodyPr>
            <a:normAutofit fontScale="47500" lnSpcReduction="20000"/>
          </a:bodyPr>
          <a:lstStyle/>
          <a:p>
            <a:r>
              <a:rPr lang="en-US" dirty="0" smtClean="0"/>
              <a:t>The upper limit is 4,000 words for all extended essays. This upper limit includes the introduction, the</a:t>
            </a:r>
          </a:p>
          <a:p>
            <a:r>
              <a:rPr lang="en-US" dirty="0" smtClean="0"/>
              <a:t>body, the conclusion and any quotations, but does </a:t>
            </a:r>
            <a:r>
              <a:rPr lang="en-US" b="1" dirty="0" smtClean="0"/>
              <a:t>not include:</a:t>
            </a:r>
          </a:p>
          <a:p>
            <a:endParaRPr lang="en-US" b="1" dirty="0" smtClean="0"/>
          </a:p>
          <a:p>
            <a:r>
              <a:rPr lang="en-GB" dirty="0" smtClean="0"/>
              <a:t>· the abstract</a:t>
            </a:r>
          </a:p>
          <a:p>
            <a:endParaRPr lang="en-GB" dirty="0" smtClean="0"/>
          </a:p>
          <a:p>
            <a:r>
              <a:rPr lang="en-GB" dirty="0" smtClean="0"/>
              <a:t>· acknowledgments</a:t>
            </a:r>
          </a:p>
          <a:p>
            <a:endParaRPr lang="en-GB" dirty="0" smtClean="0"/>
          </a:p>
          <a:p>
            <a:r>
              <a:rPr lang="en-GB" dirty="0" smtClean="0"/>
              <a:t>· the contents page</a:t>
            </a:r>
          </a:p>
          <a:p>
            <a:endParaRPr lang="en-GB" dirty="0" smtClean="0"/>
          </a:p>
          <a:p>
            <a:r>
              <a:rPr lang="en-US" dirty="0" smtClean="0"/>
              <a:t>· maps, charts, diagrams, annotated illustrations and tables</a:t>
            </a:r>
          </a:p>
          <a:p>
            <a:endParaRPr lang="en-US" dirty="0" smtClean="0"/>
          </a:p>
          <a:p>
            <a:r>
              <a:rPr lang="en-GB" dirty="0" smtClean="0"/>
              <a:t>· equations, formulas and calculations</a:t>
            </a:r>
          </a:p>
          <a:p>
            <a:endParaRPr lang="en-GB" dirty="0" smtClean="0"/>
          </a:p>
          <a:p>
            <a:r>
              <a:rPr lang="en-US" dirty="0" smtClean="0"/>
              <a:t>· citations/references (whether parenthetical or numbered)</a:t>
            </a:r>
          </a:p>
          <a:p>
            <a:endParaRPr lang="en-US" dirty="0" smtClean="0"/>
          </a:p>
          <a:p>
            <a:r>
              <a:rPr lang="en-GB" dirty="0" smtClean="0"/>
              <a:t>· footnotes or endnotes</a:t>
            </a:r>
          </a:p>
          <a:p>
            <a:endParaRPr lang="en-GB" dirty="0" smtClean="0"/>
          </a:p>
          <a:p>
            <a:r>
              <a:rPr lang="en-GB" dirty="0" smtClean="0"/>
              <a:t>· the bibliography</a:t>
            </a:r>
          </a:p>
          <a:p>
            <a:endParaRPr lang="en-GB" dirty="0" smtClean="0"/>
          </a:p>
          <a:p>
            <a:r>
              <a:rPr lang="en-GB" dirty="0" smtClean="0"/>
              <a:t>· appendices.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normAutofit fontScale="92500" lnSpcReduction="20000"/>
          </a:bodyPr>
          <a:lstStyle/>
          <a:p>
            <a:r>
              <a:rPr lang="en-US" dirty="0" smtClean="0"/>
              <a:t>Essays containing more than 4,000 words are subject to penalties and examiners are not required to read</a:t>
            </a:r>
          </a:p>
          <a:p>
            <a:r>
              <a:rPr lang="en-US" dirty="0" smtClean="0"/>
              <a:t>material in excess of the word limit.</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Title</a:t>
            </a:r>
            <a:endParaRPr lang="en-GB" dirty="0"/>
          </a:p>
        </p:txBody>
      </p:sp>
      <p:sp>
        <p:nvSpPr>
          <p:cNvPr id="3" name="Subtitle 2"/>
          <p:cNvSpPr>
            <a:spLocks noGrp="1"/>
          </p:cNvSpPr>
          <p:nvPr>
            <p:ph type="subTitle" idx="1"/>
          </p:nvPr>
        </p:nvSpPr>
        <p:spPr/>
        <p:txBody>
          <a:bodyPr>
            <a:normAutofit fontScale="92500" lnSpcReduction="20000"/>
          </a:bodyPr>
          <a:lstStyle/>
          <a:p>
            <a:r>
              <a:rPr lang="en-US" dirty="0" smtClean="0"/>
              <a:t>The title should provide a clear indication of the focus of the essay. It should be precise and not necessarily</a:t>
            </a:r>
          </a:p>
          <a:p>
            <a:r>
              <a:rPr lang="en-US" dirty="0" smtClean="0"/>
              <a:t>phrased in the form of a question.</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Abstract</a:t>
            </a:r>
            <a:endParaRPr lang="en-GB" dirty="0"/>
          </a:p>
        </p:txBody>
      </p:sp>
      <p:sp>
        <p:nvSpPr>
          <p:cNvPr id="3" name="Subtitle 2"/>
          <p:cNvSpPr>
            <a:spLocks noGrp="1"/>
          </p:cNvSpPr>
          <p:nvPr>
            <p:ph type="subTitle" idx="1"/>
          </p:nvPr>
        </p:nvSpPr>
        <p:spPr/>
        <p:txBody>
          <a:bodyPr>
            <a:normAutofit fontScale="70000" lnSpcReduction="20000"/>
          </a:bodyPr>
          <a:lstStyle/>
          <a:p>
            <a:r>
              <a:rPr lang="en-US" dirty="0" smtClean="0"/>
              <a:t>An abstract not exceeding 300 words must be included with the essay submitted. It does not serve as an</a:t>
            </a:r>
          </a:p>
          <a:p>
            <a:r>
              <a:rPr lang="en-US" dirty="0" smtClean="0"/>
              <a:t>introduction, but presents an overview of the extended essay, and should, therefore, be written last.</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404664"/>
            <a:ext cx="6400800" cy="5688632"/>
          </a:xfrm>
        </p:spPr>
        <p:txBody>
          <a:bodyPr>
            <a:normAutofit fontScale="62500" lnSpcReduction="20000"/>
          </a:bodyPr>
          <a:lstStyle/>
          <a:p>
            <a:r>
              <a:rPr lang="en-US" dirty="0" smtClean="0"/>
              <a:t>The inclusion of an abstract is intended to encourage students to examine closely the development of</a:t>
            </a:r>
          </a:p>
          <a:p>
            <a:r>
              <a:rPr lang="en-US" dirty="0" smtClean="0"/>
              <a:t>an argument within the extended essay and the pertinence of any conclusions that are reached. It is also designed to allow readers to understand quickly the contents of the extended essay.</a:t>
            </a:r>
          </a:p>
          <a:p>
            <a:endParaRPr lang="en-US" dirty="0" smtClean="0"/>
          </a:p>
          <a:p>
            <a:r>
              <a:rPr lang="en-US" dirty="0" smtClean="0"/>
              <a:t>The minimum requirements for the abstract are for it to state clearly:</a:t>
            </a:r>
          </a:p>
          <a:p>
            <a:endParaRPr lang="en-US" dirty="0" smtClean="0"/>
          </a:p>
          <a:p>
            <a:r>
              <a:rPr lang="en-US" dirty="0" smtClean="0"/>
              <a:t>· the research question being investigated</a:t>
            </a:r>
          </a:p>
          <a:p>
            <a:endParaRPr lang="en-US" dirty="0" smtClean="0"/>
          </a:p>
          <a:p>
            <a:r>
              <a:rPr lang="en-US" dirty="0" smtClean="0"/>
              <a:t>· the scope of the investigation</a:t>
            </a:r>
          </a:p>
          <a:p>
            <a:endParaRPr lang="en-US" dirty="0" smtClean="0"/>
          </a:p>
          <a:p>
            <a:r>
              <a:rPr lang="en-US" dirty="0" smtClean="0"/>
              <a:t>· the conclusion(s) of the extended essay.</a:t>
            </a:r>
          </a:p>
          <a:p>
            <a:endParaRPr lang="en-US" dirty="0" smtClean="0"/>
          </a:p>
          <a:p>
            <a:r>
              <a:rPr lang="en-US" dirty="0" smtClean="0"/>
              <a:t>The abstract should be typed or word processed on one side of a sheet of paper, and placed immediately</a:t>
            </a:r>
          </a:p>
          <a:p>
            <a:r>
              <a:rPr lang="en-GB" dirty="0" smtClean="0"/>
              <a:t>after the title page.</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Contents page</a:t>
            </a:r>
            <a:endParaRPr lang="en-GB" dirty="0"/>
          </a:p>
        </p:txBody>
      </p:sp>
      <p:sp>
        <p:nvSpPr>
          <p:cNvPr id="3" name="Subtitle 2"/>
          <p:cNvSpPr>
            <a:spLocks noGrp="1"/>
          </p:cNvSpPr>
          <p:nvPr>
            <p:ph type="subTitle" idx="1"/>
          </p:nvPr>
        </p:nvSpPr>
        <p:spPr/>
        <p:txBody>
          <a:bodyPr>
            <a:normAutofit fontScale="92500" lnSpcReduction="10000"/>
          </a:bodyPr>
          <a:lstStyle/>
          <a:p>
            <a:r>
              <a:rPr lang="en-US" dirty="0" smtClean="0"/>
              <a:t>A contents page must be provided at the beginning of the extended essay and all pages should be numbered. An index is not required.</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dirty="0" smtClean="0"/>
              <a:t>Illustrations</a:t>
            </a:r>
            <a:endParaRPr lang="en-GB" dirty="0"/>
          </a:p>
        </p:txBody>
      </p:sp>
      <p:sp>
        <p:nvSpPr>
          <p:cNvPr id="3" name="Subtitle 2"/>
          <p:cNvSpPr>
            <a:spLocks noGrp="1"/>
          </p:cNvSpPr>
          <p:nvPr>
            <p:ph type="subTitle" idx="1"/>
          </p:nvPr>
        </p:nvSpPr>
        <p:spPr>
          <a:xfrm>
            <a:off x="1371600" y="2348880"/>
            <a:ext cx="6400800" cy="3289920"/>
          </a:xfrm>
        </p:spPr>
        <p:txBody>
          <a:bodyPr>
            <a:normAutofit fontScale="70000" lnSpcReduction="20000"/>
          </a:bodyPr>
          <a:lstStyle/>
          <a:p>
            <a:r>
              <a:rPr lang="en-US" dirty="0" smtClean="0"/>
              <a:t>Presentation and overall neatness are important, and it is essential that illustrative material, if included, is well set out and used effectively. Graphs, diagrams, tables and maps are effective only if they are clearly</a:t>
            </a:r>
          </a:p>
          <a:p>
            <a:r>
              <a:rPr lang="en-US" dirty="0" err="1" smtClean="0"/>
              <a:t>labelled</a:t>
            </a:r>
            <a:r>
              <a:rPr lang="en-US" dirty="0" smtClean="0"/>
              <a:t> and can be interpreted with ease. All such material that is incorporated into the extended essay must be directly related to the text and acknowledged where appropriate. The use of photographs and other images is acceptable only if they are captioned and/or annotated and are used to illustrate a specific</a:t>
            </a:r>
          </a:p>
          <a:p>
            <a:r>
              <a:rPr lang="en-US" dirty="0" smtClean="0"/>
              <a:t>point made in the extended essay.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lstStyle/>
          <a:p>
            <a:r>
              <a:rPr lang="en-GB" dirty="0" smtClean="0"/>
              <a:t>Bibliographies, references and citations</a:t>
            </a:r>
            <a:endParaRPr lang="en-GB" dirty="0"/>
          </a:p>
        </p:txBody>
      </p:sp>
      <p:sp>
        <p:nvSpPr>
          <p:cNvPr id="3" name="Subtitle 2"/>
          <p:cNvSpPr>
            <a:spLocks noGrp="1"/>
          </p:cNvSpPr>
          <p:nvPr>
            <p:ph type="subTitle" idx="1"/>
          </p:nvPr>
        </p:nvSpPr>
        <p:spPr>
          <a:xfrm>
            <a:off x="1371600" y="2276872"/>
            <a:ext cx="6400800" cy="4104456"/>
          </a:xfrm>
        </p:spPr>
        <p:txBody>
          <a:bodyPr>
            <a:normAutofit fontScale="55000" lnSpcReduction="20000"/>
          </a:bodyPr>
          <a:lstStyle/>
          <a:p>
            <a:r>
              <a:rPr lang="en-US" dirty="0" smtClean="0"/>
              <a:t>An extended essay must reflect intellectual honesty in research practices and provide the reader with the </a:t>
            </a:r>
            <a:r>
              <a:rPr lang="en-US" b="1" dirty="0" smtClean="0"/>
              <a:t>exact sources of quotations, ideas and points of view through accurate bibliographies and referencing.</a:t>
            </a:r>
          </a:p>
          <a:p>
            <a:endParaRPr lang="en-US" dirty="0" smtClean="0"/>
          </a:p>
          <a:p>
            <a:r>
              <a:rPr lang="en-US" dirty="0" smtClean="0"/>
              <a:t>Producing accurate citations, referencing and a bibliography is a skill that students should be seeking to perfect. </a:t>
            </a:r>
          </a:p>
          <a:p>
            <a:endParaRPr lang="en-US" dirty="0" smtClean="0"/>
          </a:p>
          <a:p>
            <a:r>
              <a:rPr lang="en-US" dirty="0" smtClean="0"/>
              <a:t>Documenting the research in this way is vital: it allows readers to evaluate the evidence for themselves and it shows the student’s understanding of the importance of the sources used.</a:t>
            </a:r>
          </a:p>
          <a:p>
            <a:endParaRPr lang="en-US" dirty="0" smtClean="0"/>
          </a:p>
          <a:p>
            <a:r>
              <a:rPr lang="en-US" b="1" dirty="0" smtClean="0"/>
              <a:t>Failure to comply with this requirement will be viewed as plagiarism and will, therefore, be treated as a case of malpractice.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lstStyle/>
          <a:p>
            <a:r>
              <a:rPr lang="en-GB" dirty="0" smtClean="0"/>
              <a:t>Responsibilities of the student</a:t>
            </a:r>
            <a:endParaRPr lang="en-GB" dirty="0"/>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1043608" y="2060848"/>
            <a:ext cx="7056784" cy="3416320"/>
          </a:xfrm>
          <a:prstGeom prst="rect">
            <a:avLst/>
          </a:prstGeom>
        </p:spPr>
        <p:txBody>
          <a:bodyPr wrap="square">
            <a:spAutoFit/>
          </a:bodyPr>
          <a:lstStyle/>
          <a:p>
            <a:r>
              <a:rPr lang="en-US" dirty="0" smtClean="0"/>
              <a:t>It is </a:t>
            </a:r>
            <a:r>
              <a:rPr lang="en-US" b="1" dirty="0" smtClean="0"/>
              <a:t>required that students:</a:t>
            </a:r>
          </a:p>
          <a:p>
            <a:endParaRPr lang="en-US" b="1" dirty="0" smtClean="0"/>
          </a:p>
          <a:p>
            <a:r>
              <a:rPr lang="en-US" dirty="0" smtClean="0"/>
              <a:t>· choose a topic that fits into one of the subjects on the approved </a:t>
            </a:r>
          </a:p>
          <a:p>
            <a:r>
              <a:rPr lang="en-US" dirty="0" smtClean="0"/>
              <a:t>  extended essay list (in the </a:t>
            </a:r>
            <a:r>
              <a:rPr lang="en-US" i="1" dirty="0" err="1" smtClean="0"/>
              <a:t>Vade</a:t>
            </a:r>
            <a:endParaRPr lang="en-US" i="1" dirty="0" smtClean="0"/>
          </a:p>
          <a:p>
            <a:r>
              <a:rPr lang="en-GB" i="1" dirty="0" smtClean="0"/>
              <a:t>   Mecum)</a:t>
            </a:r>
          </a:p>
          <a:p>
            <a:endParaRPr lang="en-GB" i="1" dirty="0" smtClean="0"/>
          </a:p>
          <a:p>
            <a:r>
              <a:rPr lang="en-US" dirty="0" smtClean="0"/>
              <a:t>· observe the regulations relating to the extended essay</a:t>
            </a:r>
          </a:p>
          <a:p>
            <a:endParaRPr lang="en-US" dirty="0" smtClean="0"/>
          </a:p>
          <a:p>
            <a:r>
              <a:rPr lang="en-GB" dirty="0" smtClean="0"/>
              <a:t>· meet deadlines</a:t>
            </a:r>
          </a:p>
          <a:p>
            <a:endParaRPr lang="en-GB" dirty="0" smtClean="0"/>
          </a:p>
          <a:p>
            <a:r>
              <a:rPr lang="en-US" dirty="0" smtClean="0"/>
              <a:t>· acknowledge all sources of information and ideas in an approved </a:t>
            </a:r>
          </a:p>
          <a:p>
            <a:r>
              <a:rPr lang="en-US" dirty="0" smtClean="0"/>
              <a:t>  academic manner.</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lstStyle/>
          <a:p>
            <a:r>
              <a:rPr lang="en-GB" dirty="0" smtClean="0"/>
              <a:t>Appendices, footnotes and endnotes</a:t>
            </a:r>
            <a:endParaRPr lang="en-GB" dirty="0"/>
          </a:p>
        </p:txBody>
      </p:sp>
      <p:sp>
        <p:nvSpPr>
          <p:cNvPr id="3" name="Subtitle 2"/>
          <p:cNvSpPr>
            <a:spLocks noGrp="1"/>
          </p:cNvSpPr>
          <p:nvPr>
            <p:ph type="subTitle" idx="1"/>
          </p:nvPr>
        </p:nvSpPr>
        <p:spPr>
          <a:xfrm>
            <a:off x="1331640" y="2636912"/>
            <a:ext cx="6400800" cy="2971800"/>
          </a:xfrm>
        </p:spPr>
        <p:txBody>
          <a:bodyPr>
            <a:normAutofit fontScale="47500" lnSpcReduction="20000"/>
          </a:bodyPr>
          <a:lstStyle/>
          <a:p>
            <a:r>
              <a:rPr lang="en-US" dirty="0" smtClean="0"/>
              <a:t>Appendices, footnotes and endnotes are not an essential section of the extended essay and examiners are not required to read them, so care should be taken to include all information of direct relevance to the analysis and argument in the main body of the essay. </a:t>
            </a:r>
          </a:p>
          <a:p>
            <a:endParaRPr lang="en-US" dirty="0" smtClean="0"/>
          </a:p>
          <a:p>
            <a:r>
              <a:rPr lang="en-US" dirty="0" smtClean="0"/>
              <a:t>An essay that attempts to evade the word limit by including important material in notes or appendices risks losing marks under several criteria.</a:t>
            </a:r>
          </a:p>
          <a:p>
            <a:endParaRPr lang="en-US" dirty="0" smtClean="0"/>
          </a:p>
          <a:p>
            <a:r>
              <a:rPr lang="en-US" dirty="0" smtClean="0"/>
              <a:t>Unless considered essential, complete lists of raw data should not be included in the extended essay.</a:t>
            </a:r>
          </a:p>
          <a:p>
            <a:endParaRPr lang="en-US" dirty="0" smtClean="0"/>
          </a:p>
          <a:p>
            <a:r>
              <a:rPr lang="en-US" dirty="0" smtClean="0"/>
              <a:t>Students should not constantly refer to material presented in an appendix as this may disrupt the continuity </a:t>
            </a:r>
            <a:r>
              <a:rPr lang="en-GB" dirty="0" smtClean="0"/>
              <a:t>of the essay.</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GB" dirty="0" smtClean="0"/>
              <a:t>The diploma points matrix</a:t>
            </a:r>
            <a:endParaRPr lang="en-GB" dirty="0"/>
          </a:p>
        </p:txBody>
      </p:sp>
      <p:sp>
        <p:nvSpPr>
          <p:cNvPr id="3" name="Subtitle 2"/>
          <p:cNvSpPr>
            <a:spLocks noGrp="1"/>
          </p:cNvSpPr>
          <p:nvPr>
            <p:ph type="subTitle" idx="1"/>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755576" y="1556792"/>
            <a:ext cx="7677150" cy="463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lstStyle/>
          <a:p>
            <a:r>
              <a:rPr lang="en-GB" dirty="0" smtClean="0"/>
              <a:t>A: research question</a:t>
            </a:r>
            <a:endParaRPr lang="en-GB" dirty="0"/>
          </a:p>
        </p:txBody>
      </p:sp>
      <p:sp>
        <p:nvSpPr>
          <p:cNvPr id="3" name="Subtitle 2"/>
          <p:cNvSpPr>
            <a:spLocks noGrp="1"/>
          </p:cNvSpPr>
          <p:nvPr>
            <p:ph type="subTitle" idx="1"/>
          </p:nvPr>
        </p:nvSpPr>
        <p:spPr>
          <a:xfrm>
            <a:off x="1547664" y="1700808"/>
            <a:ext cx="6400800" cy="1752600"/>
          </a:xfrm>
        </p:spPr>
        <p:txBody>
          <a:bodyPr>
            <a:normAutofit fontScale="55000" lnSpcReduction="20000"/>
          </a:bodyPr>
          <a:lstStyle/>
          <a:p>
            <a:r>
              <a:rPr lang="en-GB" b="1" dirty="0" smtClean="0"/>
              <a:t>(Objectives 1 and 2)</a:t>
            </a:r>
          </a:p>
          <a:p>
            <a:r>
              <a:rPr lang="en-US" dirty="0" smtClean="0"/>
              <a:t>This criterion assesses the extent to which the purpose of the essay is specified. In many subjects, the aim of the essay will normally be expressed as a question and, therefore, this criterion is called the “research question”. However, certain disciplines may permit or encourage different ways of formulating</a:t>
            </a:r>
          </a:p>
          <a:p>
            <a:r>
              <a:rPr lang="en-GB" dirty="0" smtClean="0"/>
              <a:t>the research task.</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755576" y="3429000"/>
            <a:ext cx="7591425" cy="282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lstStyle/>
          <a:p>
            <a:r>
              <a:rPr lang="en-GB" dirty="0" smtClean="0"/>
              <a:t>B: introduction</a:t>
            </a:r>
            <a:endParaRPr lang="en-GB" dirty="0"/>
          </a:p>
        </p:txBody>
      </p:sp>
      <p:sp>
        <p:nvSpPr>
          <p:cNvPr id="3" name="Subtitle 2"/>
          <p:cNvSpPr>
            <a:spLocks noGrp="1"/>
          </p:cNvSpPr>
          <p:nvPr>
            <p:ph type="subTitle" idx="1"/>
          </p:nvPr>
        </p:nvSpPr>
        <p:spPr>
          <a:xfrm>
            <a:off x="1331640" y="1628800"/>
            <a:ext cx="6400800" cy="1752600"/>
          </a:xfrm>
        </p:spPr>
        <p:txBody>
          <a:bodyPr>
            <a:normAutofit fontScale="62500" lnSpcReduction="20000"/>
          </a:bodyPr>
          <a:lstStyle/>
          <a:p>
            <a:r>
              <a:rPr lang="en-GB" b="1" dirty="0" smtClean="0"/>
              <a:t>(Objectives 1 and 5)</a:t>
            </a:r>
          </a:p>
          <a:p>
            <a:r>
              <a:rPr lang="en-US" dirty="0" smtClean="0"/>
              <a:t>This criterion assesses the extent to which the introduction makes clear how the research question relates to existing knowledge on the topic and explains how the topic chosen is significant and worthy of </a:t>
            </a:r>
            <a:r>
              <a:rPr lang="en-GB" dirty="0" smtClean="0"/>
              <a:t>investigation.</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971600" y="3356992"/>
            <a:ext cx="7324725" cy="279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0"/>
            <a:ext cx="7772400" cy="1470025"/>
          </a:xfrm>
        </p:spPr>
        <p:txBody>
          <a:bodyPr/>
          <a:lstStyle/>
          <a:p>
            <a:r>
              <a:rPr lang="en-GB" dirty="0" smtClean="0"/>
              <a:t>C: investigation</a:t>
            </a:r>
            <a:endParaRPr lang="en-GB" dirty="0"/>
          </a:p>
        </p:txBody>
      </p:sp>
      <p:sp>
        <p:nvSpPr>
          <p:cNvPr id="3" name="Subtitle 2"/>
          <p:cNvSpPr>
            <a:spLocks noGrp="1"/>
          </p:cNvSpPr>
          <p:nvPr>
            <p:ph type="subTitle" idx="1"/>
          </p:nvPr>
        </p:nvSpPr>
        <p:spPr/>
        <p:txBody>
          <a:bodyPr/>
          <a:lstStyle/>
          <a:p>
            <a:endParaRPr lang="en-GB" dirty="0"/>
          </a:p>
        </p:txBody>
      </p:sp>
      <p:sp>
        <p:nvSpPr>
          <p:cNvPr id="4" name="Rectangle 3"/>
          <p:cNvSpPr/>
          <p:nvPr/>
        </p:nvSpPr>
        <p:spPr>
          <a:xfrm>
            <a:off x="683568" y="1340768"/>
            <a:ext cx="7326560" cy="1169551"/>
          </a:xfrm>
          <a:prstGeom prst="rect">
            <a:avLst/>
          </a:prstGeom>
        </p:spPr>
        <p:txBody>
          <a:bodyPr wrap="square">
            <a:spAutoFit/>
          </a:bodyPr>
          <a:lstStyle/>
          <a:p>
            <a:r>
              <a:rPr lang="en-GB" sz="1400" b="1" dirty="0" smtClean="0"/>
              <a:t>(Objectives 1 and 3)</a:t>
            </a:r>
          </a:p>
          <a:p>
            <a:r>
              <a:rPr lang="en-US" sz="1400" dirty="0" smtClean="0"/>
              <a:t>This criterion assesses the extent to which the investigation is planned and an appropriate range of sources has been consulted, or data has been gathered, that is relevant to the research question. Where the research question does not lend itself to a systematic investigation in the subject in which the essay is registered, the maximum level that can be awarded for this criterion is 2.</a:t>
            </a:r>
            <a:endParaRPr lang="en-GB" sz="1400" dirty="0"/>
          </a:p>
        </p:txBody>
      </p:sp>
      <p:pic>
        <p:nvPicPr>
          <p:cNvPr id="5122" name="Picture 2"/>
          <p:cNvPicPr>
            <a:picLocks noChangeAspect="1" noChangeArrowheads="1"/>
          </p:cNvPicPr>
          <p:nvPr/>
        </p:nvPicPr>
        <p:blipFill>
          <a:blip r:embed="rId2" cstate="print"/>
          <a:srcRect/>
          <a:stretch>
            <a:fillRect/>
          </a:stretch>
        </p:blipFill>
        <p:spPr bwMode="auto">
          <a:xfrm>
            <a:off x="755576" y="2428875"/>
            <a:ext cx="72961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lstStyle/>
          <a:p>
            <a:r>
              <a:rPr lang="en-US" dirty="0" smtClean="0"/>
              <a:t>D: knowledge and understanding of the topic studied</a:t>
            </a:r>
            <a:endParaRPr lang="en-GB" dirty="0"/>
          </a:p>
        </p:txBody>
      </p:sp>
      <p:sp>
        <p:nvSpPr>
          <p:cNvPr id="3" name="Subtitle 2"/>
          <p:cNvSpPr>
            <a:spLocks noGrp="1"/>
          </p:cNvSpPr>
          <p:nvPr>
            <p:ph type="subTitle" idx="1"/>
          </p:nvPr>
        </p:nvSpPr>
        <p:spPr>
          <a:xfrm>
            <a:off x="1331640" y="1340768"/>
            <a:ext cx="6400800" cy="1752600"/>
          </a:xfrm>
        </p:spPr>
        <p:txBody>
          <a:bodyPr>
            <a:normAutofit fontScale="25000" lnSpcReduction="20000"/>
          </a:bodyPr>
          <a:lstStyle/>
          <a:p>
            <a:r>
              <a:rPr lang="en-GB" b="1" dirty="0" smtClean="0"/>
              <a:t>(Objectives 3 and 7)</a:t>
            </a:r>
          </a:p>
          <a:p>
            <a:r>
              <a:rPr lang="en-US" sz="4300" dirty="0" smtClean="0"/>
              <a:t>Where the research question does not lend itself to a systematic investigation in the subject in which</a:t>
            </a:r>
          </a:p>
          <a:p>
            <a:r>
              <a:rPr lang="en-US" sz="4300" dirty="0" smtClean="0"/>
              <a:t>the essay is registered, the maximum level that can be awarded for this criterion is 2. “Academic context”,</a:t>
            </a:r>
          </a:p>
          <a:p>
            <a:r>
              <a:rPr lang="en-US" sz="4300" dirty="0" smtClean="0"/>
              <a:t>as used in this guide, can be defined as the current state of the field of study under investigation. However,</a:t>
            </a:r>
          </a:p>
          <a:p>
            <a:r>
              <a:rPr lang="en-US" sz="4300" dirty="0" smtClean="0"/>
              <a:t>this is to be understood in relation to what can reasonably be expected of a pre-university student. For</a:t>
            </a:r>
          </a:p>
          <a:p>
            <a:r>
              <a:rPr lang="en-US" sz="4300" dirty="0" smtClean="0"/>
              <a:t>example, to obtain a level 4, it would be sufficient to relate the investigation to the principal lines of</a:t>
            </a:r>
          </a:p>
          <a:p>
            <a:r>
              <a:rPr lang="en-US" sz="4300" dirty="0" smtClean="0"/>
              <a:t>inquiry in the relevant field; detailed, comprehensive knowledge is not required.</a:t>
            </a:r>
            <a:endParaRPr lang="en-GB" sz="4300" dirty="0"/>
          </a:p>
        </p:txBody>
      </p:sp>
      <p:pic>
        <p:nvPicPr>
          <p:cNvPr id="6146" name="Picture 2"/>
          <p:cNvPicPr>
            <a:picLocks noChangeAspect="1" noChangeArrowheads="1"/>
          </p:cNvPicPr>
          <p:nvPr/>
        </p:nvPicPr>
        <p:blipFill>
          <a:blip r:embed="rId2" cstate="print"/>
          <a:srcRect/>
          <a:stretch>
            <a:fillRect/>
          </a:stretch>
        </p:blipFill>
        <p:spPr bwMode="auto">
          <a:xfrm>
            <a:off x="755576" y="2492896"/>
            <a:ext cx="7334250" cy="453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p:spPr>
        <p:txBody>
          <a:bodyPr/>
          <a:lstStyle/>
          <a:p>
            <a:r>
              <a:rPr lang="en-GB" dirty="0" smtClean="0"/>
              <a:t>E: reasoned argument</a:t>
            </a:r>
            <a:endParaRPr lang="en-GB" dirty="0"/>
          </a:p>
        </p:txBody>
      </p:sp>
      <p:sp>
        <p:nvSpPr>
          <p:cNvPr id="3" name="Subtitle 2"/>
          <p:cNvSpPr>
            <a:spLocks noGrp="1"/>
          </p:cNvSpPr>
          <p:nvPr>
            <p:ph type="subTitle" idx="1"/>
          </p:nvPr>
        </p:nvSpPr>
        <p:spPr>
          <a:xfrm>
            <a:off x="1475656" y="1412776"/>
            <a:ext cx="6400800" cy="1752600"/>
          </a:xfrm>
        </p:spPr>
        <p:txBody>
          <a:bodyPr>
            <a:normAutofit fontScale="47500" lnSpcReduction="20000"/>
          </a:bodyPr>
          <a:lstStyle/>
          <a:p>
            <a:r>
              <a:rPr lang="en-GB" b="1" dirty="0" smtClean="0"/>
              <a:t>(Objectives 1 and 4)</a:t>
            </a:r>
          </a:p>
          <a:p>
            <a:r>
              <a:rPr lang="en-US" dirty="0" smtClean="0"/>
              <a:t>This criterion assesses the extent to which the essay uses the material collected to present ideas in </a:t>
            </a:r>
            <a:r>
              <a:rPr lang="en-US" dirty="0" err="1" smtClean="0"/>
              <a:t>alogical</a:t>
            </a:r>
            <a:r>
              <a:rPr lang="en-US" dirty="0" smtClean="0"/>
              <a:t> and coherent manner, and develops a reasoned argument in relation to the research question.</a:t>
            </a:r>
          </a:p>
          <a:p>
            <a:r>
              <a:rPr lang="en-US" dirty="0" smtClean="0"/>
              <a:t>Where the research question does not lend itself to a systematic investigation in the subject in which</a:t>
            </a:r>
          </a:p>
          <a:p>
            <a:r>
              <a:rPr lang="en-US" dirty="0" smtClean="0"/>
              <a:t>the essay is registered, the maximum level that can be awarded for this criterion is 2.</a:t>
            </a:r>
            <a:endParaRPr lang="en-GB" dirty="0"/>
          </a:p>
        </p:txBody>
      </p:sp>
      <p:pic>
        <p:nvPicPr>
          <p:cNvPr id="7170" name="Picture 2"/>
          <p:cNvPicPr>
            <a:picLocks noChangeAspect="1" noChangeArrowheads="1"/>
          </p:cNvPicPr>
          <p:nvPr/>
        </p:nvPicPr>
        <p:blipFill>
          <a:blip r:embed="rId2" cstate="print"/>
          <a:srcRect/>
          <a:stretch>
            <a:fillRect/>
          </a:stretch>
        </p:blipFill>
        <p:spPr bwMode="auto">
          <a:xfrm>
            <a:off x="755576" y="2276872"/>
            <a:ext cx="73914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normAutofit fontScale="90000"/>
          </a:bodyPr>
          <a:lstStyle/>
          <a:p>
            <a:r>
              <a:rPr lang="en-US" dirty="0" smtClean="0"/>
              <a:t>F: application of analytical and evaluative skills</a:t>
            </a:r>
            <a:br>
              <a:rPr lang="en-US" dirty="0" smtClean="0"/>
            </a:br>
            <a:r>
              <a:rPr lang="en-GB" dirty="0" smtClean="0"/>
              <a:t>appropriate to the subject</a:t>
            </a:r>
            <a:endParaRPr lang="en-GB" dirty="0"/>
          </a:p>
        </p:txBody>
      </p:sp>
      <p:sp>
        <p:nvSpPr>
          <p:cNvPr id="3" name="Subtitle 2"/>
          <p:cNvSpPr>
            <a:spLocks noGrp="1"/>
          </p:cNvSpPr>
          <p:nvPr>
            <p:ph type="subTitle" idx="1"/>
          </p:nvPr>
        </p:nvSpPr>
        <p:spPr>
          <a:xfrm>
            <a:off x="1475656" y="2204864"/>
            <a:ext cx="6400800" cy="1752600"/>
          </a:xfrm>
        </p:spPr>
        <p:txBody>
          <a:bodyPr/>
          <a:lstStyle/>
          <a:p>
            <a:r>
              <a:rPr lang="en-GB" b="1" dirty="0" smtClean="0"/>
              <a:t>(Objective 7)</a:t>
            </a:r>
            <a:endParaRPr lang="en-GB" dirty="0"/>
          </a:p>
        </p:txBody>
      </p:sp>
      <p:pic>
        <p:nvPicPr>
          <p:cNvPr id="8194" name="Picture 2"/>
          <p:cNvPicPr>
            <a:picLocks noChangeAspect="1" noChangeArrowheads="1"/>
          </p:cNvPicPr>
          <p:nvPr/>
        </p:nvPicPr>
        <p:blipFill>
          <a:blip r:embed="rId2" cstate="print"/>
          <a:srcRect/>
          <a:stretch>
            <a:fillRect/>
          </a:stretch>
        </p:blipFill>
        <p:spPr bwMode="auto">
          <a:xfrm>
            <a:off x="827584" y="3140968"/>
            <a:ext cx="7458075" cy="3514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0" y="0"/>
            <a:ext cx="8640960" cy="5632311"/>
          </a:xfrm>
          <a:prstGeom prst="rect">
            <a:avLst/>
          </a:prstGeom>
        </p:spPr>
        <p:txBody>
          <a:bodyPr wrap="square">
            <a:spAutoFit/>
          </a:bodyPr>
          <a:lstStyle/>
          <a:p>
            <a:r>
              <a:rPr lang="en-US" dirty="0" smtClean="0"/>
              <a:t>It is </a:t>
            </a:r>
            <a:r>
              <a:rPr lang="en-US" b="1" dirty="0" smtClean="0"/>
              <a:t>strongly recommended that students:</a:t>
            </a:r>
          </a:p>
          <a:p>
            <a:endParaRPr lang="en-US" b="1" dirty="0" smtClean="0"/>
          </a:p>
          <a:p>
            <a:r>
              <a:rPr lang="en-GB" dirty="0" smtClean="0"/>
              <a:t>· start work early</a:t>
            </a:r>
          </a:p>
          <a:p>
            <a:endParaRPr lang="en-GB" dirty="0" smtClean="0"/>
          </a:p>
          <a:p>
            <a:r>
              <a:rPr lang="en-US" dirty="0" smtClean="0"/>
              <a:t>· think very carefully about the research question for their essay</a:t>
            </a:r>
          </a:p>
          <a:p>
            <a:endParaRPr lang="en-US" dirty="0" smtClean="0"/>
          </a:p>
          <a:p>
            <a:r>
              <a:rPr lang="en-US" dirty="0" smtClean="0"/>
              <a:t>· plan how, when and where they will find material for their essay</a:t>
            </a:r>
          </a:p>
          <a:p>
            <a:endParaRPr lang="en-US" dirty="0" smtClean="0"/>
          </a:p>
          <a:p>
            <a:r>
              <a:rPr lang="en-US" dirty="0" smtClean="0"/>
              <a:t>· plan a schedule for both researching and writing the essay, including extra time for delays and </a:t>
            </a:r>
            <a:r>
              <a:rPr lang="en-GB" dirty="0" smtClean="0"/>
              <a:t>unforeseen problems</a:t>
            </a:r>
          </a:p>
          <a:p>
            <a:endParaRPr lang="en-GB" dirty="0" smtClean="0"/>
          </a:p>
          <a:p>
            <a:r>
              <a:rPr lang="en-US" dirty="0" smtClean="0"/>
              <a:t>· record sources as their research progresses (rather than trying to reconstruct a list at the end)</a:t>
            </a:r>
          </a:p>
          <a:p>
            <a:endParaRPr lang="en-US" dirty="0" smtClean="0"/>
          </a:p>
          <a:p>
            <a:r>
              <a:rPr lang="en-US" dirty="0" smtClean="0"/>
              <a:t>· have a clear structure for the essay itself before beginning to write</a:t>
            </a:r>
          </a:p>
          <a:p>
            <a:endParaRPr lang="en-US" dirty="0" smtClean="0"/>
          </a:p>
          <a:p>
            <a:r>
              <a:rPr lang="en-US" dirty="0" smtClean="0"/>
              <a:t>· check and proofread the final version carefully</a:t>
            </a:r>
          </a:p>
          <a:p>
            <a:endParaRPr lang="en-US" dirty="0" smtClean="0"/>
          </a:p>
          <a:p>
            <a:r>
              <a:rPr lang="en-US" dirty="0" smtClean="0"/>
              <a:t>· make sure that all basic requirements are met (for example, all students should get full marks for the </a:t>
            </a:r>
            <a:r>
              <a:rPr lang="en-GB" dirty="0" smtClean="0"/>
              <a:t>abstract).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GB" dirty="0" smtClean="0"/>
              <a:t>H: conclusion</a:t>
            </a:r>
            <a:endParaRPr lang="en-GB" dirty="0"/>
          </a:p>
        </p:txBody>
      </p:sp>
      <p:sp>
        <p:nvSpPr>
          <p:cNvPr id="3" name="Subtitle 2"/>
          <p:cNvSpPr>
            <a:spLocks noGrp="1"/>
          </p:cNvSpPr>
          <p:nvPr>
            <p:ph type="subTitle" idx="1"/>
          </p:nvPr>
        </p:nvSpPr>
        <p:spPr>
          <a:xfrm>
            <a:off x="1403648" y="1628800"/>
            <a:ext cx="6400800" cy="1752600"/>
          </a:xfrm>
        </p:spPr>
        <p:txBody>
          <a:bodyPr>
            <a:normAutofit fontScale="70000" lnSpcReduction="20000"/>
          </a:bodyPr>
          <a:lstStyle/>
          <a:p>
            <a:r>
              <a:rPr lang="en-US" b="1" dirty="0" smtClean="0"/>
              <a:t>(Objectives 1, 4 and 5)</a:t>
            </a:r>
          </a:p>
          <a:p>
            <a:r>
              <a:rPr lang="en-US" dirty="0" smtClean="0"/>
              <a:t>This criterion assesses the extent to which the essay incorporates a conclusion that is relevant to the</a:t>
            </a:r>
          </a:p>
          <a:p>
            <a:r>
              <a:rPr lang="en-US" dirty="0" smtClean="0"/>
              <a:t>research question and is consistent with the evidence presented in the essay.</a:t>
            </a:r>
            <a:endParaRPr lang="en-GB" dirty="0"/>
          </a:p>
        </p:txBody>
      </p:sp>
      <p:pic>
        <p:nvPicPr>
          <p:cNvPr id="9218" name="Picture 2"/>
          <p:cNvPicPr>
            <a:picLocks noChangeAspect="1" noChangeArrowheads="1"/>
          </p:cNvPicPr>
          <p:nvPr/>
        </p:nvPicPr>
        <p:blipFill>
          <a:blip r:embed="rId2" cstate="print"/>
          <a:srcRect/>
          <a:stretch>
            <a:fillRect/>
          </a:stretch>
        </p:blipFill>
        <p:spPr bwMode="auto">
          <a:xfrm>
            <a:off x="899592" y="3284984"/>
            <a:ext cx="733425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GB" dirty="0" smtClean="0"/>
              <a:t>I: formal presentation</a:t>
            </a:r>
            <a:endParaRPr lang="en-GB" dirty="0"/>
          </a:p>
        </p:txBody>
      </p:sp>
      <p:sp>
        <p:nvSpPr>
          <p:cNvPr id="3" name="Subtitle 2"/>
          <p:cNvSpPr>
            <a:spLocks noGrp="1"/>
          </p:cNvSpPr>
          <p:nvPr>
            <p:ph type="subTitle" idx="1"/>
          </p:nvPr>
        </p:nvSpPr>
        <p:spPr>
          <a:xfrm>
            <a:off x="1331640" y="1628800"/>
            <a:ext cx="6400800" cy="1752600"/>
          </a:xfrm>
        </p:spPr>
        <p:txBody>
          <a:bodyPr>
            <a:normAutofit fontScale="55000" lnSpcReduction="20000"/>
          </a:bodyPr>
          <a:lstStyle/>
          <a:p>
            <a:r>
              <a:rPr lang="en-GB" b="1" dirty="0" smtClean="0"/>
              <a:t>(Objective 5)</a:t>
            </a:r>
          </a:p>
          <a:p>
            <a:r>
              <a:rPr lang="en-US" dirty="0" smtClean="0"/>
              <a:t>This criterion assesses the extent to which the layout, organization, appearance and formal elements of the essay consistently follow a standard format. The formal elements are: title page, table of contents, </a:t>
            </a:r>
            <a:r>
              <a:rPr lang="en-GB" dirty="0" smtClean="0"/>
              <a:t>page numbers, illustrative material, quotations, documentation (including references, citations and</a:t>
            </a:r>
          </a:p>
          <a:p>
            <a:r>
              <a:rPr lang="en-US" dirty="0" smtClean="0"/>
              <a:t>bibliography) and appendices (if used).</a:t>
            </a:r>
            <a:endParaRPr lang="en-GB" dirty="0"/>
          </a:p>
        </p:txBody>
      </p:sp>
      <p:pic>
        <p:nvPicPr>
          <p:cNvPr id="10242" name="Picture 2"/>
          <p:cNvPicPr>
            <a:picLocks noChangeAspect="1" noChangeArrowheads="1"/>
          </p:cNvPicPr>
          <p:nvPr/>
        </p:nvPicPr>
        <p:blipFill>
          <a:blip r:embed="rId2" cstate="print"/>
          <a:srcRect/>
          <a:stretch>
            <a:fillRect/>
          </a:stretch>
        </p:blipFill>
        <p:spPr bwMode="auto">
          <a:xfrm>
            <a:off x="971600" y="3429000"/>
            <a:ext cx="7315200" cy="319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772400" cy="1470025"/>
          </a:xfrm>
        </p:spPr>
        <p:txBody>
          <a:bodyPr/>
          <a:lstStyle/>
          <a:p>
            <a:r>
              <a:rPr lang="en-GB" dirty="0" smtClean="0"/>
              <a:t>J: abstract</a:t>
            </a:r>
            <a:endParaRPr lang="en-GB" dirty="0"/>
          </a:p>
        </p:txBody>
      </p:sp>
      <p:sp>
        <p:nvSpPr>
          <p:cNvPr id="3" name="Subtitle 2"/>
          <p:cNvSpPr>
            <a:spLocks noGrp="1"/>
          </p:cNvSpPr>
          <p:nvPr>
            <p:ph type="subTitle" idx="1"/>
          </p:nvPr>
        </p:nvSpPr>
        <p:spPr>
          <a:xfrm>
            <a:off x="1475656" y="1340768"/>
            <a:ext cx="6400800" cy="1752600"/>
          </a:xfrm>
        </p:spPr>
        <p:txBody>
          <a:bodyPr>
            <a:normAutofit fontScale="70000" lnSpcReduction="20000"/>
          </a:bodyPr>
          <a:lstStyle/>
          <a:p>
            <a:r>
              <a:rPr lang="en-GB" b="1" dirty="0" smtClean="0"/>
              <a:t>(Objective 5)</a:t>
            </a:r>
          </a:p>
          <a:p>
            <a:r>
              <a:rPr lang="en-US" dirty="0" smtClean="0"/>
              <a:t>The requirements for the abstract are for it to state clearly the research question that was investigated,</a:t>
            </a:r>
          </a:p>
          <a:p>
            <a:r>
              <a:rPr lang="en-US" dirty="0" smtClean="0"/>
              <a:t>how the investigation was undertaken and the conclusion(s) of the essay.</a:t>
            </a:r>
            <a:endParaRPr lang="en-GB" dirty="0"/>
          </a:p>
        </p:txBody>
      </p:sp>
      <p:pic>
        <p:nvPicPr>
          <p:cNvPr id="11266" name="Picture 2"/>
          <p:cNvPicPr>
            <a:picLocks noChangeAspect="1" noChangeArrowheads="1"/>
          </p:cNvPicPr>
          <p:nvPr/>
        </p:nvPicPr>
        <p:blipFill>
          <a:blip r:embed="rId2" cstate="print"/>
          <a:srcRect/>
          <a:stretch>
            <a:fillRect/>
          </a:stretch>
        </p:blipFill>
        <p:spPr bwMode="auto">
          <a:xfrm>
            <a:off x="1043608" y="3573016"/>
            <a:ext cx="7286625"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p:spPr>
        <p:txBody>
          <a:bodyPr/>
          <a:lstStyle/>
          <a:p>
            <a:r>
              <a:rPr lang="en-GB" dirty="0" smtClean="0"/>
              <a:t>K: holistic judgment</a:t>
            </a:r>
            <a:endParaRPr lang="en-GB" dirty="0"/>
          </a:p>
        </p:txBody>
      </p:sp>
      <p:sp>
        <p:nvSpPr>
          <p:cNvPr id="3" name="Subtitle 2"/>
          <p:cNvSpPr>
            <a:spLocks noGrp="1"/>
          </p:cNvSpPr>
          <p:nvPr>
            <p:ph type="subTitle" idx="1"/>
          </p:nvPr>
        </p:nvSpPr>
        <p:spPr>
          <a:xfrm>
            <a:off x="1403648" y="1772816"/>
            <a:ext cx="6400800" cy="1752600"/>
          </a:xfrm>
        </p:spPr>
        <p:txBody>
          <a:bodyPr>
            <a:normAutofit fontScale="47500" lnSpcReduction="20000"/>
          </a:bodyPr>
          <a:lstStyle/>
          <a:p>
            <a:r>
              <a:rPr lang="en-GB" b="1" dirty="0" smtClean="0"/>
              <a:t>(Objective 1)</a:t>
            </a:r>
          </a:p>
          <a:p>
            <a:r>
              <a:rPr lang="en-US" dirty="0" smtClean="0"/>
              <a:t>The purpose of this criterion is to assess the qualities that distinguish an essay from the average, such as intellectual initiative, depth of understanding and insight. While these qualities will be clearly present in the best work, less successful essays may also show some evidence of them and should be rewarded</a:t>
            </a:r>
          </a:p>
          <a:p>
            <a:r>
              <a:rPr lang="en-GB" dirty="0" smtClean="0"/>
              <a:t>under this criterion.</a:t>
            </a:r>
            <a:endParaRPr lang="en-GB" dirty="0"/>
          </a:p>
        </p:txBody>
      </p:sp>
      <p:pic>
        <p:nvPicPr>
          <p:cNvPr id="12290" name="Picture 2"/>
          <p:cNvPicPr>
            <a:picLocks noChangeAspect="1" noChangeArrowheads="1"/>
          </p:cNvPicPr>
          <p:nvPr/>
        </p:nvPicPr>
        <p:blipFill>
          <a:blip r:embed="rId2" cstate="print"/>
          <a:srcRect/>
          <a:stretch>
            <a:fillRect/>
          </a:stretch>
        </p:blipFill>
        <p:spPr bwMode="auto">
          <a:xfrm>
            <a:off x="1115616" y="2996952"/>
            <a:ext cx="7248525"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GB" dirty="0" smtClean="0"/>
              <a:t>Academic honesty</a:t>
            </a:r>
            <a:endParaRPr lang="en-GB" dirty="0"/>
          </a:p>
        </p:txBody>
      </p:sp>
      <p:sp>
        <p:nvSpPr>
          <p:cNvPr id="3" name="Subtitle 2"/>
          <p:cNvSpPr>
            <a:spLocks noGrp="1"/>
          </p:cNvSpPr>
          <p:nvPr>
            <p:ph type="subTitle" idx="1"/>
          </p:nvPr>
        </p:nvSpPr>
        <p:spPr>
          <a:xfrm>
            <a:off x="1371600" y="1988840"/>
            <a:ext cx="6400800" cy="3649960"/>
          </a:xfrm>
        </p:spPr>
        <p:txBody>
          <a:bodyPr>
            <a:normAutofit fontScale="55000" lnSpcReduction="20000"/>
          </a:bodyPr>
          <a:lstStyle/>
          <a:p>
            <a:r>
              <a:rPr lang="en-US" dirty="0" smtClean="0"/>
              <a:t>The student is ultimately responsible for ensuring that his or her extended essay is authentic, with the work or ideas of others fully and correctly acknowledged. Additionally, it is the responsibility of a supervisor to confirm that, for each student he or she has supervised, to the best of his or her knowledge, the version of the extended essay submitted for assessment is the authentic work of the student.</a:t>
            </a:r>
          </a:p>
          <a:p>
            <a:endParaRPr lang="en-US" dirty="0" smtClean="0"/>
          </a:p>
          <a:p>
            <a:r>
              <a:rPr lang="en-US" dirty="0" smtClean="0"/>
              <a:t>Both plagiarism and collusion are forms of malpractice that incur a penalty. The same piece of work, or two versions of the same work, cannot be submitted to meet the requirements of both the extended essay and another assessment component of a subject contributing to the diploma or an additional</a:t>
            </a:r>
          </a:p>
          <a:p>
            <a:r>
              <a:rPr lang="en-GB" dirty="0" smtClean="0"/>
              <a:t>certificate.</a:t>
            </a:r>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470025"/>
          </a:xfrm>
        </p:spPr>
        <p:txBody>
          <a:bodyPr>
            <a:normAutofit/>
          </a:bodyPr>
          <a:lstStyle/>
          <a:p>
            <a:r>
              <a:rPr lang="en-GB" sz="8000" b="1" dirty="0" smtClean="0">
                <a:solidFill>
                  <a:srgbClr val="00B050"/>
                </a:solidFill>
              </a:rPr>
              <a:t>Geography</a:t>
            </a:r>
            <a:endParaRPr lang="en-GB" sz="8000" b="1" dirty="0">
              <a:solidFill>
                <a:srgbClr val="00B050"/>
              </a:solidFill>
            </a:endParaRP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dirty="0"/>
          </a:p>
        </p:txBody>
      </p:sp>
      <p:sp>
        <p:nvSpPr>
          <p:cNvPr id="4" name="Rectangle 3"/>
          <p:cNvSpPr/>
          <p:nvPr/>
        </p:nvSpPr>
        <p:spPr>
          <a:xfrm>
            <a:off x="1043608" y="476672"/>
            <a:ext cx="7128792" cy="5632311"/>
          </a:xfrm>
          <a:prstGeom prst="rect">
            <a:avLst/>
          </a:prstGeom>
        </p:spPr>
        <p:txBody>
          <a:bodyPr wrap="square">
            <a:spAutoFit/>
          </a:bodyPr>
          <a:lstStyle/>
          <a:p>
            <a:endParaRPr lang="en-GB" dirty="0"/>
          </a:p>
          <a:p>
            <a:r>
              <a:rPr lang="en-US" dirty="0"/>
              <a:t>Make sure that you are using the Diploma </a:t>
            </a:r>
            <a:r>
              <a:rPr lang="en-US" dirty="0" err="1"/>
              <a:t>Programme</a:t>
            </a:r>
            <a:r>
              <a:rPr lang="en-US" dirty="0"/>
              <a:t> Extended Essay Guide for first examination in 2009. The EE requirements for Geography have recently changed. </a:t>
            </a:r>
          </a:p>
          <a:p>
            <a:endParaRPr lang="en-GB" dirty="0"/>
          </a:p>
          <a:p>
            <a:r>
              <a:rPr lang="en-US" dirty="0"/>
              <a:t>“care maybe needed to ensure that the research question is </a:t>
            </a:r>
            <a:r>
              <a:rPr lang="en-US" sz="2400" b="1" dirty="0"/>
              <a:t>not too broad </a:t>
            </a:r>
            <a:r>
              <a:rPr lang="en-US" dirty="0"/>
              <a:t>to be satisfactorily answered within the word limit</a:t>
            </a:r>
            <a:r>
              <a:rPr lang="en-US" dirty="0" smtClean="0"/>
              <a:t>”</a:t>
            </a:r>
          </a:p>
          <a:p>
            <a:endParaRPr lang="en-US" dirty="0" smtClean="0"/>
          </a:p>
          <a:p>
            <a:r>
              <a:rPr lang="en-US" dirty="0" smtClean="0"/>
              <a:t>“</a:t>
            </a:r>
            <a:r>
              <a:rPr lang="en-US" sz="2400" b="1" dirty="0"/>
              <a:t>narrow area of research </a:t>
            </a:r>
            <a:r>
              <a:rPr lang="en-US" dirty="0"/>
              <a:t>in depth</a:t>
            </a:r>
            <a:r>
              <a:rPr lang="en-US" dirty="0" smtClean="0"/>
              <a:t>”</a:t>
            </a:r>
          </a:p>
          <a:p>
            <a:endParaRPr lang="en-US" dirty="0" smtClean="0"/>
          </a:p>
          <a:p>
            <a:r>
              <a:rPr lang="en-US" dirty="0" smtClean="0"/>
              <a:t>“</a:t>
            </a:r>
            <a:r>
              <a:rPr lang="en-US" sz="2400" b="1" dirty="0"/>
              <a:t>spatial </a:t>
            </a:r>
            <a:r>
              <a:rPr lang="en-US" dirty="0"/>
              <a:t>component</a:t>
            </a:r>
            <a:r>
              <a:rPr lang="en-US" dirty="0" smtClean="0"/>
              <a:t>”</a:t>
            </a:r>
          </a:p>
          <a:p>
            <a:endParaRPr lang="en-US" dirty="0" smtClean="0"/>
          </a:p>
          <a:p>
            <a:r>
              <a:rPr lang="en-US" dirty="0" smtClean="0"/>
              <a:t>“</a:t>
            </a:r>
            <a:r>
              <a:rPr lang="en-US" dirty="0"/>
              <a:t>at a </a:t>
            </a:r>
            <a:r>
              <a:rPr lang="en-US" sz="2400" b="1" dirty="0"/>
              <a:t>local scale</a:t>
            </a:r>
            <a:r>
              <a:rPr lang="en-US" dirty="0" smtClean="0"/>
              <a:t>”</a:t>
            </a:r>
          </a:p>
          <a:p>
            <a:endParaRPr lang="en-US" dirty="0" smtClean="0"/>
          </a:p>
          <a:p>
            <a:r>
              <a:rPr lang="en-US" dirty="0" smtClean="0"/>
              <a:t>“</a:t>
            </a:r>
            <a:r>
              <a:rPr lang="en-US" dirty="0"/>
              <a:t>as the data collected in the field is not required for extended essays, the research questions can be </a:t>
            </a:r>
            <a:r>
              <a:rPr lang="en-US" sz="2400" b="1" dirty="0"/>
              <a:t>more broadly based </a:t>
            </a:r>
            <a:r>
              <a:rPr lang="en-US" dirty="0"/>
              <a:t>than those used for fieldwork and can rely on information derived from sources other than direct fieldwork”</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r>
              <a:rPr lang="en-GB" dirty="0" err="1" smtClean="0">
                <a:hlinkClick r:id="rId2"/>
              </a:rPr>
              <a:t>Ecumene</a:t>
            </a:r>
            <a:r>
              <a:rPr lang="en-GB" dirty="0" smtClean="0">
                <a:hlinkClick r:id="rId2"/>
              </a:rPr>
              <a:t> Extended Essay Samples</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1403648" y="751344"/>
            <a:ext cx="6336704" cy="4708981"/>
          </a:xfrm>
          <a:prstGeom prst="rect">
            <a:avLst/>
          </a:prstGeom>
        </p:spPr>
        <p:txBody>
          <a:bodyPr wrap="square">
            <a:spAutoFit/>
          </a:bodyPr>
          <a:lstStyle/>
          <a:p>
            <a:endParaRPr lang="en-GB" dirty="0"/>
          </a:p>
          <a:p>
            <a:r>
              <a:rPr lang="en-US" dirty="0"/>
              <a:t>An EE that relies on secondary data only is possible, but there must be a degree of </a:t>
            </a:r>
            <a:r>
              <a:rPr lang="en-US" sz="2400" b="1" dirty="0"/>
              <a:t>originality</a:t>
            </a:r>
            <a:r>
              <a:rPr lang="en-US" dirty="0"/>
              <a:t> </a:t>
            </a:r>
            <a:r>
              <a:rPr lang="en-US" sz="2400" b="1" dirty="0"/>
              <a:t>in how the data is analyzed </a:t>
            </a:r>
            <a:r>
              <a:rPr lang="en-US" dirty="0"/>
              <a:t>- so for example, data used for a map in the original source might be susceptible to a statistical correlation with data from elsewhere, etc. </a:t>
            </a:r>
          </a:p>
          <a:p>
            <a:endParaRPr lang="en-GB" dirty="0"/>
          </a:p>
          <a:p>
            <a:r>
              <a:rPr lang="en-US" dirty="0"/>
              <a:t>Originality here is the key point</a:t>
            </a:r>
            <a:r>
              <a:rPr lang="en-US" dirty="0" smtClean="0"/>
              <a:t>. An </a:t>
            </a:r>
            <a:r>
              <a:rPr lang="en-US" dirty="0"/>
              <a:t>essay that </a:t>
            </a:r>
            <a:r>
              <a:rPr lang="en-US" dirty="0" err="1"/>
              <a:t>analysed</a:t>
            </a:r>
            <a:r>
              <a:rPr lang="en-US" dirty="0"/>
              <a:t> secondary material fully is equally valid to one where fieldwork is included and could in fact be better </a:t>
            </a:r>
            <a:r>
              <a:rPr lang="en-US" dirty="0" smtClean="0"/>
              <a:t>than </a:t>
            </a:r>
            <a:r>
              <a:rPr lang="en-US" dirty="0"/>
              <a:t>EEs based on fieldwork. </a:t>
            </a:r>
            <a:endParaRPr lang="en-US" dirty="0" smtClean="0"/>
          </a:p>
          <a:p>
            <a:endParaRPr lang="en-US" dirty="0" smtClean="0"/>
          </a:p>
          <a:p>
            <a:r>
              <a:rPr lang="en-US" dirty="0" smtClean="0"/>
              <a:t>This </a:t>
            </a:r>
            <a:r>
              <a:rPr lang="en-US" dirty="0"/>
              <a:t>was because many EEs based on fieldwork tended to be more like long fieldwork reports not discursive essays</a:t>
            </a:r>
            <a:r>
              <a:rPr lang="en-US" dirty="0" smtClean="0"/>
              <a:t>. Student </a:t>
            </a:r>
            <a:r>
              <a:rPr lang="en-US" dirty="0"/>
              <a:t>must go beyond referring to or describing the secondary data both to </a:t>
            </a:r>
            <a:r>
              <a:rPr lang="en-US" dirty="0" err="1"/>
              <a:t>analyse</a:t>
            </a:r>
            <a:r>
              <a:rPr lang="en-US" dirty="0"/>
              <a:t> it and to try to bring in their own ideas, thus the reference about originality.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2286000" y="1443841"/>
            <a:ext cx="4572000" cy="3970318"/>
          </a:xfrm>
          <a:prstGeom prst="rect">
            <a:avLst/>
          </a:prstGeom>
        </p:spPr>
        <p:txBody>
          <a:bodyPr>
            <a:spAutoFit/>
          </a:bodyPr>
          <a:lstStyle/>
          <a:p>
            <a:endParaRPr lang="en-GB" dirty="0"/>
          </a:p>
          <a:p>
            <a:r>
              <a:rPr lang="en-US" dirty="0"/>
              <a:t>Research question not </a:t>
            </a:r>
            <a:r>
              <a:rPr lang="en-US"/>
              <a:t>too </a:t>
            </a:r>
            <a:r>
              <a:rPr lang="en-US" smtClean="0"/>
              <a:t>broad</a:t>
            </a:r>
            <a:r>
              <a:rPr lang="en-US" dirty="0"/>
              <a:t>.</a:t>
            </a:r>
          </a:p>
          <a:p>
            <a:endParaRPr lang="en-GB" dirty="0"/>
          </a:p>
          <a:p>
            <a:r>
              <a:rPr lang="en-US" dirty="0"/>
              <a:t>Can be satisfactorily answered within the word limit.</a:t>
            </a:r>
          </a:p>
          <a:p>
            <a:endParaRPr lang="en-GB" dirty="0"/>
          </a:p>
          <a:p>
            <a:r>
              <a:rPr lang="en-US" dirty="0"/>
              <a:t>Requirement to focus on a narrow area of research in depth</a:t>
            </a:r>
          </a:p>
          <a:p>
            <a:endParaRPr lang="en-GB" dirty="0"/>
          </a:p>
          <a:p>
            <a:r>
              <a:rPr lang="en-US" dirty="0"/>
              <a:t>Must have a spatial component.</a:t>
            </a:r>
          </a:p>
          <a:p>
            <a:endParaRPr lang="en-GB" dirty="0"/>
          </a:p>
          <a:p>
            <a:r>
              <a:rPr lang="en-US" dirty="0"/>
              <a:t>Area of research at a local scale.</a:t>
            </a:r>
          </a:p>
          <a:p>
            <a:endParaRPr lang="en-GB" dirty="0"/>
          </a:p>
          <a:p>
            <a:r>
              <a:rPr lang="en-US" dirty="0"/>
              <a:t>Data collection in the field not required.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lstStyle/>
          <a:p>
            <a:r>
              <a:rPr lang="en-US" dirty="0" smtClean="0"/>
              <a:t>Advice to students from examiners</a:t>
            </a:r>
            <a:endParaRPr lang="en-GB" dirty="0"/>
          </a:p>
        </p:txBody>
      </p:sp>
      <p:sp>
        <p:nvSpPr>
          <p:cNvPr id="3" name="Subtitle 2"/>
          <p:cNvSpPr>
            <a:spLocks noGrp="1"/>
          </p:cNvSpPr>
          <p:nvPr>
            <p:ph type="subTitle" idx="1"/>
          </p:nvPr>
        </p:nvSpPr>
        <p:spPr>
          <a:xfrm>
            <a:off x="1187624" y="2492896"/>
            <a:ext cx="6400800" cy="3744416"/>
          </a:xfrm>
        </p:spPr>
        <p:txBody>
          <a:bodyPr>
            <a:normAutofit fontScale="55000" lnSpcReduction="20000"/>
          </a:bodyPr>
          <a:lstStyle/>
          <a:p>
            <a:r>
              <a:rPr lang="en-US" dirty="0" smtClean="0"/>
              <a:t>Examiners’ reports frequently emphasize the following positive steps.</a:t>
            </a:r>
          </a:p>
          <a:p>
            <a:endParaRPr lang="en-US" dirty="0" smtClean="0"/>
          </a:p>
          <a:p>
            <a:r>
              <a:rPr lang="en-US" dirty="0" smtClean="0"/>
              <a:t>Before starting work on the extended essay, students should:</a:t>
            </a:r>
          </a:p>
          <a:p>
            <a:endParaRPr lang="en-US" dirty="0" smtClean="0"/>
          </a:p>
          <a:p>
            <a:r>
              <a:rPr lang="en-GB" dirty="0" smtClean="0"/>
              <a:t>· read the assessment criteria</a:t>
            </a:r>
          </a:p>
          <a:p>
            <a:endParaRPr lang="en-GB" dirty="0" smtClean="0"/>
          </a:p>
          <a:p>
            <a:r>
              <a:rPr lang="en-US" dirty="0" smtClean="0"/>
              <a:t>· read previous essays to identify strengths and possible pitfalls</a:t>
            </a:r>
          </a:p>
          <a:p>
            <a:endParaRPr lang="en-US" dirty="0" smtClean="0"/>
          </a:p>
          <a:p>
            <a:r>
              <a:rPr lang="en-US" dirty="0" smtClean="0"/>
              <a:t>· spend time working out the research question (imagine the finished essay)</a:t>
            </a:r>
          </a:p>
          <a:p>
            <a:endParaRPr lang="en-US" dirty="0" smtClean="0"/>
          </a:p>
          <a:p>
            <a:r>
              <a:rPr lang="en-US" dirty="0" smtClean="0"/>
              <a:t>· work out a structure for the essay.</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470025"/>
          </a:xfrm>
        </p:spPr>
        <p:txBody>
          <a:bodyPr/>
          <a:lstStyle/>
          <a:p>
            <a:r>
              <a:rPr lang="en-GB" dirty="0" smtClean="0"/>
              <a:t>Overview</a:t>
            </a:r>
            <a:endParaRPr lang="en-GB" dirty="0"/>
          </a:p>
        </p:txBody>
      </p:sp>
      <p:sp>
        <p:nvSpPr>
          <p:cNvPr id="3" name="Subtitle 2"/>
          <p:cNvSpPr>
            <a:spLocks noGrp="1"/>
          </p:cNvSpPr>
          <p:nvPr>
            <p:ph type="subTitle" idx="1"/>
          </p:nvPr>
        </p:nvSpPr>
        <p:spPr>
          <a:xfrm>
            <a:off x="1403648" y="1484784"/>
            <a:ext cx="6400800" cy="3960440"/>
          </a:xfrm>
        </p:spPr>
        <p:txBody>
          <a:bodyPr>
            <a:normAutofit fontScale="77500" lnSpcReduction="20000"/>
          </a:bodyPr>
          <a:lstStyle/>
          <a:p>
            <a:pPr algn="l"/>
            <a:r>
              <a:rPr lang="en-US" dirty="0" smtClean="0"/>
              <a:t>An extended essay in geography provides students with an opportunity to apply a range of skills to</a:t>
            </a:r>
          </a:p>
          <a:p>
            <a:pPr algn="l"/>
            <a:r>
              <a:rPr lang="en-US" dirty="0" smtClean="0"/>
              <a:t>produce an independent and in-depth geographical study. </a:t>
            </a:r>
          </a:p>
          <a:p>
            <a:pPr algn="l"/>
            <a:endParaRPr lang="en-US" dirty="0" smtClean="0"/>
          </a:p>
          <a:p>
            <a:pPr algn="l"/>
            <a:r>
              <a:rPr lang="en-US" dirty="0" smtClean="0"/>
              <a:t>The nature of an extended essay in geography</a:t>
            </a:r>
          </a:p>
          <a:p>
            <a:pPr algn="l"/>
            <a:r>
              <a:rPr lang="en-US" dirty="0" smtClean="0"/>
              <a:t>is characterized by a </a:t>
            </a:r>
            <a:r>
              <a:rPr lang="en-US" sz="4500" b="1" dirty="0" smtClean="0"/>
              <a:t>spatial emphasis </a:t>
            </a:r>
            <a:r>
              <a:rPr lang="en-US" dirty="0" smtClean="0"/>
              <a:t>and the </a:t>
            </a:r>
            <a:r>
              <a:rPr lang="en-US" sz="4500" b="1" dirty="0" smtClean="0"/>
              <a:t>application of geographical theory </a:t>
            </a:r>
            <a:r>
              <a:rPr lang="en-US" dirty="0" smtClean="0"/>
              <a:t>and </a:t>
            </a:r>
            <a:r>
              <a:rPr lang="en-US" sz="4500" b="1" dirty="0" smtClean="0"/>
              <a:t>methodology.</a:t>
            </a:r>
            <a:endParaRPr lang="en-GB" sz="45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dirty="0" smtClean="0"/>
              <a:t>Choice of topic</a:t>
            </a:r>
            <a:endParaRPr lang="en-GB" dirty="0"/>
          </a:p>
        </p:txBody>
      </p:sp>
      <p:sp>
        <p:nvSpPr>
          <p:cNvPr id="3" name="Subtitle 2"/>
          <p:cNvSpPr>
            <a:spLocks noGrp="1"/>
          </p:cNvSpPr>
          <p:nvPr>
            <p:ph type="subTitle" idx="1"/>
          </p:nvPr>
        </p:nvSpPr>
        <p:spPr>
          <a:xfrm>
            <a:off x="1331640" y="1772816"/>
            <a:ext cx="6400800" cy="4653136"/>
          </a:xfrm>
        </p:spPr>
        <p:txBody>
          <a:bodyPr>
            <a:normAutofit fontScale="40000" lnSpcReduction="20000"/>
          </a:bodyPr>
          <a:lstStyle/>
          <a:p>
            <a:r>
              <a:rPr lang="en-US" dirty="0" smtClean="0"/>
              <a:t>It is important that the topic of the essay has a geographical emphasis and is not more closely related to another discipline. </a:t>
            </a:r>
          </a:p>
          <a:p>
            <a:endParaRPr lang="en-US" dirty="0" smtClean="0"/>
          </a:p>
          <a:p>
            <a:r>
              <a:rPr lang="en-US" dirty="0" smtClean="0"/>
              <a:t>It is the task of the supervisor to ensure that the research question leads the student along a path that utilizes </a:t>
            </a:r>
            <a:r>
              <a:rPr lang="en-US" sz="5100" b="1" dirty="0" smtClean="0"/>
              <a:t>appropriate geographical sources</a:t>
            </a:r>
            <a:r>
              <a:rPr lang="en-US" dirty="0" smtClean="0"/>
              <a:t>, and that encourages the application of </a:t>
            </a:r>
            <a:r>
              <a:rPr lang="en-US" sz="5100" b="1" dirty="0" smtClean="0"/>
              <a:t>relevant geographical concepts, theories or ideas</a:t>
            </a:r>
            <a:r>
              <a:rPr lang="en-US" dirty="0" smtClean="0"/>
              <a:t>. </a:t>
            </a:r>
          </a:p>
          <a:p>
            <a:endParaRPr lang="en-US" dirty="0" smtClean="0"/>
          </a:p>
          <a:p>
            <a:r>
              <a:rPr lang="en-US" dirty="0" smtClean="0"/>
              <a:t>The essay topic may well relate to an area of the Diploma </a:t>
            </a:r>
            <a:r>
              <a:rPr lang="en-US" dirty="0" err="1" smtClean="0"/>
              <a:t>Programme</a:t>
            </a:r>
            <a:r>
              <a:rPr lang="en-US" dirty="0" smtClean="0"/>
              <a:t> geography course but this is not a requirement and other areas of the subject may</a:t>
            </a:r>
          </a:p>
          <a:p>
            <a:r>
              <a:rPr lang="en-GB" dirty="0" smtClean="0"/>
              <a:t>be explored.</a:t>
            </a:r>
          </a:p>
          <a:p>
            <a:endParaRPr lang="en-GB" dirty="0" smtClean="0"/>
          </a:p>
          <a:p>
            <a:r>
              <a:rPr lang="en-US" dirty="0" smtClean="0"/>
              <a:t>The scope of the essay should </a:t>
            </a:r>
            <a:r>
              <a:rPr lang="en-US" sz="5100" b="1" dirty="0" smtClean="0"/>
              <a:t>not be too broad</a:t>
            </a:r>
            <a:r>
              <a:rPr lang="en-US" dirty="0" smtClean="0"/>
              <a:t>: such essays are rarely successful. </a:t>
            </a:r>
          </a:p>
          <a:p>
            <a:endParaRPr lang="en-US" dirty="0" smtClean="0"/>
          </a:p>
          <a:p>
            <a:r>
              <a:rPr lang="en-US" dirty="0" smtClean="0"/>
              <a:t>The best research questions are </a:t>
            </a:r>
            <a:r>
              <a:rPr lang="en-US" sz="6000" b="1" dirty="0" smtClean="0"/>
              <a:t>well focused</a:t>
            </a:r>
            <a:r>
              <a:rPr lang="en-US" dirty="0" smtClean="0"/>
              <a:t>, thus encouraging analysis in depth rather than breadth.</a:t>
            </a:r>
          </a:p>
          <a:p>
            <a:endParaRPr lang="en-US" dirty="0" smtClean="0"/>
          </a:p>
          <a:p>
            <a:r>
              <a:rPr lang="en-US" dirty="0" smtClean="0"/>
              <a:t> It is also important that the </a:t>
            </a:r>
            <a:r>
              <a:rPr lang="en-US" sz="6000" b="1" dirty="0" smtClean="0"/>
              <a:t>geographical context </a:t>
            </a:r>
            <a:r>
              <a:rPr lang="en-US" dirty="0" smtClean="0"/>
              <a:t>of the essay is well established early in the essay.</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403648" y="476672"/>
            <a:ext cx="6400800" cy="6165304"/>
          </a:xfrm>
        </p:spPr>
        <p:txBody>
          <a:bodyPr>
            <a:normAutofit fontScale="62500" lnSpcReduction="20000"/>
          </a:bodyPr>
          <a:lstStyle/>
          <a:p>
            <a:r>
              <a:rPr lang="en-US" dirty="0" smtClean="0"/>
              <a:t>Investigations carried out at a local scale usually score the highest marks. This narrow focus discourages an over-reliance on published materials and encourages original research. </a:t>
            </a:r>
          </a:p>
          <a:p>
            <a:endParaRPr lang="en-US" dirty="0" smtClean="0"/>
          </a:p>
          <a:p>
            <a:r>
              <a:rPr lang="en-US" dirty="0" smtClean="0"/>
              <a:t>Essays conducted in an area that is familiar and accessible to the student have a much greater chance of achieving success through a more personal involvement, which, in turn, encourages a greater in-depth study.</a:t>
            </a:r>
          </a:p>
          <a:p>
            <a:endParaRPr lang="en-US" dirty="0" smtClean="0"/>
          </a:p>
          <a:p>
            <a:r>
              <a:rPr lang="en-US" dirty="0" smtClean="0"/>
              <a:t>A sound methodology including the collection of high-quality data is the foundation of a good geography</a:t>
            </a:r>
          </a:p>
          <a:p>
            <a:r>
              <a:rPr lang="en-US" dirty="0" smtClean="0"/>
              <a:t>essay. </a:t>
            </a:r>
          </a:p>
          <a:p>
            <a:endParaRPr lang="en-US" dirty="0" smtClean="0"/>
          </a:p>
          <a:p>
            <a:r>
              <a:rPr lang="en-US" dirty="0" smtClean="0"/>
              <a:t>Good data gives the student the scope for the type of in-depth analysis that characterizes the very best pieces of work. </a:t>
            </a:r>
          </a:p>
          <a:p>
            <a:endParaRPr lang="en-US" dirty="0" smtClean="0"/>
          </a:p>
          <a:p>
            <a:r>
              <a:rPr lang="en-US" dirty="0" smtClean="0"/>
              <a:t>It is rare for an essay that is based entirely on published textbooks to score highly.</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GB" dirty="0" smtClean="0"/>
              <a:t>Treatment of the topic</a:t>
            </a:r>
            <a:endParaRPr lang="en-GB" dirty="0"/>
          </a:p>
        </p:txBody>
      </p:sp>
      <p:sp>
        <p:nvSpPr>
          <p:cNvPr id="3" name="Subtitle 2"/>
          <p:cNvSpPr>
            <a:spLocks noGrp="1"/>
          </p:cNvSpPr>
          <p:nvPr>
            <p:ph type="subTitle" idx="1"/>
          </p:nvPr>
        </p:nvSpPr>
        <p:spPr>
          <a:xfrm>
            <a:off x="1371600" y="1772816"/>
            <a:ext cx="6400800" cy="3865984"/>
          </a:xfrm>
        </p:spPr>
        <p:txBody>
          <a:bodyPr>
            <a:normAutofit fontScale="47500" lnSpcReduction="20000"/>
          </a:bodyPr>
          <a:lstStyle/>
          <a:p>
            <a:r>
              <a:rPr lang="en-US" dirty="0" smtClean="0"/>
              <a:t>It is important that an extended essay in geography is not seen as just an extended piece of fieldwork.</a:t>
            </a:r>
          </a:p>
          <a:p>
            <a:endParaRPr lang="en-US" dirty="0" smtClean="0"/>
          </a:p>
          <a:p>
            <a:r>
              <a:rPr lang="en-US" dirty="0" smtClean="0"/>
              <a:t>Although there may be some similarities in approach, the extended essay need not place so strong an emphasis on primary field data. In fact, many successful research topics are based on published data.</a:t>
            </a:r>
          </a:p>
          <a:p>
            <a:endParaRPr lang="en-US" dirty="0" smtClean="0"/>
          </a:p>
          <a:p>
            <a:r>
              <a:rPr lang="en-US" dirty="0" smtClean="0"/>
              <a:t>The </a:t>
            </a:r>
            <a:r>
              <a:rPr lang="en-US" sz="4400" b="1" dirty="0" smtClean="0"/>
              <a:t>emphasis</a:t>
            </a:r>
            <a:r>
              <a:rPr lang="en-US" dirty="0" smtClean="0"/>
              <a:t>, therefore, should be more on </a:t>
            </a:r>
            <a:r>
              <a:rPr lang="en-US" sz="5100" b="1" dirty="0" smtClean="0"/>
              <a:t>written analysis</a:t>
            </a:r>
            <a:r>
              <a:rPr lang="en-US" dirty="0" smtClean="0"/>
              <a:t>, </a:t>
            </a:r>
            <a:r>
              <a:rPr lang="en-US" sz="5100" b="1" dirty="0" smtClean="0"/>
              <a:t>interpretation</a:t>
            </a:r>
            <a:r>
              <a:rPr lang="en-US" dirty="0" smtClean="0"/>
              <a:t>, </a:t>
            </a:r>
            <a:r>
              <a:rPr lang="en-US" sz="5100" b="1" dirty="0" smtClean="0"/>
              <a:t>evaluation</a:t>
            </a:r>
            <a:r>
              <a:rPr lang="en-US" dirty="0" smtClean="0"/>
              <a:t> and the </a:t>
            </a:r>
            <a:r>
              <a:rPr lang="en-US" sz="5100" b="1" dirty="0" smtClean="0"/>
              <a:t>development of an argument </a:t>
            </a:r>
            <a:r>
              <a:rPr lang="en-US" dirty="0" smtClean="0"/>
              <a:t>than on the techniques of data collection and processing. </a:t>
            </a:r>
          </a:p>
          <a:p>
            <a:endParaRPr lang="en-US" dirty="0" smtClean="0"/>
          </a:p>
          <a:p>
            <a:r>
              <a:rPr lang="en-US" dirty="0" smtClean="0"/>
              <a:t>It is vital that the methodology of the essay is tailored to the research question and allows for an in-depth investigation.</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31640" y="836712"/>
            <a:ext cx="6400800" cy="5400600"/>
          </a:xfrm>
        </p:spPr>
        <p:txBody>
          <a:bodyPr>
            <a:normAutofit fontScale="62500" lnSpcReduction="20000"/>
          </a:bodyPr>
          <a:lstStyle/>
          <a:p>
            <a:pPr algn="l"/>
            <a:r>
              <a:rPr lang="en-US" dirty="0" smtClean="0"/>
              <a:t>Appropriate resources for an extended essay in geography could include both primary and secondary data—books, newspapers and magazines, interviews, the Internet, </a:t>
            </a:r>
            <a:r>
              <a:rPr lang="en-US" sz="3800" b="1" dirty="0" smtClean="0"/>
              <a:t>maps</a:t>
            </a:r>
            <a:r>
              <a:rPr lang="en-US" dirty="0" smtClean="0"/>
              <a:t>, </a:t>
            </a:r>
            <a:r>
              <a:rPr lang="en-US" sz="3800" b="1" dirty="0" smtClean="0"/>
              <a:t>aerial photographs </a:t>
            </a:r>
            <a:r>
              <a:rPr lang="en-US" dirty="0" smtClean="0"/>
              <a:t>and satellite </a:t>
            </a:r>
            <a:r>
              <a:rPr lang="en-GB" dirty="0" smtClean="0"/>
              <a:t>images, digital landscape simulations, video, CD, DVD, GIS, diagrams and models.</a:t>
            </a:r>
          </a:p>
          <a:p>
            <a:pPr algn="l"/>
            <a:endParaRPr lang="en-GB" dirty="0" smtClean="0"/>
          </a:p>
          <a:p>
            <a:pPr algn="l"/>
            <a:r>
              <a:rPr lang="en-US" dirty="0" smtClean="0"/>
              <a:t>The </a:t>
            </a:r>
            <a:r>
              <a:rPr lang="en-US" sz="3800" b="1" dirty="0" smtClean="0"/>
              <a:t>geographical context </a:t>
            </a:r>
            <a:r>
              <a:rPr lang="en-US" dirty="0" smtClean="0"/>
              <a:t>in which the research is being conducted should be clearly outlined, usually</a:t>
            </a:r>
          </a:p>
          <a:p>
            <a:pPr algn="l"/>
            <a:r>
              <a:rPr lang="en-US" dirty="0" smtClean="0"/>
              <a:t>with the aid of one or more</a:t>
            </a:r>
            <a:r>
              <a:rPr lang="en-US" sz="3800" b="1" dirty="0" smtClean="0"/>
              <a:t> maps </a:t>
            </a:r>
            <a:r>
              <a:rPr lang="en-US" dirty="0" smtClean="0"/>
              <a:t>and, where relevant, </a:t>
            </a:r>
            <a:r>
              <a:rPr lang="en-US" sz="3800" b="1" dirty="0" smtClean="0"/>
              <a:t>photographs </a:t>
            </a:r>
            <a:r>
              <a:rPr lang="en-US" dirty="0" smtClean="0"/>
              <a:t>or </a:t>
            </a:r>
            <a:r>
              <a:rPr lang="en-US" sz="3800" b="1" dirty="0" smtClean="0"/>
              <a:t>satellite images</a:t>
            </a:r>
            <a:r>
              <a:rPr lang="en-US" dirty="0" smtClean="0"/>
              <a:t>.</a:t>
            </a:r>
          </a:p>
          <a:p>
            <a:pPr algn="l"/>
            <a:endParaRPr lang="en-US" dirty="0" smtClean="0"/>
          </a:p>
          <a:p>
            <a:pPr algn="l"/>
            <a:r>
              <a:rPr lang="en-US" dirty="0" smtClean="0"/>
              <a:t>Geographical data is of little value unless it is </a:t>
            </a:r>
            <a:r>
              <a:rPr lang="en-US" sz="3800" b="1" dirty="0" err="1" smtClean="0"/>
              <a:t>analysed</a:t>
            </a:r>
            <a:r>
              <a:rPr lang="en-US" sz="3800" b="1" dirty="0" smtClean="0"/>
              <a:t>, </a:t>
            </a:r>
            <a:r>
              <a:rPr lang="en-US" dirty="0" smtClean="0"/>
              <a:t>using </a:t>
            </a:r>
            <a:r>
              <a:rPr lang="en-US" sz="3800" b="1" dirty="0" smtClean="0"/>
              <a:t>appropriate geographical, statistical,</a:t>
            </a:r>
          </a:p>
          <a:p>
            <a:pPr algn="l"/>
            <a:r>
              <a:rPr lang="en-US" sz="3800" b="1" dirty="0" smtClean="0"/>
              <a:t>graphical or qualitative techniques</a:t>
            </a:r>
            <a:r>
              <a:rPr lang="en-US" dirty="0" smtClean="0"/>
              <a:t>, and then </a:t>
            </a:r>
            <a:r>
              <a:rPr lang="en-US" sz="3800" b="1" dirty="0" smtClean="0"/>
              <a:t>critically evaluated</a:t>
            </a:r>
            <a:r>
              <a:rPr lang="en-US" dirty="0" smtClean="0"/>
              <a:t>.</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1470025"/>
          </a:xfrm>
        </p:spPr>
        <p:txBody>
          <a:bodyPr/>
          <a:lstStyle/>
          <a:p>
            <a:r>
              <a:rPr lang="en-GB" b="1" dirty="0" smtClean="0"/>
              <a:t>Illustrations and maps</a:t>
            </a:r>
            <a:endParaRPr lang="en-GB" dirty="0"/>
          </a:p>
        </p:txBody>
      </p:sp>
      <p:sp>
        <p:nvSpPr>
          <p:cNvPr id="3" name="Subtitle 2"/>
          <p:cNvSpPr>
            <a:spLocks noGrp="1"/>
          </p:cNvSpPr>
          <p:nvPr>
            <p:ph type="subTitle" idx="1"/>
          </p:nvPr>
        </p:nvSpPr>
        <p:spPr>
          <a:xfrm>
            <a:off x="1403648" y="1673424"/>
            <a:ext cx="6400800" cy="5184576"/>
          </a:xfrm>
        </p:spPr>
        <p:txBody>
          <a:bodyPr>
            <a:normAutofit fontScale="55000" lnSpcReduction="20000"/>
          </a:bodyPr>
          <a:lstStyle/>
          <a:p>
            <a:r>
              <a:rPr lang="en-US" dirty="0" smtClean="0"/>
              <a:t>It is essential that a geography extended essay is supported by appropriate methods for illustrating information/data, such as </a:t>
            </a:r>
            <a:r>
              <a:rPr lang="en-US" sz="5100" b="1" dirty="0" smtClean="0"/>
              <a:t>diagrams, sketch maps, tables and graphs</a:t>
            </a:r>
            <a:r>
              <a:rPr lang="en-US" sz="5100" dirty="0" smtClean="0"/>
              <a:t>. </a:t>
            </a:r>
            <a:r>
              <a:rPr lang="en-US" dirty="0" smtClean="0"/>
              <a:t>Wherever these are derived from other sources, these </a:t>
            </a:r>
            <a:r>
              <a:rPr lang="en-US" sz="5100" b="1" dirty="0" smtClean="0"/>
              <a:t>sources must be acknowledged.</a:t>
            </a:r>
          </a:p>
          <a:p>
            <a:endParaRPr lang="en-US" dirty="0" smtClean="0"/>
          </a:p>
          <a:p>
            <a:endParaRPr lang="en-US" dirty="0" smtClean="0"/>
          </a:p>
          <a:p>
            <a:r>
              <a:rPr lang="en-US" dirty="0" smtClean="0"/>
              <a:t>Good essays usually have maps near the start to place the investigation in a clear geographical context.</a:t>
            </a:r>
          </a:p>
          <a:p>
            <a:endParaRPr lang="en-US" dirty="0" smtClean="0"/>
          </a:p>
          <a:p>
            <a:r>
              <a:rPr lang="en-US" dirty="0" smtClean="0"/>
              <a:t>All maps should give an indication of orientation and scale, and include a key. </a:t>
            </a:r>
          </a:p>
          <a:p>
            <a:endParaRPr lang="en-US" dirty="0" smtClean="0"/>
          </a:p>
          <a:p>
            <a:r>
              <a:rPr lang="en-US" dirty="0" smtClean="0"/>
              <a:t>Any maps derived from other sources should be clearly marked with the map reference number and the publisher, and the source of any base maps that have not been constructed by the student should be given. Using only photocopied maps, or those printed from commercial computer software, is rarely effective and provides little evidence </a:t>
            </a:r>
            <a:r>
              <a:rPr lang="en-GB" dirty="0" smtClean="0"/>
              <a:t>of map skills.</a:t>
            </a:r>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980728"/>
            <a:ext cx="6400800" cy="4658072"/>
          </a:xfrm>
        </p:spPr>
        <p:txBody>
          <a:bodyPr>
            <a:normAutofit fontScale="70000" lnSpcReduction="20000"/>
          </a:bodyPr>
          <a:lstStyle/>
          <a:p>
            <a:r>
              <a:rPr lang="en-US" dirty="0" smtClean="0"/>
              <a:t>The use of sketch maps and </a:t>
            </a:r>
            <a:r>
              <a:rPr lang="en-US" dirty="0" err="1" smtClean="0"/>
              <a:t>labelled</a:t>
            </a:r>
            <a:r>
              <a:rPr lang="en-US" dirty="0" smtClean="0"/>
              <a:t> or annotated diagrams as support information is highly encouraged.</a:t>
            </a:r>
          </a:p>
          <a:p>
            <a:r>
              <a:rPr lang="en-US" dirty="0" smtClean="0"/>
              <a:t>Maps constructed by the student on a computer are to be encouraged and it is a good idea to state the</a:t>
            </a:r>
          </a:p>
          <a:p>
            <a:r>
              <a:rPr lang="en-US" dirty="0" smtClean="0"/>
              <a:t>software program used. Hand-drawn maps should be neat and clear, and employ the use of </a:t>
            </a:r>
            <a:r>
              <a:rPr lang="en-US" dirty="0" err="1" smtClean="0"/>
              <a:t>colour</a:t>
            </a:r>
            <a:endParaRPr lang="en-US" dirty="0" smtClean="0"/>
          </a:p>
          <a:p>
            <a:r>
              <a:rPr lang="en-US" dirty="0" smtClean="0"/>
              <a:t>shading, a scale and a key where appropriate.</a:t>
            </a:r>
          </a:p>
          <a:p>
            <a:endParaRPr lang="en-US" dirty="0" smtClean="0"/>
          </a:p>
          <a:p>
            <a:r>
              <a:rPr lang="en-US" dirty="0" smtClean="0"/>
              <a:t>Photographs, if included, should be essential to the essay and not included merely for decoration. As</a:t>
            </a:r>
          </a:p>
          <a:p>
            <a:r>
              <a:rPr lang="en-US" dirty="0" smtClean="0"/>
              <a:t>such, they should be </a:t>
            </a:r>
            <a:r>
              <a:rPr lang="en-US" dirty="0" err="1" smtClean="0"/>
              <a:t>labelled</a:t>
            </a:r>
            <a:r>
              <a:rPr lang="en-US" dirty="0" smtClean="0"/>
              <a:t> or carry a written explanation of the points they are intended to illustrate.</a:t>
            </a: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Interpreting the assessment criteria</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GB" b="1" dirty="0" smtClean="0"/>
              <a:t>Criterion A: research question</a:t>
            </a:r>
            <a:endParaRPr lang="en-GB" dirty="0"/>
          </a:p>
        </p:txBody>
      </p:sp>
      <p:sp>
        <p:nvSpPr>
          <p:cNvPr id="3" name="Subtitle 2"/>
          <p:cNvSpPr>
            <a:spLocks noGrp="1"/>
          </p:cNvSpPr>
          <p:nvPr>
            <p:ph type="subTitle" idx="1"/>
          </p:nvPr>
        </p:nvSpPr>
        <p:spPr>
          <a:xfrm>
            <a:off x="1371600" y="2276872"/>
            <a:ext cx="6400800" cy="3361928"/>
          </a:xfrm>
        </p:spPr>
        <p:txBody>
          <a:bodyPr>
            <a:normAutofit fontScale="32500" lnSpcReduction="20000"/>
          </a:bodyPr>
          <a:lstStyle/>
          <a:p>
            <a:r>
              <a:rPr lang="en-US" dirty="0" smtClean="0"/>
              <a:t>The research question must be focused, appropriate to the subject of geography, give the essay a spatial</a:t>
            </a:r>
          </a:p>
          <a:p>
            <a:r>
              <a:rPr lang="en-US" dirty="0" smtClean="0"/>
              <a:t>context and encourage an investigative approach. In geography, many successful essays develop the</a:t>
            </a:r>
          </a:p>
          <a:p>
            <a:r>
              <a:rPr lang="en-US" dirty="0" smtClean="0"/>
              <a:t>research question through the formulation of a hypothesis or hypotheses. If students do this, it is important</a:t>
            </a:r>
          </a:p>
          <a:p>
            <a:r>
              <a:rPr lang="en-US" dirty="0" smtClean="0"/>
              <a:t>to ensure that hypotheses are well constructed, testable, have a basis in geographical theory and involve</a:t>
            </a:r>
          </a:p>
          <a:p>
            <a:r>
              <a:rPr lang="en-US" dirty="0" smtClean="0"/>
              <a:t>appropriate investigative channels. The best essays have a limited number of hypotheses. Too many</a:t>
            </a:r>
          </a:p>
          <a:p>
            <a:r>
              <a:rPr lang="en-US" dirty="0" smtClean="0"/>
              <a:t>hypotheses can result in an essay that is unfocused or fragmented.</a:t>
            </a:r>
          </a:p>
          <a:p>
            <a:endParaRPr lang="en-US" dirty="0" smtClean="0"/>
          </a:p>
          <a:p>
            <a:endParaRPr lang="en-US" dirty="0" smtClean="0"/>
          </a:p>
          <a:p>
            <a:r>
              <a:rPr lang="en-US" dirty="0" smtClean="0"/>
              <a:t>It is equally acceptable for the research question to examine a geographical issue, conflict or problem,</a:t>
            </a:r>
          </a:p>
          <a:p>
            <a:r>
              <a:rPr lang="en-US" dirty="0" smtClean="0"/>
              <a:t>which may be formulated as a proposition or statement for discussion.</a:t>
            </a:r>
          </a:p>
          <a:p>
            <a:endParaRPr lang="en-US" dirty="0" smtClean="0"/>
          </a:p>
          <a:p>
            <a:r>
              <a:rPr lang="en-US" dirty="0" smtClean="0"/>
              <a:t>The research question must be clearly stated in the abstract and in the introduction. It must be framed</a:t>
            </a:r>
          </a:p>
          <a:p>
            <a:r>
              <a:rPr lang="en-US" dirty="0" smtClean="0"/>
              <a:t>in a way that discourages a descriptive or narrative approach, and that encourages argument and</a:t>
            </a:r>
          </a:p>
          <a:p>
            <a:r>
              <a:rPr lang="en-GB" dirty="0" smtClean="0"/>
              <a:t>discussion.</a:t>
            </a:r>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lstStyle/>
          <a:p>
            <a:r>
              <a:rPr lang="en-GB" b="1" dirty="0" smtClean="0"/>
              <a:t>Criterion B: introduction</a:t>
            </a:r>
            <a:endParaRPr lang="en-GB" dirty="0"/>
          </a:p>
        </p:txBody>
      </p:sp>
      <p:sp>
        <p:nvSpPr>
          <p:cNvPr id="3" name="Subtitle 2"/>
          <p:cNvSpPr>
            <a:spLocks noGrp="1"/>
          </p:cNvSpPr>
          <p:nvPr>
            <p:ph type="subTitle" idx="1"/>
          </p:nvPr>
        </p:nvSpPr>
        <p:spPr>
          <a:xfrm>
            <a:off x="1331640" y="2492896"/>
            <a:ext cx="6400800" cy="1752600"/>
          </a:xfrm>
        </p:spPr>
        <p:txBody>
          <a:bodyPr>
            <a:normAutofit fontScale="40000" lnSpcReduction="20000"/>
          </a:bodyPr>
          <a:lstStyle/>
          <a:p>
            <a:r>
              <a:rPr lang="en-US" dirty="0" smtClean="0"/>
              <a:t>It is important to put the research question into a </a:t>
            </a:r>
            <a:r>
              <a:rPr lang="en-US" dirty="0" err="1" smtClean="0"/>
              <a:t>locational</a:t>
            </a:r>
            <a:r>
              <a:rPr lang="en-US" dirty="0" smtClean="0"/>
              <a:t> and theoretical context. The introduction</a:t>
            </a:r>
          </a:p>
          <a:p>
            <a:r>
              <a:rPr lang="en-US" dirty="0" smtClean="0"/>
              <a:t>should, therefore, clearly outline the scale and location of the investigation, and demonstrate how the</a:t>
            </a:r>
          </a:p>
          <a:p>
            <a:r>
              <a:rPr lang="en-US" dirty="0" smtClean="0"/>
              <a:t>topic relates to current geographical knowledge and theory. An indication should be given as to why</a:t>
            </a:r>
          </a:p>
          <a:p>
            <a:r>
              <a:rPr lang="en-US" dirty="0" smtClean="0"/>
              <a:t>the topic was chosen and why it warrants investigation. The introduction should be clear and concise.</a:t>
            </a:r>
          </a:p>
          <a:p>
            <a:r>
              <a:rPr lang="en-US" dirty="0" smtClean="0"/>
              <a:t>Care must be taken to avoid over-lengthy discourses on theoretical background.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96752"/>
            <a:ext cx="7772400" cy="1470025"/>
          </a:xfrm>
        </p:spPr>
        <p:txBody>
          <a:bodyPr>
            <a:normAutofit fontScale="90000"/>
          </a:bodyPr>
          <a:lstStyle/>
          <a:p>
            <a:r>
              <a:rPr lang="en-US" dirty="0" smtClean="0"/>
              <a:t>During the research process, and while writing the essay, students should:</a:t>
            </a:r>
            <a:br>
              <a:rPr lang="en-US" dirty="0" smtClean="0"/>
            </a:br>
            <a:endParaRPr lang="en-GB" dirty="0"/>
          </a:p>
        </p:txBody>
      </p:sp>
      <p:sp>
        <p:nvSpPr>
          <p:cNvPr id="3" name="Subtitle 2"/>
          <p:cNvSpPr>
            <a:spLocks noGrp="1"/>
          </p:cNvSpPr>
          <p:nvPr>
            <p:ph type="subTitle" idx="1"/>
          </p:nvPr>
        </p:nvSpPr>
        <p:spPr>
          <a:xfrm>
            <a:off x="971600" y="2708920"/>
            <a:ext cx="7272808" cy="3577952"/>
          </a:xfrm>
        </p:spPr>
        <p:txBody>
          <a:bodyPr>
            <a:normAutofit fontScale="40000" lnSpcReduction="20000"/>
          </a:bodyPr>
          <a:lstStyle/>
          <a:p>
            <a:r>
              <a:rPr lang="en-US" dirty="0" smtClean="0"/>
              <a:t>· start work early and stick to deadlines</a:t>
            </a:r>
          </a:p>
          <a:p>
            <a:endParaRPr lang="en-US" dirty="0" smtClean="0"/>
          </a:p>
          <a:p>
            <a:r>
              <a:rPr lang="en-US" dirty="0" smtClean="0"/>
              <a:t>· maintain a good working relationship with their supervisor</a:t>
            </a:r>
          </a:p>
          <a:p>
            <a:endParaRPr lang="en-US" dirty="0" smtClean="0"/>
          </a:p>
          <a:p>
            <a:r>
              <a:rPr lang="en-US" dirty="0" smtClean="0"/>
              <a:t>· construct an argument that relates to the research question</a:t>
            </a:r>
          </a:p>
          <a:p>
            <a:endParaRPr lang="en-US" dirty="0" smtClean="0"/>
          </a:p>
          <a:p>
            <a:r>
              <a:rPr lang="en-US" dirty="0" smtClean="0"/>
              <a:t>· use the library and consult librarians for advice</a:t>
            </a:r>
          </a:p>
          <a:p>
            <a:endParaRPr lang="en-US" dirty="0" smtClean="0"/>
          </a:p>
          <a:p>
            <a:r>
              <a:rPr lang="en-US" dirty="0" smtClean="0"/>
              <a:t>· record sources as they go along (rather than trying to reconstruct a list at the end)</a:t>
            </a:r>
          </a:p>
          <a:p>
            <a:endParaRPr lang="en-US" dirty="0" smtClean="0"/>
          </a:p>
          <a:p>
            <a:r>
              <a:rPr lang="en-US" dirty="0" smtClean="0"/>
              <a:t>· choose a new topic and a research question that </a:t>
            </a:r>
            <a:r>
              <a:rPr lang="en-US" b="1" dirty="0" smtClean="0"/>
              <a:t>can be answered if there is a problem with the </a:t>
            </a:r>
            <a:r>
              <a:rPr lang="en-GB" dirty="0" smtClean="0"/>
              <a:t>original topic</a:t>
            </a:r>
          </a:p>
          <a:p>
            <a:endParaRPr lang="en-GB" dirty="0" smtClean="0"/>
          </a:p>
          <a:p>
            <a:r>
              <a:rPr lang="en-US" dirty="0" smtClean="0"/>
              <a:t>· use the appropriate language for the subject</a:t>
            </a:r>
          </a:p>
          <a:p>
            <a:endParaRPr lang="en-US" dirty="0" smtClean="0"/>
          </a:p>
          <a:p>
            <a:r>
              <a:rPr lang="en-US" dirty="0" smtClean="0"/>
              <a:t>· let their interest and enthusiasm show</a:t>
            </a:r>
            <a:endParaRPr lang="en-GB" dirty="0" smtClean="0"/>
          </a:p>
          <a:p>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1470025"/>
          </a:xfrm>
        </p:spPr>
        <p:txBody>
          <a:bodyPr/>
          <a:lstStyle/>
          <a:p>
            <a:r>
              <a:rPr lang="en-GB" b="1" dirty="0" smtClean="0"/>
              <a:t>Criterion C: investigation</a:t>
            </a:r>
            <a:endParaRPr lang="en-GB" dirty="0"/>
          </a:p>
        </p:txBody>
      </p:sp>
      <p:sp>
        <p:nvSpPr>
          <p:cNvPr id="3" name="Subtitle 2"/>
          <p:cNvSpPr>
            <a:spLocks noGrp="1"/>
          </p:cNvSpPr>
          <p:nvPr>
            <p:ph type="subTitle" idx="1"/>
          </p:nvPr>
        </p:nvSpPr>
        <p:spPr>
          <a:xfrm>
            <a:off x="1371600" y="2492896"/>
            <a:ext cx="6400800" cy="3145904"/>
          </a:xfrm>
        </p:spPr>
        <p:txBody>
          <a:bodyPr>
            <a:normAutofit fontScale="32500" lnSpcReduction="20000"/>
          </a:bodyPr>
          <a:lstStyle/>
          <a:p>
            <a:pPr algn="l"/>
            <a:r>
              <a:rPr lang="en-US" dirty="0" smtClean="0"/>
              <a:t>It is important that the investigation uses a range of sources of information that may include data such</a:t>
            </a:r>
          </a:p>
          <a:p>
            <a:pPr algn="l"/>
            <a:r>
              <a:rPr lang="en-US" dirty="0" smtClean="0"/>
              <a:t>as those listed in the “Treatment of the topic” section. The information selected must be relevant to the</a:t>
            </a:r>
          </a:p>
          <a:p>
            <a:pPr algn="l"/>
            <a:r>
              <a:rPr lang="en-US" dirty="0" smtClean="0"/>
              <a:t>topic and should provide the evidence that will be used to support the argument. The essay must use</a:t>
            </a:r>
          </a:p>
          <a:p>
            <a:pPr algn="l"/>
            <a:r>
              <a:rPr lang="en-US" dirty="0" smtClean="0"/>
              <a:t>data/information that is sufficient (in quality and quantity), for example, questionnaires must have enough</a:t>
            </a:r>
          </a:p>
          <a:p>
            <a:pPr algn="l"/>
            <a:r>
              <a:rPr lang="en-US" dirty="0" smtClean="0"/>
              <a:t>respondents to make the findings valid. It is not essential, however, that fieldwork data forms the basis</a:t>
            </a:r>
          </a:p>
          <a:p>
            <a:pPr algn="l"/>
            <a:r>
              <a:rPr lang="en-US" dirty="0" smtClean="0"/>
              <a:t>of the investigation: published data sources are also valid.</a:t>
            </a:r>
          </a:p>
          <a:p>
            <a:pPr algn="l"/>
            <a:endParaRPr lang="en-US" dirty="0" smtClean="0"/>
          </a:p>
          <a:p>
            <a:pPr algn="l"/>
            <a:endParaRPr lang="en-US" dirty="0" smtClean="0"/>
          </a:p>
          <a:p>
            <a:pPr algn="l"/>
            <a:r>
              <a:rPr lang="en-US" dirty="0" smtClean="0"/>
              <a:t>The proper planning of the essay involves the adoption of a methodology that begins with the collection</a:t>
            </a:r>
          </a:p>
          <a:p>
            <a:pPr algn="l"/>
            <a:r>
              <a:rPr lang="en-US" dirty="0" smtClean="0"/>
              <a:t>and selection of appropriate information, leads to a systematic analysis with valid results, interpretation</a:t>
            </a:r>
          </a:p>
          <a:p>
            <a:pPr algn="l"/>
            <a:r>
              <a:rPr lang="en-US" dirty="0" smtClean="0"/>
              <a:t>and conclusions, and ends with a critical evaluation of the evidence and the approach adopted.</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normAutofit fontScale="90000"/>
          </a:bodyPr>
          <a:lstStyle/>
          <a:p>
            <a:r>
              <a:rPr lang="en-US" b="1" dirty="0" smtClean="0"/>
              <a:t>Criterion D: knowledge and understanding of the topic studied</a:t>
            </a:r>
            <a:endParaRPr lang="en-GB" dirty="0"/>
          </a:p>
        </p:txBody>
      </p:sp>
      <p:sp>
        <p:nvSpPr>
          <p:cNvPr id="3" name="Subtitle 2"/>
          <p:cNvSpPr>
            <a:spLocks noGrp="1"/>
          </p:cNvSpPr>
          <p:nvPr>
            <p:ph type="subTitle" idx="1"/>
          </p:nvPr>
        </p:nvSpPr>
        <p:spPr>
          <a:xfrm>
            <a:off x="1259632" y="2420888"/>
            <a:ext cx="6400800" cy="1752600"/>
          </a:xfrm>
        </p:spPr>
        <p:txBody>
          <a:bodyPr>
            <a:normAutofit fontScale="62500" lnSpcReduction="20000"/>
          </a:bodyPr>
          <a:lstStyle/>
          <a:p>
            <a:r>
              <a:rPr lang="en-US" dirty="0" smtClean="0"/>
              <a:t>Knowledge and understanding of the theoretical background and an awareness of the academic context</a:t>
            </a:r>
          </a:p>
          <a:p>
            <a:r>
              <a:rPr lang="en-US" dirty="0" smtClean="0"/>
              <a:t>are essential to a good essay. This should be achieved through the integration of the student’s own ideas</a:t>
            </a:r>
          </a:p>
          <a:p>
            <a:r>
              <a:rPr lang="en-US" dirty="0" smtClean="0"/>
              <a:t>with current geographical thought, using both primary and secondary sources.</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p:spPr>
        <p:txBody>
          <a:bodyPr/>
          <a:lstStyle/>
          <a:p>
            <a:r>
              <a:rPr lang="en-GB" b="1" dirty="0" smtClean="0"/>
              <a:t>Criterion E: reasoned argument</a:t>
            </a:r>
            <a:endParaRPr lang="en-GB" dirty="0"/>
          </a:p>
        </p:txBody>
      </p:sp>
      <p:sp>
        <p:nvSpPr>
          <p:cNvPr id="3" name="Subtitle 2"/>
          <p:cNvSpPr>
            <a:spLocks noGrp="1"/>
          </p:cNvSpPr>
          <p:nvPr>
            <p:ph type="subTitle" idx="1"/>
          </p:nvPr>
        </p:nvSpPr>
        <p:spPr>
          <a:xfrm>
            <a:off x="1371600" y="2204864"/>
            <a:ext cx="6400800" cy="3433936"/>
          </a:xfrm>
        </p:spPr>
        <p:txBody>
          <a:bodyPr>
            <a:normAutofit fontScale="47500" lnSpcReduction="20000"/>
          </a:bodyPr>
          <a:lstStyle/>
          <a:p>
            <a:pPr algn="l"/>
            <a:r>
              <a:rPr lang="en-US" dirty="0" smtClean="0"/>
              <a:t>Essays that are largely narrative or descriptive cannot score highly on this criterion. The best essays</a:t>
            </a:r>
          </a:p>
          <a:p>
            <a:pPr algn="l"/>
            <a:r>
              <a:rPr lang="en-US" dirty="0" smtClean="0"/>
              <a:t>develop an argument, backed up with evidence, to convince the reader of the validity of their findings.</a:t>
            </a:r>
          </a:p>
          <a:p>
            <a:pPr algn="l"/>
            <a:r>
              <a:rPr lang="en-US" dirty="0" smtClean="0"/>
              <a:t>The argument may be personal, but at the same time must remain logical and balanced. In geography,</a:t>
            </a:r>
          </a:p>
          <a:p>
            <a:pPr algn="l"/>
            <a:r>
              <a:rPr lang="en-US" dirty="0" smtClean="0"/>
              <a:t>evidence may be presented in graphic as well as written form, using appropriate maps, diagrams, sketches,</a:t>
            </a:r>
          </a:p>
          <a:p>
            <a:pPr algn="l"/>
            <a:r>
              <a:rPr lang="en-GB" dirty="0" smtClean="0"/>
              <a:t>photographs and charts/graphs.</a:t>
            </a:r>
          </a:p>
          <a:p>
            <a:pPr algn="l"/>
            <a:endParaRPr lang="en-US" dirty="0" smtClean="0"/>
          </a:p>
          <a:p>
            <a:pPr algn="l"/>
            <a:r>
              <a:rPr lang="en-US" dirty="0" smtClean="0"/>
              <a:t>Where relevant, the argument should present evidence that leads towards the acceptance or rejection</a:t>
            </a:r>
          </a:p>
          <a:p>
            <a:pPr algn="l"/>
            <a:r>
              <a:rPr lang="en-US" dirty="0" smtClean="0"/>
              <a:t>of the original hypotheses. In the context of the investigation of an issue, conflict or problem, bias should</a:t>
            </a:r>
          </a:p>
          <a:p>
            <a:pPr algn="l"/>
            <a:r>
              <a:rPr lang="en-GB" dirty="0" smtClean="0"/>
              <a:t>be avoided.</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normAutofit fontScale="90000"/>
          </a:bodyPr>
          <a:lstStyle/>
          <a:p>
            <a:r>
              <a:rPr lang="en-US" b="1" dirty="0" smtClean="0"/>
              <a:t>Criterion F: application of analytical and evaluative skills appropriate</a:t>
            </a:r>
            <a:br>
              <a:rPr lang="en-US" b="1" dirty="0" smtClean="0"/>
            </a:br>
            <a:r>
              <a:rPr lang="en-GB" b="1" dirty="0" smtClean="0"/>
              <a:t>to the subject</a:t>
            </a:r>
            <a:endParaRPr lang="en-GB" dirty="0"/>
          </a:p>
        </p:txBody>
      </p:sp>
      <p:sp>
        <p:nvSpPr>
          <p:cNvPr id="3" name="Subtitle 2"/>
          <p:cNvSpPr>
            <a:spLocks noGrp="1"/>
          </p:cNvSpPr>
          <p:nvPr>
            <p:ph type="subTitle" idx="1"/>
          </p:nvPr>
        </p:nvSpPr>
        <p:spPr>
          <a:xfrm>
            <a:off x="1371600" y="2564904"/>
            <a:ext cx="6400800" cy="3073896"/>
          </a:xfrm>
        </p:spPr>
        <p:txBody>
          <a:bodyPr>
            <a:normAutofit fontScale="32500" lnSpcReduction="20000"/>
          </a:bodyPr>
          <a:lstStyle/>
          <a:p>
            <a:pPr algn="l"/>
            <a:r>
              <a:rPr lang="en-US" dirty="0" smtClean="0"/>
              <a:t>Much of the evidence presented in support of an argument in a geography essay comes from the analysis</a:t>
            </a:r>
          </a:p>
          <a:p>
            <a:pPr algn="l"/>
            <a:r>
              <a:rPr lang="en-US" dirty="0" smtClean="0"/>
              <a:t>of data. This involves the use of appropriate analytical techniques and the application of relevant tests</a:t>
            </a:r>
          </a:p>
          <a:p>
            <a:pPr algn="l"/>
            <a:r>
              <a:rPr lang="en-US" dirty="0" smtClean="0"/>
              <a:t>of significance. Among the valid techniques characteristic of geographical inquiry are the use of interaction</a:t>
            </a:r>
          </a:p>
          <a:p>
            <a:pPr algn="l"/>
            <a:r>
              <a:rPr lang="en-US" dirty="0" smtClean="0"/>
              <a:t>and gravity models, network analysis, correlation techniques, measures of dispersion, sampling techniques</a:t>
            </a:r>
          </a:p>
          <a:p>
            <a:pPr algn="l"/>
            <a:r>
              <a:rPr lang="en-US" dirty="0" smtClean="0"/>
              <a:t>and standard error calculations. Where the data is qualitative, appropriate analytical techniques should</a:t>
            </a:r>
          </a:p>
          <a:p>
            <a:pPr algn="l"/>
            <a:r>
              <a:rPr lang="en-US" dirty="0" smtClean="0"/>
              <a:t>be employed. The element of personal evaluation is important when interpreting the results of data</a:t>
            </a:r>
          </a:p>
          <a:p>
            <a:pPr algn="l"/>
            <a:r>
              <a:rPr lang="en-US" dirty="0" smtClean="0"/>
              <a:t>analysis. The investigation should show some awareness of the authenticity, validity, and limitations of</a:t>
            </a:r>
          </a:p>
          <a:p>
            <a:pPr algn="l"/>
            <a:r>
              <a:rPr lang="en-US" dirty="0" smtClean="0"/>
              <a:t>the data and the methods used.</a:t>
            </a:r>
          </a:p>
          <a:p>
            <a:pPr algn="l"/>
            <a:endParaRPr lang="en-US" dirty="0" smtClean="0"/>
          </a:p>
          <a:p>
            <a:pPr algn="l"/>
            <a:r>
              <a:rPr lang="en-US" dirty="0" smtClean="0"/>
              <a:t>Where data has not been used, the essay must still incorporate a critical analysis and evaluation of the</a:t>
            </a:r>
          </a:p>
          <a:p>
            <a:pPr algn="l"/>
            <a:r>
              <a:rPr lang="en-GB" dirty="0" smtClean="0"/>
              <a:t>information.</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normAutofit fontScale="40000" lnSpcReduction="20000"/>
          </a:bodyPr>
          <a:lstStyle/>
          <a:p>
            <a:pPr algn="l"/>
            <a:r>
              <a:rPr lang="en-US" dirty="0" smtClean="0"/>
              <a:t>It may be that the results of the analysis are unexpected or do not seem to fit established patterns.</a:t>
            </a:r>
          </a:p>
          <a:p>
            <a:pPr algn="l"/>
            <a:r>
              <a:rPr lang="en-US" dirty="0" smtClean="0"/>
              <a:t>Students should not be discouraged by this. Some of the best essays have emerged when students have</a:t>
            </a:r>
          </a:p>
          <a:p>
            <a:pPr algn="l"/>
            <a:r>
              <a:rPr lang="en-US" dirty="0" smtClean="0"/>
              <a:t>had to reconsider and re-evaluate their original ideas, and modify their argument accordingly. Such an</a:t>
            </a:r>
          </a:p>
          <a:p>
            <a:pPr algn="l"/>
            <a:r>
              <a:rPr lang="en-US" dirty="0" smtClean="0"/>
              <a:t>awareness of the need to make constant adjustments and corrections, and to recognize shortcomings,</a:t>
            </a:r>
          </a:p>
          <a:p>
            <a:pPr algn="l"/>
            <a:r>
              <a:rPr lang="en-US" dirty="0" smtClean="0"/>
              <a:t>is an essential element of research.</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470025"/>
          </a:xfrm>
        </p:spPr>
        <p:txBody>
          <a:bodyPr/>
          <a:lstStyle/>
          <a:p>
            <a:r>
              <a:rPr lang="en-US" b="1" dirty="0" smtClean="0"/>
              <a:t>Criterion G: use of language appropriate to the subject</a:t>
            </a:r>
            <a:endParaRPr lang="en-GB" dirty="0"/>
          </a:p>
        </p:txBody>
      </p:sp>
      <p:sp>
        <p:nvSpPr>
          <p:cNvPr id="3" name="Subtitle 2"/>
          <p:cNvSpPr>
            <a:spLocks noGrp="1"/>
          </p:cNvSpPr>
          <p:nvPr>
            <p:ph type="subTitle" idx="1"/>
          </p:nvPr>
        </p:nvSpPr>
        <p:spPr/>
        <p:txBody>
          <a:bodyPr>
            <a:normAutofit fontScale="62500" lnSpcReduction="20000"/>
          </a:bodyPr>
          <a:lstStyle/>
          <a:p>
            <a:pPr algn="l"/>
            <a:r>
              <a:rPr lang="en-US" dirty="0" smtClean="0"/>
              <a:t>Geographical terminology and vocabulary must be used accurately and appropriately throughout the</a:t>
            </a:r>
          </a:p>
          <a:p>
            <a:pPr algn="l"/>
            <a:r>
              <a:rPr lang="en-US" dirty="0" smtClean="0"/>
              <a:t>essay. It is important to adopt an objective style that avoids lengthy personal statements and opinions,</a:t>
            </a:r>
          </a:p>
          <a:p>
            <a:pPr algn="l"/>
            <a:r>
              <a:rPr lang="en-US" dirty="0" smtClean="0"/>
              <a:t>and that communicates geographical information and ideas in a clear and precise manner.</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470025"/>
          </a:xfrm>
        </p:spPr>
        <p:txBody>
          <a:bodyPr/>
          <a:lstStyle/>
          <a:p>
            <a:r>
              <a:rPr lang="en-GB" b="1" dirty="0" smtClean="0"/>
              <a:t>Criterion H: conclusion</a:t>
            </a:r>
            <a:endParaRPr lang="en-GB" dirty="0"/>
          </a:p>
        </p:txBody>
      </p:sp>
      <p:sp>
        <p:nvSpPr>
          <p:cNvPr id="3" name="Subtitle 2"/>
          <p:cNvSpPr>
            <a:spLocks noGrp="1"/>
          </p:cNvSpPr>
          <p:nvPr>
            <p:ph type="subTitle" idx="1"/>
          </p:nvPr>
        </p:nvSpPr>
        <p:spPr>
          <a:xfrm>
            <a:off x="1371600" y="2420888"/>
            <a:ext cx="6400800" cy="3217912"/>
          </a:xfrm>
        </p:spPr>
        <p:txBody>
          <a:bodyPr>
            <a:normAutofit fontScale="40000" lnSpcReduction="20000"/>
          </a:bodyPr>
          <a:lstStyle/>
          <a:p>
            <a:pPr algn="l"/>
            <a:r>
              <a:rPr lang="en-US" dirty="0" smtClean="0"/>
              <a:t>The conclusion should synthesize the findings of the investigation and briefly reiterate the evidence</a:t>
            </a:r>
          </a:p>
          <a:p>
            <a:pPr algn="l"/>
            <a:r>
              <a:rPr lang="en-US" dirty="0" smtClean="0"/>
              <a:t>relevant to the research question. The essay should state, where relevant, which hypotheses have been</a:t>
            </a:r>
          </a:p>
          <a:p>
            <a:pPr algn="l"/>
            <a:r>
              <a:rPr lang="en-US" dirty="0" smtClean="0"/>
              <a:t>accepted or rejected and why. Hypotheses that have been rejected may be modified or replaced,</a:t>
            </a:r>
          </a:p>
          <a:p>
            <a:pPr algn="l"/>
            <a:r>
              <a:rPr lang="en-US" dirty="0" smtClean="0"/>
              <a:t>suggesting new avenues of investigation.</a:t>
            </a:r>
          </a:p>
          <a:p>
            <a:pPr algn="l"/>
            <a:r>
              <a:rPr lang="en-US" dirty="0" smtClean="0"/>
              <a:t>The conclusion should critically evaluate the appropriateness of the methodology and acknowledge any</a:t>
            </a:r>
          </a:p>
          <a:p>
            <a:pPr algn="l"/>
            <a:r>
              <a:rPr lang="en-US" dirty="0" smtClean="0"/>
              <a:t>flaws or limitations in the investigative process. Any unresolved questions that have arisen from the</a:t>
            </a:r>
          </a:p>
          <a:p>
            <a:pPr algn="l"/>
            <a:r>
              <a:rPr lang="en-US" dirty="0" smtClean="0"/>
              <a:t>research should be introduced at this stage.</a:t>
            </a:r>
          </a:p>
          <a:p>
            <a:pPr algn="l"/>
            <a:r>
              <a:rPr lang="en-US" dirty="0" smtClean="0"/>
              <a:t>The conclusion should not be an emotive personal statement relating to an issue, conflict or problem,</a:t>
            </a:r>
          </a:p>
          <a:p>
            <a:pPr algn="l"/>
            <a:r>
              <a:rPr lang="en-US" dirty="0" smtClean="0"/>
              <a:t>nor should it introduce new information that has not been discussed in the argument.</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Criterion J: abstract</a:t>
            </a:r>
            <a:endParaRPr lang="en-GB" dirty="0"/>
          </a:p>
        </p:txBody>
      </p:sp>
      <p:sp>
        <p:nvSpPr>
          <p:cNvPr id="3" name="Subtitle 2"/>
          <p:cNvSpPr>
            <a:spLocks noGrp="1"/>
          </p:cNvSpPr>
          <p:nvPr>
            <p:ph type="subTitle" idx="1"/>
          </p:nvPr>
        </p:nvSpPr>
        <p:spPr/>
        <p:txBody>
          <a:bodyPr>
            <a:normAutofit fontScale="62500" lnSpcReduction="20000"/>
          </a:bodyPr>
          <a:lstStyle/>
          <a:p>
            <a:r>
              <a:rPr lang="en-US" dirty="0" smtClean="0"/>
              <a:t>The abstract should clearly state the research question; give a brief account of how the investigation was</a:t>
            </a:r>
          </a:p>
          <a:p>
            <a:r>
              <a:rPr lang="en-US" dirty="0" smtClean="0"/>
              <a:t>carried out, the methods that were used and the types of information that were gathered; and summarize</a:t>
            </a:r>
          </a:p>
          <a:p>
            <a:r>
              <a:rPr lang="en-US" dirty="0" smtClean="0"/>
              <a:t>the findings as stated in the conclusion.</a:t>
            </a:r>
            <a:endParaRPr lang="en-GB"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836712"/>
            <a:ext cx="7772400" cy="1470025"/>
          </a:xfrm>
        </p:spPr>
        <p:txBody>
          <a:bodyPr/>
          <a:lstStyle/>
          <a:p>
            <a:r>
              <a:rPr lang="en-GB" b="1" dirty="0" smtClean="0"/>
              <a:t>Criterion K: holistic judgment</a:t>
            </a:r>
            <a:endParaRPr lang="en-GB" dirty="0"/>
          </a:p>
        </p:txBody>
      </p:sp>
      <p:sp>
        <p:nvSpPr>
          <p:cNvPr id="3" name="Subtitle 2"/>
          <p:cNvSpPr>
            <a:spLocks noGrp="1"/>
          </p:cNvSpPr>
          <p:nvPr>
            <p:ph type="subTitle" idx="1"/>
          </p:nvPr>
        </p:nvSpPr>
        <p:spPr>
          <a:xfrm>
            <a:off x="1371600" y="2276872"/>
            <a:ext cx="6400800" cy="3816424"/>
          </a:xfrm>
        </p:spPr>
        <p:txBody>
          <a:bodyPr>
            <a:normAutofit fontScale="40000" lnSpcReduction="20000"/>
          </a:bodyPr>
          <a:lstStyle/>
          <a:p>
            <a:pPr algn="l"/>
            <a:r>
              <a:rPr lang="en-US" dirty="0" smtClean="0"/>
              <a:t>Qualities that are rewarded under this criterion include the following.</a:t>
            </a:r>
          </a:p>
          <a:p>
            <a:pPr algn="l"/>
            <a:endParaRPr lang="en-US" dirty="0" smtClean="0"/>
          </a:p>
          <a:p>
            <a:pPr algn="l"/>
            <a:r>
              <a:rPr lang="en-US" dirty="0" smtClean="0"/>
              <a:t>· Intellectual initiative: Ways of demonstrating this in geography essays include formulating a challenging research question, employing innovative or inventive methods of data collection and data analysis, and producing a work of originality.</a:t>
            </a:r>
          </a:p>
          <a:p>
            <a:pPr algn="l"/>
            <a:endParaRPr lang="en-US" dirty="0" smtClean="0"/>
          </a:p>
          <a:p>
            <a:pPr algn="l"/>
            <a:r>
              <a:rPr lang="en-US" dirty="0" smtClean="0"/>
              <a:t>· Depth of understanding and insight: These are most likely to be demonstrated through the ability </a:t>
            </a:r>
            <a:r>
              <a:rPr lang="en-GB" dirty="0" smtClean="0"/>
              <a:t>of the student to:</a:t>
            </a:r>
          </a:p>
          <a:p>
            <a:pPr algn="l"/>
            <a:endParaRPr lang="en-GB" dirty="0" smtClean="0"/>
          </a:p>
          <a:p>
            <a:pPr algn="l">
              <a:buFontTx/>
              <a:buChar char="-"/>
            </a:pPr>
            <a:r>
              <a:rPr lang="en-US" dirty="0" smtClean="0"/>
              <a:t>grasp the theoretical background to the topic and keep it central to the investigation</a:t>
            </a:r>
          </a:p>
          <a:p>
            <a:pPr algn="l">
              <a:buFontTx/>
              <a:buChar char="-"/>
            </a:pPr>
            <a:endParaRPr lang="en-US" dirty="0" smtClean="0"/>
          </a:p>
          <a:p>
            <a:pPr algn="l">
              <a:buFontTx/>
              <a:buChar char="-"/>
            </a:pPr>
            <a:r>
              <a:rPr lang="en-US" dirty="0" smtClean="0"/>
              <a:t>use reflection in the development of the argument and critical evaluation of the essay</a:t>
            </a:r>
          </a:p>
          <a:p>
            <a:pPr algn="l">
              <a:buFontTx/>
              <a:buChar char="-"/>
            </a:pPr>
            <a:endParaRPr lang="en-US" dirty="0" smtClean="0"/>
          </a:p>
          <a:p>
            <a:pPr algn="l">
              <a:buFontTx/>
              <a:buChar char="-"/>
            </a:pPr>
            <a:r>
              <a:rPr lang="en-US" dirty="0" smtClean="0"/>
              <a:t>select and use imaginative illustrative techniques</a:t>
            </a:r>
          </a:p>
          <a:p>
            <a:pPr algn="l">
              <a:buFontTx/>
              <a:buChar char="-"/>
            </a:pPr>
            <a:endParaRPr lang="en-US" dirty="0" smtClean="0"/>
          </a:p>
          <a:p>
            <a:pPr algn="l">
              <a:buFontTx/>
              <a:buChar char="-"/>
            </a:pPr>
            <a:r>
              <a:rPr lang="en-GB" dirty="0" smtClean="0"/>
              <a:t>overcome problems that arise</a:t>
            </a:r>
          </a:p>
          <a:p>
            <a:pPr algn="l">
              <a:buFontTx/>
              <a:buChar char="-"/>
            </a:pPr>
            <a:endParaRPr lang="en-GB" dirty="0" smtClean="0"/>
          </a:p>
          <a:p>
            <a:pPr algn="l"/>
            <a:r>
              <a:rPr lang="en-US" dirty="0" smtClean="0"/>
              <a:t>- modify ideas in light of new evidence.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1470025"/>
          </a:xfrm>
        </p:spPr>
        <p:txBody>
          <a:bodyPr/>
          <a:lstStyle/>
          <a:p>
            <a:r>
              <a:rPr lang="en-US" dirty="0" smtClean="0"/>
              <a:t>After completing the essay, students should:</a:t>
            </a:r>
            <a:endParaRPr lang="en-GB" dirty="0"/>
          </a:p>
        </p:txBody>
      </p:sp>
      <p:sp>
        <p:nvSpPr>
          <p:cNvPr id="3" name="Subtitle 2"/>
          <p:cNvSpPr>
            <a:spLocks noGrp="1"/>
          </p:cNvSpPr>
          <p:nvPr>
            <p:ph type="subTitle" idx="1"/>
          </p:nvPr>
        </p:nvSpPr>
        <p:spPr>
          <a:xfrm>
            <a:off x="1331640" y="3501008"/>
            <a:ext cx="6400800" cy="1752600"/>
          </a:xfrm>
        </p:spPr>
        <p:txBody>
          <a:bodyPr>
            <a:normAutofit fontScale="92500" lnSpcReduction="20000"/>
          </a:bodyPr>
          <a:lstStyle/>
          <a:p>
            <a:r>
              <a:rPr lang="en-GB" dirty="0" smtClean="0"/>
              <a:t>· write the abstract</a:t>
            </a:r>
          </a:p>
          <a:p>
            <a:endParaRPr lang="en-GB" dirty="0" smtClean="0"/>
          </a:p>
          <a:p>
            <a:r>
              <a:rPr lang="en-US" dirty="0" smtClean="0"/>
              <a:t>· check and proofread the final version carefully.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GB" dirty="0" smtClean="0"/>
              <a:t>Recommended: things to avoid</a:t>
            </a:r>
            <a:endParaRPr lang="en-GB" dirty="0"/>
          </a:p>
        </p:txBody>
      </p:sp>
      <p:sp>
        <p:nvSpPr>
          <p:cNvPr id="3" name="Subtitle 2"/>
          <p:cNvSpPr>
            <a:spLocks noGrp="1"/>
          </p:cNvSpPr>
          <p:nvPr>
            <p:ph type="subTitle" idx="1"/>
          </p:nvPr>
        </p:nvSpPr>
        <p:spPr>
          <a:xfrm>
            <a:off x="1331640" y="1772816"/>
            <a:ext cx="6400800" cy="4608512"/>
          </a:xfrm>
        </p:spPr>
        <p:txBody>
          <a:bodyPr>
            <a:normAutofit fontScale="55000" lnSpcReduction="20000"/>
          </a:bodyPr>
          <a:lstStyle/>
          <a:p>
            <a:r>
              <a:rPr lang="en-US" sz="4200" b="1" dirty="0" smtClean="0">
                <a:solidFill>
                  <a:srgbClr val="FF0000"/>
                </a:solidFill>
              </a:rPr>
              <a:t>Examiners’ reports also mention these things to be avoided at all costs.</a:t>
            </a:r>
          </a:p>
          <a:p>
            <a:endParaRPr lang="en-US" dirty="0" smtClean="0"/>
          </a:p>
          <a:p>
            <a:r>
              <a:rPr lang="en-US" dirty="0" smtClean="0"/>
              <a:t>Students </a:t>
            </a:r>
            <a:r>
              <a:rPr lang="en-US" b="1" dirty="0" smtClean="0"/>
              <a:t>should not work with a research question that is too broad or too vague, too narrow, too </a:t>
            </a:r>
            <a:r>
              <a:rPr lang="en-US" dirty="0" smtClean="0"/>
              <a:t>difficult or inappropriate. </a:t>
            </a:r>
          </a:p>
          <a:p>
            <a:endParaRPr lang="en-US" dirty="0" smtClean="0"/>
          </a:p>
          <a:p>
            <a:r>
              <a:rPr lang="en-US" dirty="0" smtClean="0"/>
              <a:t>A good research question is one that asks something worth asking and that is answerable within 40 hours/</a:t>
            </a:r>
            <a:r>
              <a:rPr lang="en-US" sz="7000" dirty="0" smtClean="0"/>
              <a:t>4,000 words</a:t>
            </a:r>
            <a:r>
              <a:rPr lang="en-US" dirty="0" smtClean="0"/>
              <a:t>. It should be clear what would count as evidence in relation to the question, and it must be possible to acquire such evidence in the course of the investigation.</a:t>
            </a:r>
          </a:p>
          <a:p>
            <a:endParaRPr lang="en-US" dirty="0" smtClean="0"/>
          </a:p>
          <a:p>
            <a:r>
              <a:rPr lang="en-US" dirty="0" smtClean="0"/>
              <a:t> If a student does not know what evidence is needed, or cannot collect such evidence, it will not be possible to answer the research question.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US" dirty="0" smtClean="0"/>
              <a:t>In addition, students </a:t>
            </a:r>
            <a:r>
              <a:rPr lang="en-US" b="1" dirty="0" smtClean="0"/>
              <a:t>should not:</a:t>
            </a:r>
            <a:endParaRPr lang="en-GB" dirty="0"/>
          </a:p>
        </p:txBody>
      </p:sp>
      <p:sp>
        <p:nvSpPr>
          <p:cNvPr id="3" name="Subtitle 2"/>
          <p:cNvSpPr>
            <a:spLocks noGrp="1"/>
          </p:cNvSpPr>
          <p:nvPr>
            <p:ph type="subTitle" idx="1"/>
          </p:nvPr>
        </p:nvSpPr>
        <p:spPr>
          <a:xfrm>
            <a:off x="1371600" y="1988840"/>
            <a:ext cx="6400800" cy="3649960"/>
          </a:xfrm>
        </p:spPr>
        <p:txBody>
          <a:bodyPr>
            <a:normAutofit fontScale="47500" lnSpcReduction="20000"/>
          </a:bodyPr>
          <a:lstStyle/>
          <a:p>
            <a:r>
              <a:rPr lang="en-US" dirty="0" smtClean="0"/>
              <a:t>· forget to </a:t>
            </a:r>
            <a:r>
              <a:rPr lang="en-US" dirty="0" err="1" smtClean="0"/>
              <a:t>analyse</a:t>
            </a:r>
            <a:r>
              <a:rPr lang="en-US" dirty="0" smtClean="0"/>
              <a:t> the research question</a:t>
            </a:r>
          </a:p>
          <a:p>
            <a:endParaRPr lang="en-US" dirty="0" smtClean="0"/>
          </a:p>
          <a:p>
            <a:r>
              <a:rPr lang="en-GB" dirty="0" smtClean="0"/>
              <a:t>· ignore the assessment criteria</a:t>
            </a:r>
          </a:p>
          <a:p>
            <a:endParaRPr lang="en-GB" dirty="0" smtClean="0"/>
          </a:p>
          <a:p>
            <a:r>
              <a:rPr lang="en-US" dirty="0" smtClean="0"/>
              <a:t>· collect material that is irrelevant to the research question</a:t>
            </a:r>
          </a:p>
          <a:p>
            <a:endParaRPr lang="en-US" dirty="0" smtClean="0"/>
          </a:p>
          <a:p>
            <a:r>
              <a:rPr lang="en-GB" dirty="0" smtClean="0"/>
              <a:t>· use the Internet uncritically</a:t>
            </a:r>
          </a:p>
          <a:p>
            <a:endParaRPr lang="en-GB" dirty="0" smtClean="0"/>
          </a:p>
          <a:p>
            <a:r>
              <a:rPr lang="en-GB" dirty="0" smtClean="0"/>
              <a:t>· plagiarize</a:t>
            </a:r>
          </a:p>
          <a:p>
            <a:endParaRPr lang="en-GB" dirty="0" smtClean="0"/>
          </a:p>
          <a:p>
            <a:r>
              <a:rPr lang="en-US" dirty="0" smtClean="0"/>
              <a:t>· merely describe or report (evidence must be </a:t>
            </a:r>
            <a:r>
              <a:rPr lang="en-US" b="1" dirty="0" smtClean="0"/>
              <a:t>used to support the argument)</a:t>
            </a:r>
          </a:p>
          <a:p>
            <a:endParaRPr lang="en-US" b="1" dirty="0" smtClean="0"/>
          </a:p>
          <a:p>
            <a:r>
              <a:rPr lang="en-US" dirty="0" smtClean="0"/>
              <a:t>· repeat the introduction in the conclusion</a:t>
            </a:r>
          </a:p>
          <a:p>
            <a:endParaRPr lang="en-US" dirty="0" smtClean="0"/>
          </a:p>
          <a:p>
            <a:r>
              <a:rPr lang="en-US" dirty="0" smtClean="0"/>
              <a:t>· cite sources that are not used.</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5202</Words>
  <Application>Microsoft Office PowerPoint</Application>
  <PresentationFormat>On-screen Show (4:3)</PresentationFormat>
  <Paragraphs>504</Paragraphs>
  <Slides>68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68</vt:i4>
      </vt:variant>
    </vt:vector>
  </HeadingPairs>
  <TitlesOfParts>
    <vt:vector size="71" baseType="lpstr">
      <vt:lpstr>Arial</vt:lpstr>
      <vt:lpstr>Calibri</vt:lpstr>
      <vt:lpstr>Office Theme</vt:lpstr>
      <vt:lpstr>Extended Essays</vt:lpstr>
      <vt:lpstr>PowerPoint Presentation</vt:lpstr>
      <vt:lpstr>Responsibilities of the student</vt:lpstr>
      <vt:lpstr>PowerPoint Presentation</vt:lpstr>
      <vt:lpstr>Advice to students from examiners</vt:lpstr>
      <vt:lpstr>During the research process, and while writing the essay, students should: </vt:lpstr>
      <vt:lpstr>After completing the essay, students should:</vt:lpstr>
      <vt:lpstr>Recommended: things to avoid</vt:lpstr>
      <vt:lpstr>In addition, students should not:</vt:lpstr>
      <vt:lpstr>PowerPoint Presentation</vt:lpstr>
      <vt:lpstr>Researching and writing the extended essay</vt:lpstr>
      <vt:lpstr>PowerPoint Presentation</vt:lpstr>
      <vt:lpstr>PowerPoint Presentation</vt:lpstr>
      <vt:lpstr>PowerPoint Presentation</vt:lpstr>
      <vt:lpstr>Writing the extended essay</vt:lpstr>
      <vt:lpstr>PowerPoint Presentation</vt:lpstr>
      <vt:lpstr>PowerPoint Presentation</vt:lpstr>
      <vt:lpstr>PowerPoint Presentation</vt:lpstr>
      <vt:lpstr>PowerPoint Presentation</vt:lpstr>
      <vt:lpstr>PowerPoint Presentation</vt:lpstr>
      <vt:lpstr>Formal presentation of the extended essay</vt:lpstr>
      <vt:lpstr>The length of the extended essay</vt:lpstr>
      <vt:lpstr>PowerPoint Presentation</vt:lpstr>
      <vt:lpstr>Title</vt:lpstr>
      <vt:lpstr>Abstract</vt:lpstr>
      <vt:lpstr>PowerPoint Presentation</vt:lpstr>
      <vt:lpstr>Contents page</vt:lpstr>
      <vt:lpstr>Illustrations</vt:lpstr>
      <vt:lpstr>Bibliographies, references and citations</vt:lpstr>
      <vt:lpstr>PowerPoint Presentation</vt:lpstr>
      <vt:lpstr>Appendices, footnotes and endnotes</vt:lpstr>
      <vt:lpstr>PowerPoint Presentation</vt:lpstr>
      <vt:lpstr>The diploma points matrix</vt:lpstr>
      <vt:lpstr>A: research question</vt:lpstr>
      <vt:lpstr>B: introduction</vt:lpstr>
      <vt:lpstr>C: investigation</vt:lpstr>
      <vt:lpstr>D: knowledge and understanding of the topic studied</vt:lpstr>
      <vt:lpstr>E: reasoned argument</vt:lpstr>
      <vt:lpstr>F: application of analytical and evaluative skills appropriate to the subject</vt:lpstr>
      <vt:lpstr>H: conclusion</vt:lpstr>
      <vt:lpstr>I: formal presentation</vt:lpstr>
      <vt:lpstr>J: abstract</vt:lpstr>
      <vt:lpstr>K: holistic judgment</vt:lpstr>
      <vt:lpstr>Academic honesty</vt:lpstr>
      <vt:lpstr>Geography</vt:lpstr>
      <vt:lpstr>PowerPoint Presentation</vt:lpstr>
      <vt:lpstr>PowerPoint Presentation</vt:lpstr>
      <vt:lpstr>PowerPoint Presentation</vt:lpstr>
      <vt:lpstr>PowerPoint Presentation</vt:lpstr>
      <vt:lpstr>Overview</vt:lpstr>
      <vt:lpstr>Choice of topic</vt:lpstr>
      <vt:lpstr>PowerPoint Presentation</vt:lpstr>
      <vt:lpstr>Treatment of the topic</vt:lpstr>
      <vt:lpstr>PowerPoint Presentation</vt:lpstr>
      <vt:lpstr>Illustrations and maps</vt:lpstr>
      <vt:lpstr>PowerPoint Presentation</vt:lpstr>
      <vt:lpstr>Interpreting the assessment criteria</vt:lpstr>
      <vt:lpstr>Criterion A: research question</vt:lpstr>
      <vt:lpstr>Criterion B: introduction</vt:lpstr>
      <vt:lpstr>Criterion C: investigation</vt:lpstr>
      <vt:lpstr>Criterion D: knowledge and understanding of the topic studied</vt:lpstr>
      <vt:lpstr>Criterion E: reasoned argument</vt:lpstr>
      <vt:lpstr>Criterion F: application of analytical and evaluative skills appropriate to the subject</vt:lpstr>
      <vt:lpstr>PowerPoint Presentation</vt:lpstr>
      <vt:lpstr>Criterion G: use of language appropriate to the subject</vt:lpstr>
      <vt:lpstr>Criterion H: conclusion</vt:lpstr>
      <vt:lpstr>Criterion J: abstract</vt:lpstr>
      <vt:lpstr>Criterion K: holistic judgment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christine.evensen</dc:creator>
  <cp:lastModifiedBy>ois</cp:lastModifiedBy>
  <cp:revision>41</cp:revision>
  <dcterms:created xsi:type="dcterms:W3CDTF">2011-03-15T10:10:27Z</dcterms:created>
  <dcterms:modified xsi:type="dcterms:W3CDTF">2015-04-06T22:23:58Z</dcterms:modified>
</cp:coreProperties>
</file>