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nb-NO"/>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b-NO"/>
          </a:p>
        </p:txBody>
      </p:sp>
      <p:sp>
        <p:nvSpPr>
          <p:cNvPr id="4" name="Date Placeholder 3"/>
          <p:cNvSpPr>
            <a:spLocks noGrp="1"/>
          </p:cNvSpPr>
          <p:nvPr>
            <p:ph type="dt" sz="half" idx="10"/>
          </p:nvPr>
        </p:nvSpPr>
        <p:spPr/>
        <p:txBody>
          <a:bodyPr/>
          <a:lstStyle>
            <a:lvl1pPr>
              <a:defRPr/>
            </a:lvl1pPr>
          </a:lstStyle>
          <a:p>
            <a:pPr>
              <a:defRPr/>
            </a:pPr>
            <a:fld id="{464E80F6-9E3E-449D-B57F-0C75BDC49258}" type="datetimeFigureOut">
              <a:rPr lang="nb-NO"/>
              <a:pPr>
                <a:defRPr/>
              </a:pPr>
              <a:t>17.04.2013</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8F659CD6-28EA-4FB4-9FCF-396D0C8A8C4B}" type="slidenum">
              <a:rPr lang="nb-NO"/>
              <a:pPr>
                <a:defRPr/>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fld id="{3300D259-6074-482A-82DB-49EBFC9E6F36}" type="datetimeFigureOut">
              <a:rPr lang="nb-NO"/>
              <a:pPr>
                <a:defRPr/>
              </a:pPr>
              <a:t>17.04.2013</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2516D7D9-A7CC-4B92-B80F-7E7CFC6327B2}"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fld id="{B6D15324-B4F5-4894-82D7-07EED567B665}" type="datetimeFigureOut">
              <a:rPr lang="nb-NO"/>
              <a:pPr>
                <a:defRPr/>
              </a:pPr>
              <a:t>17.04.2013</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984B9E14-F56B-4D7F-B526-0F5CC8A42BD2}"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fld id="{F3008F77-1504-4721-80BC-DB0825A14B11}" type="datetimeFigureOut">
              <a:rPr lang="nb-NO"/>
              <a:pPr>
                <a:defRPr/>
              </a:pPr>
              <a:t>17.04.2013</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E411BDA9-7544-4F98-AAEC-65C601F1BE11}"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123FB11-7F08-41DF-96AD-F43BF17A01DD}" type="datetimeFigureOut">
              <a:rPr lang="nb-NO"/>
              <a:pPr>
                <a:defRPr/>
              </a:pPr>
              <a:t>17.04.2013</a:t>
            </a:fld>
            <a:endParaRPr lang="nb-NO"/>
          </a:p>
        </p:txBody>
      </p:sp>
      <p:sp>
        <p:nvSpPr>
          <p:cNvPr id="5" name="Footer Placeholder 4"/>
          <p:cNvSpPr>
            <a:spLocks noGrp="1"/>
          </p:cNvSpPr>
          <p:nvPr>
            <p:ph type="ftr" sz="quarter" idx="11"/>
          </p:nvPr>
        </p:nvSpPr>
        <p:spPr/>
        <p:txBody>
          <a:bodyPr/>
          <a:lstStyle>
            <a:lvl1pPr>
              <a:defRPr/>
            </a:lvl1pPr>
          </a:lstStyle>
          <a:p>
            <a:pPr>
              <a:defRPr/>
            </a:pPr>
            <a:endParaRPr lang="nb-NO"/>
          </a:p>
        </p:txBody>
      </p:sp>
      <p:sp>
        <p:nvSpPr>
          <p:cNvPr id="6" name="Slide Number Placeholder 5"/>
          <p:cNvSpPr>
            <a:spLocks noGrp="1"/>
          </p:cNvSpPr>
          <p:nvPr>
            <p:ph type="sldNum" sz="quarter" idx="12"/>
          </p:nvPr>
        </p:nvSpPr>
        <p:spPr/>
        <p:txBody>
          <a:bodyPr/>
          <a:lstStyle>
            <a:lvl1pPr>
              <a:defRPr/>
            </a:lvl1pPr>
          </a:lstStyle>
          <a:p>
            <a:pPr>
              <a:defRPr/>
            </a:pPr>
            <a:fld id="{63A1377F-8555-4F37-B989-E1EAB08AE797}"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Date Placeholder 3"/>
          <p:cNvSpPr>
            <a:spLocks noGrp="1"/>
          </p:cNvSpPr>
          <p:nvPr>
            <p:ph type="dt" sz="half" idx="10"/>
          </p:nvPr>
        </p:nvSpPr>
        <p:spPr/>
        <p:txBody>
          <a:bodyPr/>
          <a:lstStyle>
            <a:lvl1pPr>
              <a:defRPr/>
            </a:lvl1pPr>
          </a:lstStyle>
          <a:p>
            <a:pPr>
              <a:defRPr/>
            </a:pPr>
            <a:fld id="{2CAC06A8-9E1F-4E4C-B2FE-14AE5F91CF66}" type="datetimeFigureOut">
              <a:rPr lang="nb-NO"/>
              <a:pPr>
                <a:defRPr/>
              </a:pPr>
              <a:t>17.04.2013</a:t>
            </a:fld>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4B2F3CDD-1D11-48D3-8E7A-32274E74825E}"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Date Placeholder 3"/>
          <p:cNvSpPr>
            <a:spLocks noGrp="1"/>
          </p:cNvSpPr>
          <p:nvPr>
            <p:ph type="dt" sz="half" idx="10"/>
          </p:nvPr>
        </p:nvSpPr>
        <p:spPr/>
        <p:txBody>
          <a:bodyPr/>
          <a:lstStyle>
            <a:lvl1pPr>
              <a:defRPr/>
            </a:lvl1pPr>
          </a:lstStyle>
          <a:p>
            <a:pPr>
              <a:defRPr/>
            </a:pPr>
            <a:fld id="{E2E85B60-7935-41A1-AA42-418D9EFDC541}" type="datetimeFigureOut">
              <a:rPr lang="nb-NO"/>
              <a:pPr>
                <a:defRPr/>
              </a:pPr>
              <a:t>17.04.2013</a:t>
            </a:fld>
            <a:endParaRPr lang="nb-NO"/>
          </a:p>
        </p:txBody>
      </p:sp>
      <p:sp>
        <p:nvSpPr>
          <p:cNvPr id="8" name="Footer Placeholder 4"/>
          <p:cNvSpPr>
            <a:spLocks noGrp="1"/>
          </p:cNvSpPr>
          <p:nvPr>
            <p:ph type="ftr" sz="quarter" idx="11"/>
          </p:nvPr>
        </p:nvSpPr>
        <p:spPr/>
        <p:txBody>
          <a:bodyPr/>
          <a:lstStyle>
            <a:lvl1pPr>
              <a:defRPr/>
            </a:lvl1pPr>
          </a:lstStyle>
          <a:p>
            <a:pPr>
              <a:defRPr/>
            </a:pPr>
            <a:endParaRPr lang="nb-NO"/>
          </a:p>
        </p:txBody>
      </p:sp>
      <p:sp>
        <p:nvSpPr>
          <p:cNvPr id="9" name="Slide Number Placeholder 5"/>
          <p:cNvSpPr>
            <a:spLocks noGrp="1"/>
          </p:cNvSpPr>
          <p:nvPr>
            <p:ph type="sldNum" sz="quarter" idx="12"/>
          </p:nvPr>
        </p:nvSpPr>
        <p:spPr/>
        <p:txBody>
          <a:bodyPr/>
          <a:lstStyle>
            <a:lvl1pPr>
              <a:defRPr/>
            </a:lvl1pPr>
          </a:lstStyle>
          <a:p>
            <a:pPr>
              <a:defRPr/>
            </a:pPr>
            <a:fld id="{DD5DDAB2-77AD-4EA4-94CD-DD41A9BE8D5B}"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Date Placeholder 3"/>
          <p:cNvSpPr>
            <a:spLocks noGrp="1"/>
          </p:cNvSpPr>
          <p:nvPr>
            <p:ph type="dt" sz="half" idx="10"/>
          </p:nvPr>
        </p:nvSpPr>
        <p:spPr/>
        <p:txBody>
          <a:bodyPr/>
          <a:lstStyle>
            <a:lvl1pPr>
              <a:defRPr/>
            </a:lvl1pPr>
          </a:lstStyle>
          <a:p>
            <a:pPr>
              <a:defRPr/>
            </a:pPr>
            <a:fld id="{B5CB4586-190F-4118-A30E-2F0F9AE01E8D}" type="datetimeFigureOut">
              <a:rPr lang="nb-NO"/>
              <a:pPr>
                <a:defRPr/>
              </a:pPr>
              <a:t>17.04.2013</a:t>
            </a:fld>
            <a:endParaRPr lang="nb-NO"/>
          </a:p>
        </p:txBody>
      </p:sp>
      <p:sp>
        <p:nvSpPr>
          <p:cNvPr id="4" name="Footer Placeholder 4"/>
          <p:cNvSpPr>
            <a:spLocks noGrp="1"/>
          </p:cNvSpPr>
          <p:nvPr>
            <p:ph type="ftr" sz="quarter" idx="11"/>
          </p:nvPr>
        </p:nvSpPr>
        <p:spPr/>
        <p:txBody>
          <a:bodyPr/>
          <a:lstStyle>
            <a:lvl1pPr>
              <a:defRPr/>
            </a:lvl1pPr>
          </a:lstStyle>
          <a:p>
            <a:pPr>
              <a:defRPr/>
            </a:pPr>
            <a:endParaRPr lang="nb-NO"/>
          </a:p>
        </p:txBody>
      </p:sp>
      <p:sp>
        <p:nvSpPr>
          <p:cNvPr id="5" name="Slide Number Placeholder 5"/>
          <p:cNvSpPr>
            <a:spLocks noGrp="1"/>
          </p:cNvSpPr>
          <p:nvPr>
            <p:ph type="sldNum" sz="quarter" idx="12"/>
          </p:nvPr>
        </p:nvSpPr>
        <p:spPr/>
        <p:txBody>
          <a:bodyPr/>
          <a:lstStyle>
            <a:lvl1pPr>
              <a:defRPr/>
            </a:lvl1pPr>
          </a:lstStyle>
          <a:p>
            <a:pPr>
              <a:defRPr/>
            </a:pPr>
            <a:fld id="{C39A494F-179B-4032-A540-F10C5049D834}"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336573-DBD3-4D52-8069-723C8F72E699}" type="datetimeFigureOut">
              <a:rPr lang="nb-NO"/>
              <a:pPr>
                <a:defRPr/>
              </a:pPr>
              <a:t>17.04.2013</a:t>
            </a:fld>
            <a:endParaRPr lang="nb-NO"/>
          </a:p>
        </p:txBody>
      </p:sp>
      <p:sp>
        <p:nvSpPr>
          <p:cNvPr id="3" name="Footer Placeholder 4"/>
          <p:cNvSpPr>
            <a:spLocks noGrp="1"/>
          </p:cNvSpPr>
          <p:nvPr>
            <p:ph type="ftr" sz="quarter" idx="11"/>
          </p:nvPr>
        </p:nvSpPr>
        <p:spPr/>
        <p:txBody>
          <a:bodyPr/>
          <a:lstStyle>
            <a:lvl1pPr>
              <a:defRPr/>
            </a:lvl1pPr>
          </a:lstStyle>
          <a:p>
            <a:pPr>
              <a:defRPr/>
            </a:pPr>
            <a:endParaRPr lang="nb-NO"/>
          </a:p>
        </p:txBody>
      </p:sp>
      <p:sp>
        <p:nvSpPr>
          <p:cNvPr id="4" name="Slide Number Placeholder 5"/>
          <p:cNvSpPr>
            <a:spLocks noGrp="1"/>
          </p:cNvSpPr>
          <p:nvPr>
            <p:ph type="sldNum" sz="quarter" idx="12"/>
          </p:nvPr>
        </p:nvSpPr>
        <p:spPr/>
        <p:txBody>
          <a:bodyPr/>
          <a:lstStyle>
            <a:lvl1pPr>
              <a:defRPr/>
            </a:lvl1pPr>
          </a:lstStyle>
          <a:p>
            <a:pPr>
              <a:defRPr/>
            </a:pPr>
            <a:fld id="{24DC0A38-C0BF-47D7-9C2D-F95BE4A11BE3}"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6D2AD9-A786-4F58-B8FD-8BEB972DBC93}" type="datetimeFigureOut">
              <a:rPr lang="nb-NO"/>
              <a:pPr>
                <a:defRPr/>
              </a:pPr>
              <a:t>17.04.2013</a:t>
            </a:fld>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D2945650-6DB2-44E2-8984-355B3B8C448A}"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BDEB40-1356-4D84-93D0-3CFE3FDBB6F1}" type="datetimeFigureOut">
              <a:rPr lang="nb-NO"/>
              <a:pPr>
                <a:defRPr/>
              </a:pPr>
              <a:t>17.04.2013</a:t>
            </a:fld>
            <a:endParaRPr lang="nb-NO"/>
          </a:p>
        </p:txBody>
      </p:sp>
      <p:sp>
        <p:nvSpPr>
          <p:cNvPr id="6" name="Footer Placeholder 4"/>
          <p:cNvSpPr>
            <a:spLocks noGrp="1"/>
          </p:cNvSpPr>
          <p:nvPr>
            <p:ph type="ftr" sz="quarter" idx="11"/>
          </p:nvPr>
        </p:nvSpPr>
        <p:spPr/>
        <p:txBody>
          <a:bodyPr/>
          <a:lstStyle>
            <a:lvl1pPr>
              <a:defRPr/>
            </a:lvl1pPr>
          </a:lstStyle>
          <a:p>
            <a:pPr>
              <a:defRPr/>
            </a:pPr>
            <a:endParaRPr lang="nb-NO"/>
          </a:p>
        </p:txBody>
      </p:sp>
      <p:sp>
        <p:nvSpPr>
          <p:cNvPr id="7" name="Slide Number Placeholder 5"/>
          <p:cNvSpPr>
            <a:spLocks noGrp="1"/>
          </p:cNvSpPr>
          <p:nvPr>
            <p:ph type="sldNum" sz="quarter" idx="12"/>
          </p:nvPr>
        </p:nvSpPr>
        <p:spPr/>
        <p:txBody>
          <a:bodyPr/>
          <a:lstStyle>
            <a:lvl1pPr>
              <a:defRPr/>
            </a:lvl1pPr>
          </a:lstStyle>
          <a:p>
            <a:pPr>
              <a:defRPr/>
            </a:pPr>
            <a:fld id="{2C64E9E8-1B75-42A6-9E55-622040356008}"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b-NO"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65197DC-4F6F-465C-A447-F6B9C6913CC7}" type="datetimeFigureOut">
              <a:rPr lang="nb-NO"/>
              <a:pPr>
                <a:defRPr/>
              </a:pPr>
              <a:t>17.04.2013</a:t>
            </a:fld>
            <a:endParaRPr lang="nb-N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nb-N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2FBB4E9-BDB7-421B-B17C-6E74E0BD2A73}"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323850" y="404813"/>
            <a:ext cx="8496300" cy="1470025"/>
          </a:xfrm>
        </p:spPr>
        <p:txBody>
          <a:bodyPr/>
          <a:lstStyle/>
          <a:p>
            <a:r>
              <a:rPr lang="en-GB" b="1" smtClean="0">
                <a:solidFill>
                  <a:srgbClr val="7030A0"/>
                </a:solidFill>
              </a:rPr>
              <a:t>Global interaction at the local level</a:t>
            </a:r>
            <a:endParaRPr lang="nb-NO" smtClean="0"/>
          </a:p>
        </p:txBody>
      </p:sp>
      <p:sp>
        <p:nvSpPr>
          <p:cNvPr id="3" name="Subtitle 2"/>
          <p:cNvSpPr>
            <a:spLocks noGrp="1"/>
          </p:cNvSpPr>
          <p:nvPr>
            <p:ph type="subTitle" idx="1"/>
          </p:nvPr>
        </p:nvSpPr>
        <p:spPr>
          <a:xfrm>
            <a:off x="1763713" y="5516563"/>
            <a:ext cx="6400800" cy="1752600"/>
          </a:xfrm>
        </p:spPr>
        <p:txBody>
          <a:bodyPr rtlCol="0">
            <a:normAutofit/>
          </a:bodyPr>
          <a:lstStyle/>
          <a:p>
            <a:pPr fontAlgn="auto">
              <a:spcAft>
                <a:spcPts val="0"/>
              </a:spcAft>
              <a:buFont typeface="Arial" pitchFamily="34" charset="0"/>
              <a:buNone/>
              <a:defRPr/>
            </a:pPr>
            <a:r>
              <a:rPr lang="nb-NO" sz="1200" b="1" dirty="0" smtClean="0"/>
              <a:t>McDonald’s Norwegian Salmon Wrap</a:t>
            </a:r>
          </a:p>
          <a:p>
            <a:pPr fontAlgn="auto">
              <a:spcAft>
                <a:spcPts val="0"/>
              </a:spcAft>
              <a:buFont typeface="Arial" pitchFamily="34" charset="0"/>
              <a:buNone/>
              <a:defRPr/>
            </a:pPr>
            <a:endParaRPr lang="nb-NO" dirty="0" smtClean="0"/>
          </a:p>
        </p:txBody>
      </p:sp>
      <p:pic>
        <p:nvPicPr>
          <p:cNvPr id="2052" name="Picture 2"/>
          <p:cNvPicPr>
            <a:picLocks noChangeAspect="1" noChangeArrowheads="1"/>
          </p:cNvPicPr>
          <p:nvPr/>
        </p:nvPicPr>
        <p:blipFill>
          <a:blip r:embed="rId2" cstate="print"/>
          <a:srcRect/>
          <a:stretch>
            <a:fillRect/>
          </a:stretch>
        </p:blipFill>
        <p:spPr bwMode="auto">
          <a:xfrm>
            <a:off x="3694113" y="2060575"/>
            <a:ext cx="2381250" cy="33242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619250" y="2133600"/>
            <a:ext cx="7772400" cy="1470025"/>
          </a:xfrm>
        </p:spPr>
        <p:txBody>
          <a:bodyPr/>
          <a:lstStyle/>
          <a:p>
            <a:r>
              <a:rPr lang="en-GB" smtClean="0"/>
              <a:t>definitions</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GB"/>
          </a:p>
        </p:txBody>
      </p:sp>
      <p:pic>
        <p:nvPicPr>
          <p:cNvPr id="3076" name="Picture 1"/>
          <p:cNvPicPr>
            <a:picLocks noChangeAspect="1" noChangeArrowheads="1"/>
          </p:cNvPicPr>
          <p:nvPr/>
        </p:nvPicPr>
        <p:blipFill>
          <a:blip r:embed="rId2" cstate="print"/>
          <a:srcRect/>
          <a:stretch>
            <a:fillRect/>
          </a:stretch>
        </p:blipFill>
        <p:spPr bwMode="auto">
          <a:xfrm>
            <a:off x="1835150" y="2349500"/>
            <a:ext cx="2286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11188" y="1484313"/>
            <a:ext cx="7772400" cy="1470025"/>
          </a:xfrm>
        </p:spPr>
        <p:txBody>
          <a:bodyPr/>
          <a:lstStyle/>
          <a:p>
            <a:r>
              <a:rPr lang="en-US" smtClean="0"/>
              <a:t>Cross-border transactions</a:t>
            </a:r>
            <a:endParaRPr lang="nb-NO" smtClean="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smtClean="0"/>
              <a:t>Sales of goods or services </a:t>
            </a:r>
          </a:p>
          <a:p>
            <a:pPr fontAlgn="auto">
              <a:spcAft>
                <a:spcPts val="0"/>
              </a:spcAft>
              <a:buFont typeface="Arial" pitchFamily="34" charset="0"/>
              <a:buNone/>
              <a:defRPr/>
            </a:pPr>
            <a:r>
              <a:rPr lang="en-US" dirty="0" smtClean="0"/>
              <a:t>between different countries.</a:t>
            </a:r>
            <a:endParaRPr lang="nb-NO"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684213" y="2400300"/>
            <a:ext cx="7772400" cy="1470025"/>
          </a:xfrm>
        </p:spPr>
        <p:txBody>
          <a:bodyPr/>
          <a:lstStyle/>
          <a:p>
            <a:r>
              <a:rPr lang="en-US" smtClean="0"/>
              <a:t>Glocalization</a:t>
            </a:r>
            <a:endParaRPr lang="nb-NO" smtClean="0"/>
          </a:p>
        </p:txBody>
      </p:sp>
      <p:sp>
        <p:nvSpPr>
          <p:cNvPr id="3" name="Subtitle 2"/>
          <p:cNvSpPr>
            <a:spLocks noGrp="1"/>
          </p:cNvSpPr>
          <p:nvPr>
            <p:ph type="subTitle" idx="1"/>
          </p:nvPr>
        </p:nvSpPr>
        <p:spPr>
          <a:xfrm>
            <a:off x="1331913" y="3644900"/>
            <a:ext cx="6400800" cy="1752600"/>
          </a:xfrm>
        </p:spPr>
        <p:txBody>
          <a:bodyPr rtlCol="0">
            <a:noAutofit/>
          </a:bodyPr>
          <a:lstStyle/>
          <a:p>
            <a:pPr fontAlgn="auto">
              <a:spcAft>
                <a:spcPts val="0"/>
              </a:spcAft>
              <a:buFont typeface="Arial" pitchFamily="34" charset="0"/>
              <a:buNone/>
              <a:defRPr/>
            </a:pPr>
            <a:r>
              <a:rPr lang="en-US" sz="2000" dirty="0" smtClean="0"/>
              <a:t>A term that was invented to emphasize that the globalization of a product is more likely to succeed when the product or service is adapted specifically to each locality or culture in which it is marketed. The increasing presence of McDonald’s restaurants worldwide is an example of globalization, while changes made to the menus of the restaurant chain, in an attempt to appeal to local tastes, are an example of </a:t>
            </a:r>
            <a:r>
              <a:rPr lang="en-US" sz="2000" dirty="0" err="1" smtClean="0"/>
              <a:t>glocalization</a:t>
            </a:r>
            <a:r>
              <a:rPr lang="en-US" sz="2000" dirty="0" smtClean="0"/>
              <a:t>.</a:t>
            </a:r>
            <a:endParaRPr lang="nb-NO" sz="2000" dirty="0" smtClean="0"/>
          </a:p>
        </p:txBody>
      </p:sp>
      <p:pic>
        <p:nvPicPr>
          <p:cNvPr id="5124" name="Picture 4" descr="21-04-07 2305.Jpg"/>
          <p:cNvPicPr>
            <a:picLocks noChangeAspect="1" noChangeArrowheads="1"/>
          </p:cNvPicPr>
          <p:nvPr/>
        </p:nvPicPr>
        <p:blipFill>
          <a:blip r:embed="rId2" cstate="print"/>
          <a:srcRect/>
          <a:stretch>
            <a:fillRect/>
          </a:stretch>
        </p:blipFill>
        <p:spPr bwMode="auto">
          <a:xfrm>
            <a:off x="179388" y="177800"/>
            <a:ext cx="3048000" cy="2438400"/>
          </a:xfrm>
          <a:prstGeom prst="rect">
            <a:avLst/>
          </a:prstGeom>
          <a:noFill/>
          <a:ln w="9525">
            <a:noFill/>
            <a:miter lim="800000"/>
            <a:headEnd/>
            <a:tailEnd/>
          </a:ln>
        </p:spPr>
      </p:pic>
      <p:pic>
        <p:nvPicPr>
          <p:cNvPr id="5125" name="Picture 5"/>
          <p:cNvPicPr>
            <a:picLocks noChangeAspect="1" noChangeArrowheads="1"/>
          </p:cNvPicPr>
          <p:nvPr/>
        </p:nvPicPr>
        <p:blipFill>
          <a:blip r:embed="rId3" cstate="print"/>
          <a:srcRect/>
          <a:stretch>
            <a:fillRect/>
          </a:stretch>
        </p:blipFill>
        <p:spPr bwMode="auto">
          <a:xfrm>
            <a:off x="3341688" y="320675"/>
            <a:ext cx="2670175" cy="2181225"/>
          </a:xfrm>
          <a:prstGeom prst="rect">
            <a:avLst/>
          </a:prstGeom>
          <a:noFill/>
          <a:ln w="9525">
            <a:noFill/>
            <a:miter lim="800000"/>
            <a:headEnd/>
            <a:tailEnd/>
          </a:ln>
        </p:spPr>
      </p:pic>
      <p:pic>
        <p:nvPicPr>
          <p:cNvPr id="5126" name="Picture 6"/>
          <p:cNvPicPr>
            <a:picLocks noChangeAspect="1" noChangeArrowheads="1"/>
          </p:cNvPicPr>
          <p:nvPr/>
        </p:nvPicPr>
        <p:blipFill>
          <a:blip r:embed="rId4" cstate="print"/>
          <a:srcRect/>
          <a:stretch>
            <a:fillRect/>
          </a:stretch>
        </p:blipFill>
        <p:spPr bwMode="auto">
          <a:xfrm>
            <a:off x="6011863" y="177800"/>
            <a:ext cx="2965450" cy="2222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68313" y="260350"/>
            <a:ext cx="7772400" cy="1470025"/>
          </a:xfrm>
        </p:spPr>
        <p:txBody>
          <a:bodyPr/>
          <a:lstStyle/>
          <a:p>
            <a:r>
              <a:rPr lang="en-US" smtClean="0"/>
              <a:t>You should be able to:</a:t>
            </a:r>
            <a:endParaRPr lang="nb-NO" smtClean="0"/>
          </a:p>
        </p:txBody>
      </p:sp>
      <p:sp>
        <p:nvSpPr>
          <p:cNvPr id="3" name="Subtitle 2"/>
          <p:cNvSpPr>
            <a:spLocks noGrp="1"/>
          </p:cNvSpPr>
          <p:nvPr>
            <p:ph type="subTitle" idx="1"/>
          </p:nvPr>
        </p:nvSpPr>
        <p:spPr>
          <a:xfrm>
            <a:off x="827088" y="1700213"/>
            <a:ext cx="7489825" cy="4392612"/>
          </a:xfrm>
        </p:spPr>
        <p:txBody>
          <a:bodyPr rtlCol="0">
            <a:normAutofit fontScale="62500" lnSpcReduction="20000"/>
          </a:bodyPr>
          <a:lstStyle/>
          <a:p>
            <a:pPr marL="457200" indent="-457200" algn="l" fontAlgn="auto">
              <a:spcAft>
                <a:spcPts val="0"/>
              </a:spcAft>
              <a:buFont typeface="Arial" pitchFamily="34" charset="0"/>
              <a:buChar char="•"/>
              <a:defRPr/>
            </a:pPr>
            <a:r>
              <a:rPr lang="en-US" dirty="0" smtClean="0">
                <a:solidFill>
                  <a:srgbClr val="0070C0"/>
                </a:solidFill>
              </a:rPr>
              <a:t>Distinguish between the terms </a:t>
            </a:r>
            <a:r>
              <a:rPr lang="en-US" b="1" dirty="0" smtClean="0">
                <a:solidFill>
                  <a:srgbClr val="0070C0"/>
                </a:solidFill>
              </a:rPr>
              <a:t>globalization</a:t>
            </a:r>
            <a:r>
              <a:rPr lang="en-US" dirty="0" smtClean="0">
                <a:solidFill>
                  <a:srgbClr val="0070C0"/>
                </a:solidFill>
              </a:rPr>
              <a:t> and </a:t>
            </a:r>
            <a:r>
              <a:rPr lang="en-US" b="1" dirty="0" err="1" smtClean="0">
                <a:solidFill>
                  <a:srgbClr val="0070C0"/>
                </a:solidFill>
              </a:rPr>
              <a:t>glocalization</a:t>
            </a:r>
            <a:r>
              <a:rPr lang="en-US" dirty="0" smtClean="0">
                <a:solidFill>
                  <a:srgbClr val="0070C0"/>
                </a:solidFill>
              </a:rPr>
              <a:t>.</a:t>
            </a:r>
          </a:p>
          <a:p>
            <a:pPr marL="457200" indent="-457200" algn="l" fontAlgn="auto">
              <a:spcAft>
                <a:spcPts val="0"/>
              </a:spcAft>
              <a:buFont typeface="Arial" pitchFamily="34" charset="0"/>
              <a:buChar char="•"/>
              <a:defRPr/>
            </a:pPr>
            <a:endParaRPr lang="en-US" dirty="0" smtClean="0"/>
          </a:p>
          <a:p>
            <a:pPr marL="457200" indent="-457200" algn="l" fontAlgn="auto">
              <a:spcAft>
                <a:spcPts val="0"/>
              </a:spcAft>
              <a:buFont typeface="Arial" pitchFamily="34" charset="0"/>
              <a:buChar char="•"/>
              <a:defRPr/>
            </a:pPr>
            <a:endParaRPr lang="en-US" dirty="0" smtClean="0"/>
          </a:p>
          <a:p>
            <a:pPr algn="l" fontAlgn="auto">
              <a:spcAft>
                <a:spcPts val="0"/>
              </a:spcAft>
              <a:buFont typeface="Arial" pitchFamily="34" charset="0"/>
              <a:buNone/>
              <a:defRPr/>
            </a:pPr>
            <a:r>
              <a:rPr lang="en-US" dirty="0" smtClean="0">
                <a:solidFill>
                  <a:srgbClr val="7030A0"/>
                </a:solidFill>
              </a:rPr>
              <a:t>Globalization is “the growing interdependence of countries through the increasing volume and variety of cross-border transactions in goods and services and of international capital flows, and through the more rapid and widespread diffusion of technology” (source IMF). </a:t>
            </a:r>
          </a:p>
          <a:p>
            <a:pPr marL="457200" indent="-457200" algn="l" fontAlgn="auto">
              <a:spcAft>
                <a:spcPts val="0"/>
              </a:spcAft>
              <a:buFont typeface="Arial" pitchFamily="34" charset="0"/>
              <a:buChar char="•"/>
              <a:defRPr/>
            </a:pPr>
            <a:endParaRPr lang="en-US" dirty="0" smtClean="0">
              <a:solidFill>
                <a:srgbClr val="7030A0"/>
              </a:solidFill>
            </a:endParaRPr>
          </a:p>
          <a:p>
            <a:pPr algn="l" fontAlgn="auto">
              <a:spcAft>
                <a:spcPts val="0"/>
              </a:spcAft>
              <a:buFont typeface="Arial" pitchFamily="34" charset="0"/>
              <a:buNone/>
              <a:defRPr/>
            </a:pPr>
            <a:r>
              <a:rPr lang="en-US" dirty="0" err="1" smtClean="0">
                <a:solidFill>
                  <a:srgbClr val="7030A0"/>
                </a:solidFill>
              </a:rPr>
              <a:t>Glocalization</a:t>
            </a:r>
            <a:r>
              <a:rPr lang="en-US" dirty="0" smtClean="0">
                <a:solidFill>
                  <a:srgbClr val="7030A0"/>
                </a:solidFill>
              </a:rPr>
              <a:t> is the adaptation of a good for a local market. The adaptation of McDonald’s to the Indian market (with the chicken maharaja mac) is a good example, as is the example of small Japanese cars for the European market and sports vehicles (SUVs) for the North American market.</a:t>
            </a:r>
            <a:endParaRPr lang="nb-NO" dirty="0" smtClean="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395288" y="404813"/>
            <a:ext cx="7772400" cy="1470025"/>
          </a:xfrm>
        </p:spPr>
        <p:txBody>
          <a:bodyPr/>
          <a:lstStyle/>
          <a:p>
            <a:r>
              <a:rPr lang="en-US" smtClean="0"/>
              <a:t>You should be able to:</a:t>
            </a:r>
            <a:endParaRPr lang="nb-NO" smtClean="0"/>
          </a:p>
        </p:txBody>
      </p:sp>
      <p:sp>
        <p:nvSpPr>
          <p:cNvPr id="3" name="Subtitle 2"/>
          <p:cNvSpPr>
            <a:spLocks noGrp="1"/>
          </p:cNvSpPr>
          <p:nvPr>
            <p:ph type="subTitle" idx="1"/>
          </p:nvPr>
        </p:nvSpPr>
        <p:spPr>
          <a:xfrm>
            <a:off x="1254125" y="1628775"/>
            <a:ext cx="6400800" cy="4248150"/>
          </a:xfrm>
        </p:spPr>
        <p:txBody>
          <a:bodyPr rtlCol="0">
            <a:normAutofit fontScale="55000" lnSpcReduction="20000"/>
          </a:bodyPr>
          <a:lstStyle/>
          <a:p>
            <a:pPr marL="457200" indent="-457200" algn="l" fontAlgn="auto">
              <a:spcAft>
                <a:spcPts val="0"/>
              </a:spcAft>
              <a:buFont typeface="Arial" pitchFamily="34" charset="0"/>
              <a:buChar char="•"/>
              <a:defRPr/>
            </a:pPr>
            <a:r>
              <a:rPr lang="en-US" dirty="0" smtClean="0">
                <a:solidFill>
                  <a:srgbClr val="0070C0"/>
                </a:solidFill>
              </a:rPr>
              <a:t>Examine the extent to which commercial activities at a local scale have become globalized. </a:t>
            </a:r>
          </a:p>
          <a:p>
            <a:pPr marL="457200" indent="-457200" algn="l" fontAlgn="auto">
              <a:spcAft>
                <a:spcPts val="0"/>
              </a:spcAft>
              <a:buFont typeface="Arial" pitchFamily="34" charset="0"/>
              <a:buChar char="•"/>
              <a:defRPr/>
            </a:pPr>
            <a:endParaRPr lang="en-US" dirty="0" smtClean="0">
              <a:solidFill>
                <a:srgbClr val="0070C0"/>
              </a:solidFill>
            </a:endParaRPr>
          </a:p>
          <a:p>
            <a:pPr marL="457200" indent="-457200" algn="l" fontAlgn="auto">
              <a:spcAft>
                <a:spcPts val="0"/>
              </a:spcAft>
              <a:buFont typeface="Arial" pitchFamily="34" charset="0"/>
              <a:buChar char="•"/>
              <a:defRPr/>
            </a:pPr>
            <a:r>
              <a:rPr lang="en-US" dirty="0" smtClean="0">
                <a:solidFill>
                  <a:srgbClr val="0070C0"/>
                </a:solidFill>
              </a:rPr>
              <a:t>Examine the reasons why the level and rate of adoption varies from place to place.</a:t>
            </a:r>
          </a:p>
          <a:p>
            <a:pPr marL="457200" indent="-457200" algn="l" fontAlgn="auto">
              <a:spcAft>
                <a:spcPts val="0"/>
              </a:spcAft>
              <a:buFont typeface="Arial" pitchFamily="34" charset="0"/>
              <a:buChar char="•"/>
              <a:defRPr/>
            </a:pPr>
            <a:endParaRPr lang="en-US" dirty="0" smtClean="0"/>
          </a:p>
          <a:p>
            <a:pPr marL="457200" indent="-457200" algn="l" fontAlgn="auto">
              <a:spcAft>
                <a:spcPts val="0"/>
              </a:spcAft>
              <a:buFont typeface="Arial" pitchFamily="34" charset="0"/>
              <a:buChar char="•"/>
              <a:defRPr/>
            </a:pPr>
            <a:endParaRPr lang="en-US" dirty="0" smtClean="0"/>
          </a:p>
          <a:p>
            <a:pPr algn="l" fontAlgn="auto">
              <a:spcAft>
                <a:spcPts val="0"/>
              </a:spcAft>
              <a:buFont typeface="Arial" pitchFamily="34" charset="0"/>
              <a:buNone/>
              <a:defRPr/>
            </a:pPr>
            <a:r>
              <a:rPr lang="en-US" dirty="0" smtClean="0">
                <a:solidFill>
                  <a:srgbClr val="7030A0"/>
                </a:solidFill>
              </a:rPr>
              <a:t>In many parts of the world, commercial activities have become globalized. Barclays, Tesco, Marks and Spencer, McDonalds and Starbucks, for example, have all become globalized.</a:t>
            </a:r>
          </a:p>
          <a:p>
            <a:pPr marL="457200" indent="-457200" algn="l" fontAlgn="auto">
              <a:spcAft>
                <a:spcPts val="0"/>
              </a:spcAft>
              <a:buFont typeface="Arial" pitchFamily="34" charset="0"/>
              <a:buChar char="•"/>
              <a:defRPr/>
            </a:pPr>
            <a:endParaRPr lang="en-US" dirty="0" smtClean="0">
              <a:solidFill>
                <a:srgbClr val="7030A0"/>
              </a:solidFill>
            </a:endParaRPr>
          </a:p>
          <a:p>
            <a:pPr algn="l" fontAlgn="auto">
              <a:spcAft>
                <a:spcPts val="0"/>
              </a:spcAft>
              <a:buFont typeface="Arial" pitchFamily="34" charset="0"/>
              <a:buNone/>
              <a:defRPr/>
            </a:pPr>
            <a:r>
              <a:rPr lang="en-US" dirty="0" smtClean="0">
                <a:solidFill>
                  <a:srgbClr val="7030A0"/>
                </a:solidFill>
              </a:rPr>
              <a:t>The rate of adoption varies with </a:t>
            </a:r>
          </a:p>
          <a:p>
            <a:pPr algn="l" fontAlgn="auto">
              <a:spcAft>
                <a:spcPts val="0"/>
              </a:spcAft>
              <a:buFont typeface="Arial" pitchFamily="34" charset="0"/>
              <a:buNone/>
              <a:defRPr/>
            </a:pPr>
            <a:r>
              <a:rPr lang="en-US" dirty="0" smtClean="0">
                <a:solidFill>
                  <a:srgbClr val="7030A0"/>
                </a:solidFill>
              </a:rPr>
              <a:t>affordability and </a:t>
            </a:r>
            <a:r>
              <a:rPr lang="en-US" dirty="0" err="1" smtClean="0">
                <a:solidFill>
                  <a:srgbClr val="7030A0"/>
                </a:solidFill>
              </a:rPr>
              <a:t>acceptibility</a:t>
            </a:r>
            <a:r>
              <a:rPr lang="en-US" dirty="0" smtClean="0">
                <a:solidFill>
                  <a:srgbClr val="7030A0"/>
                </a:solidFill>
              </a:rPr>
              <a:t> – </a:t>
            </a:r>
          </a:p>
          <a:p>
            <a:pPr algn="l" fontAlgn="auto">
              <a:spcAft>
                <a:spcPts val="0"/>
              </a:spcAft>
              <a:buFont typeface="Arial" pitchFamily="34" charset="0"/>
              <a:buNone/>
              <a:defRPr/>
            </a:pPr>
            <a:r>
              <a:rPr lang="en-US" dirty="0" smtClean="0">
                <a:solidFill>
                  <a:srgbClr val="7030A0"/>
                </a:solidFill>
              </a:rPr>
              <a:t>some countries may resist globalization, </a:t>
            </a:r>
          </a:p>
          <a:p>
            <a:pPr algn="l" fontAlgn="auto">
              <a:spcAft>
                <a:spcPts val="0"/>
              </a:spcAft>
              <a:buFont typeface="Arial" pitchFamily="34" charset="0"/>
              <a:buNone/>
              <a:defRPr/>
            </a:pPr>
            <a:r>
              <a:rPr lang="en-US" dirty="0" smtClean="0">
                <a:solidFill>
                  <a:srgbClr val="7030A0"/>
                </a:solidFill>
              </a:rPr>
              <a:t>for example Myanmar and North Korea. </a:t>
            </a:r>
          </a:p>
          <a:p>
            <a:pPr marL="457200" indent="-457200" fontAlgn="auto">
              <a:spcAft>
                <a:spcPts val="0"/>
              </a:spcAft>
              <a:buFont typeface="Arial" pitchFamily="34" charset="0"/>
              <a:buChar char="•"/>
              <a:defRPr/>
            </a:pPr>
            <a:endParaRPr lang="en-US" dirty="0" smtClean="0"/>
          </a:p>
          <a:p>
            <a:pPr marL="457200" indent="-457200" fontAlgn="auto">
              <a:spcAft>
                <a:spcPts val="0"/>
              </a:spcAft>
              <a:buFont typeface="Arial" pitchFamily="34" charset="0"/>
              <a:buChar char="•"/>
              <a:defRPr/>
            </a:pPr>
            <a:endParaRPr lang="nb-NO" dirty="0" smtClean="0"/>
          </a:p>
        </p:txBody>
      </p:sp>
      <p:pic>
        <p:nvPicPr>
          <p:cNvPr id="7172" name="Picture 2"/>
          <p:cNvPicPr>
            <a:picLocks noChangeAspect="1" noChangeArrowheads="1"/>
          </p:cNvPicPr>
          <p:nvPr/>
        </p:nvPicPr>
        <p:blipFill>
          <a:blip r:embed="rId2" cstate="print"/>
          <a:srcRect/>
          <a:stretch>
            <a:fillRect/>
          </a:stretch>
        </p:blipFill>
        <p:spPr bwMode="auto">
          <a:xfrm>
            <a:off x="6569075" y="4025900"/>
            <a:ext cx="2324100" cy="25717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84213" y="333375"/>
            <a:ext cx="7772400" cy="1470025"/>
          </a:xfrm>
        </p:spPr>
        <p:txBody>
          <a:bodyPr/>
          <a:lstStyle/>
          <a:p>
            <a:r>
              <a:rPr lang="en-US" smtClean="0"/>
              <a:t>You should be able to:</a:t>
            </a:r>
            <a:endParaRPr lang="nb-NO" smtClean="0"/>
          </a:p>
        </p:txBody>
      </p:sp>
      <p:sp>
        <p:nvSpPr>
          <p:cNvPr id="3" name="Subtitle 2"/>
          <p:cNvSpPr>
            <a:spLocks noGrp="1"/>
          </p:cNvSpPr>
          <p:nvPr>
            <p:ph type="subTitle" idx="1"/>
          </p:nvPr>
        </p:nvSpPr>
        <p:spPr>
          <a:xfrm>
            <a:off x="684213" y="1628775"/>
            <a:ext cx="7775575" cy="4248150"/>
          </a:xfrm>
        </p:spPr>
        <p:txBody>
          <a:bodyPr rtlCol="0">
            <a:normAutofit fontScale="55000" lnSpcReduction="20000"/>
          </a:bodyPr>
          <a:lstStyle/>
          <a:p>
            <a:pPr marL="457200" indent="-457200" algn="l" fontAlgn="auto">
              <a:spcAft>
                <a:spcPts val="0"/>
              </a:spcAft>
              <a:buFont typeface="Arial" pitchFamily="34" charset="0"/>
              <a:buChar char="•"/>
              <a:defRPr/>
            </a:pPr>
            <a:r>
              <a:rPr lang="en-US" dirty="0" smtClean="0">
                <a:solidFill>
                  <a:srgbClr val="0070C0"/>
                </a:solidFill>
              </a:rPr>
              <a:t>Discuss civil society responses to globalization, the adoption, adaptation (</a:t>
            </a:r>
            <a:r>
              <a:rPr lang="en-US" dirty="0" err="1" smtClean="0">
                <a:solidFill>
                  <a:srgbClr val="0070C0"/>
                </a:solidFill>
              </a:rPr>
              <a:t>glocalization</a:t>
            </a:r>
            <a:r>
              <a:rPr lang="en-US" dirty="0" smtClean="0">
                <a:solidFill>
                  <a:srgbClr val="0070C0"/>
                </a:solidFill>
              </a:rPr>
              <a:t>) or rejection of globalized goods, services and cultural traits.</a:t>
            </a:r>
          </a:p>
          <a:p>
            <a:pPr marL="457200" indent="-457200" algn="l" fontAlgn="auto">
              <a:spcAft>
                <a:spcPts val="0"/>
              </a:spcAft>
              <a:buFont typeface="Arial" pitchFamily="34" charset="0"/>
              <a:buChar char="•"/>
              <a:defRPr/>
            </a:pPr>
            <a:endParaRPr lang="en-US" dirty="0" smtClean="0">
              <a:solidFill>
                <a:srgbClr val="0070C0"/>
              </a:solidFill>
            </a:endParaRPr>
          </a:p>
          <a:p>
            <a:pPr marL="457200" indent="-457200" algn="l" fontAlgn="auto">
              <a:spcAft>
                <a:spcPts val="0"/>
              </a:spcAft>
              <a:buFont typeface="Arial" pitchFamily="34" charset="0"/>
              <a:buChar char="•"/>
              <a:defRPr/>
            </a:pPr>
            <a:r>
              <a:rPr lang="en-US" dirty="0" smtClean="0">
                <a:solidFill>
                  <a:srgbClr val="0070C0"/>
                </a:solidFill>
              </a:rPr>
              <a:t>Evaluate the relative costs and benefits of local commercial production to the producer, the consumer and the local economy, compared with the costs and benefits of globalized production. </a:t>
            </a:r>
          </a:p>
          <a:p>
            <a:pPr marL="457200" indent="-457200" algn="l" fontAlgn="auto">
              <a:spcAft>
                <a:spcPts val="0"/>
              </a:spcAft>
              <a:buFont typeface="Arial" pitchFamily="34" charset="0"/>
              <a:buChar char="•"/>
              <a:defRPr/>
            </a:pPr>
            <a:endParaRPr lang="en-US" dirty="0" smtClean="0">
              <a:solidFill>
                <a:srgbClr val="7030A0"/>
              </a:solidFill>
            </a:endParaRPr>
          </a:p>
          <a:p>
            <a:pPr marL="457200" indent="-457200" algn="l" fontAlgn="auto">
              <a:spcAft>
                <a:spcPts val="0"/>
              </a:spcAft>
              <a:buFont typeface="Arial" pitchFamily="34" charset="0"/>
              <a:buChar char="•"/>
              <a:defRPr/>
            </a:pPr>
            <a:endParaRPr lang="en-US" dirty="0" smtClean="0">
              <a:solidFill>
                <a:srgbClr val="7030A0"/>
              </a:solidFill>
            </a:endParaRPr>
          </a:p>
          <a:p>
            <a:pPr algn="l" fontAlgn="auto">
              <a:spcAft>
                <a:spcPts val="0"/>
              </a:spcAft>
              <a:buFont typeface="Arial" pitchFamily="34" charset="0"/>
              <a:buNone/>
              <a:defRPr/>
            </a:pPr>
            <a:r>
              <a:rPr lang="en-US" dirty="0" smtClean="0">
                <a:solidFill>
                  <a:srgbClr val="7030A0"/>
                </a:solidFill>
              </a:rPr>
              <a:t>Local responses can lead to a product being adapted, for example, Wal-Mart varied its style to fit the Chinese market and the German market. </a:t>
            </a:r>
          </a:p>
          <a:p>
            <a:pPr algn="l" fontAlgn="auto">
              <a:spcAft>
                <a:spcPts val="0"/>
              </a:spcAft>
              <a:buFont typeface="Arial" pitchFamily="34" charset="0"/>
              <a:buNone/>
              <a:defRPr/>
            </a:pPr>
            <a:endParaRPr lang="en-US" dirty="0" smtClean="0">
              <a:solidFill>
                <a:srgbClr val="7030A0"/>
              </a:solidFill>
            </a:endParaRPr>
          </a:p>
          <a:p>
            <a:pPr algn="l" fontAlgn="auto">
              <a:spcAft>
                <a:spcPts val="0"/>
              </a:spcAft>
              <a:buFont typeface="Arial" pitchFamily="34" charset="0"/>
              <a:buNone/>
              <a:defRPr/>
            </a:pPr>
            <a:r>
              <a:rPr lang="en-US" dirty="0" smtClean="0">
                <a:solidFill>
                  <a:srgbClr val="7030A0"/>
                </a:solidFill>
              </a:rPr>
              <a:t>Costs and benefits can be seen with regard to the food industry. Mass-produced foods may be cheap, but they can be environmentally damaging. Local farmers’ products produce may be more environmentally friendly – although this is not always the case – but generally costs more.</a:t>
            </a:r>
            <a:endParaRPr lang="nb-NO" dirty="0" smtClean="0">
              <a:solidFill>
                <a:srgbClr val="7030A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11188" y="0"/>
            <a:ext cx="7772400" cy="1470025"/>
          </a:xfrm>
        </p:spPr>
        <p:txBody>
          <a:bodyPr/>
          <a:lstStyle/>
          <a:p>
            <a:r>
              <a:rPr lang="en-US" smtClean="0"/>
              <a:t>You should be able to:</a:t>
            </a:r>
            <a:endParaRPr lang="nb-NO" smtClean="0"/>
          </a:p>
        </p:txBody>
      </p:sp>
      <p:sp>
        <p:nvSpPr>
          <p:cNvPr id="3" name="Subtitle 2"/>
          <p:cNvSpPr>
            <a:spLocks noGrp="1"/>
          </p:cNvSpPr>
          <p:nvPr>
            <p:ph type="subTitle" idx="1"/>
          </p:nvPr>
        </p:nvSpPr>
        <p:spPr>
          <a:xfrm>
            <a:off x="900113" y="1125538"/>
            <a:ext cx="7488237" cy="3959225"/>
          </a:xfrm>
        </p:spPr>
        <p:txBody>
          <a:bodyPr rtlCol="0">
            <a:noAutofit/>
          </a:bodyPr>
          <a:lstStyle/>
          <a:p>
            <a:pPr marL="457200" indent="-457200" algn="l" fontAlgn="auto">
              <a:spcAft>
                <a:spcPts val="0"/>
              </a:spcAft>
              <a:buFont typeface="Arial" pitchFamily="34" charset="0"/>
              <a:buChar char="•"/>
              <a:defRPr/>
            </a:pPr>
            <a:r>
              <a:rPr lang="en-US" sz="1600" dirty="0" smtClean="0">
                <a:solidFill>
                  <a:srgbClr val="0070C0"/>
                </a:solidFill>
              </a:rPr>
              <a:t>describe the role of civil society in raising awareness of local and global environmental, social and cultural issues.</a:t>
            </a:r>
          </a:p>
          <a:p>
            <a:pPr marL="457200" indent="-457200" algn="l" fontAlgn="auto">
              <a:spcAft>
                <a:spcPts val="0"/>
              </a:spcAft>
              <a:buFont typeface="Arial" pitchFamily="34" charset="0"/>
              <a:buChar char="•"/>
              <a:defRPr/>
            </a:pPr>
            <a:endParaRPr lang="en-US" sz="1600" dirty="0" smtClean="0">
              <a:solidFill>
                <a:srgbClr val="0070C0"/>
              </a:solidFill>
            </a:endParaRPr>
          </a:p>
          <a:p>
            <a:pPr marL="457200" indent="-457200" algn="l" fontAlgn="auto">
              <a:spcAft>
                <a:spcPts val="0"/>
              </a:spcAft>
              <a:buFont typeface="Arial" pitchFamily="34" charset="0"/>
              <a:buChar char="•"/>
              <a:defRPr/>
            </a:pPr>
            <a:r>
              <a:rPr lang="en-US" sz="1600" dirty="0" smtClean="0">
                <a:solidFill>
                  <a:srgbClr val="0070C0"/>
                </a:solidFill>
              </a:rPr>
              <a:t>examine the role of civil society in supporting local economic activity and strengthening local cultural values.</a:t>
            </a:r>
          </a:p>
          <a:p>
            <a:pPr marL="457200" indent="-457200" algn="l" fontAlgn="auto">
              <a:spcAft>
                <a:spcPts val="0"/>
              </a:spcAft>
              <a:buFont typeface="Arial" pitchFamily="34" charset="0"/>
              <a:buChar char="•"/>
              <a:defRPr/>
            </a:pPr>
            <a:endParaRPr lang="en-US" sz="1600" dirty="0" smtClean="0">
              <a:solidFill>
                <a:srgbClr val="0070C0"/>
              </a:solidFill>
            </a:endParaRPr>
          </a:p>
          <a:p>
            <a:pPr marL="457200" indent="-457200" algn="l" fontAlgn="auto">
              <a:spcAft>
                <a:spcPts val="0"/>
              </a:spcAft>
              <a:buFont typeface="Arial" pitchFamily="34" charset="0"/>
              <a:buChar char="•"/>
              <a:defRPr/>
            </a:pPr>
            <a:r>
              <a:rPr lang="en-US" sz="1600" dirty="0" smtClean="0">
                <a:solidFill>
                  <a:srgbClr val="0070C0"/>
                </a:solidFill>
              </a:rPr>
              <a:t>discuss the position held by anti-globalization groups. </a:t>
            </a:r>
          </a:p>
          <a:p>
            <a:pPr marL="457200" indent="-457200" algn="l" fontAlgn="auto">
              <a:spcAft>
                <a:spcPts val="0"/>
              </a:spcAft>
              <a:buFont typeface="Arial" pitchFamily="34" charset="0"/>
              <a:buChar char="•"/>
              <a:defRPr/>
            </a:pPr>
            <a:endParaRPr lang="en-US" sz="1600" dirty="0" smtClean="0">
              <a:solidFill>
                <a:srgbClr val="0070C0"/>
              </a:solidFill>
            </a:endParaRPr>
          </a:p>
          <a:p>
            <a:pPr marL="457200" indent="-457200" algn="l" fontAlgn="auto">
              <a:spcAft>
                <a:spcPts val="0"/>
              </a:spcAft>
              <a:buFont typeface="Arial" pitchFamily="34" charset="0"/>
              <a:buChar char="•"/>
              <a:defRPr/>
            </a:pPr>
            <a:r>
              <a:rPr lang="en-US" sz="1600" dirty="0" smtClean="0">
                <a:solidFill>
                  <a:srgbClr val="0070C0"/>
                </a:solidFill>
              </a:rPr>
              <a:t>evaluate the quality of life of a contemporary non-globalized society.</a:t>
            </a:r>
          </a:p>
          <a:p>
            <a:pPr marL="457200" indent="-457200" algn="l" fontAlgn="auto">
              <a:spcAft>
                <a:spcPts val="0"/>
              </a:spcAft>
              <a:buFont typeface="Arial" pitchFamily="34" charset="0"/>
              <a:buChar char="•"/>
              <a:defRPr/>
            </a:pPr>
            <a:endParaRPr lang="en-US" sz="1600" dirty="0" smtClean="0"/>
          </a:p>
          <a:p>
            <a:pPr algn="l" fontAlgn="auto">
              <a:spcAft>
                <a:spcPts val="0"/>
              </a:spcAft>
              <a:buFont typeface="Arial" pitchFamily="34" charset="0"/>
              <a:buNone/>
              <a:defRPr/>
            </a:pPr>
            <a:r>
              <a:rPr lang="en-US" sz="1600" dirty="0" smtClean="0">
                <a:solidFill>
                  <a:srgbClr val="7030A0"/>
                </a:solidFill>
              </a:rPr>
              <a:t>A good example is the role of Greenpeace, the Body Shop and Friends of the Earth in raising awareness over Shell’s involvement in the Niger delta with the </a:t>
            </a:r>
            <a:r>
              <a:rPr lang="en-US" sz="1600" dirty="0" err="1" smtClean="0">
                <a:solidFill>
                  <a:srgbClr val="7030A0"/>
                </a:solidFill>
              </a:rPr>
              <a:t>Ogoni</a:t>
            </a:r>
            <a:r>
              <a:rPr lang="en-US" sz="1600" dirty="0" smtClean="0">
                <a:solidFill>
                  <a:srgbClr val="7030A0"/>
                </a:solidFill>
              </a:rPr>
              <a:t> population.</a:t>
            </a:r>
          </a:p>
          <a:p>
            <a:pPr marL="457200" indent="-457200" algn="l" fontAlgn="auto">
              <a:spcAft>
                <a:spcPts val="0"/>
              </a:spcAft>
              <a:buFont typeface="Arial" pitchFamily="34" charset="0"/>
              <a:buChar char="•"/>
              <a:defRPr/>
            </a:pPr>
            <a:endParaRPr lang="en-US" sz="1600" dirty="0" smtClean="0">
              <a:solidFill>
                <a:srgbClr val="7030A0"/>
              </a:solidFill>
            </a:endParaRPr>
          </a:p>
          <a:p>
            <a:pPr algn="l" fontAlgn="auto">
              <a:spcAft>
                <a:spcPts val="0"/>
              </a:spcAft>
              <a:buFont typeface="Arial" pitchFamily="34" charset="0"/>
              <a:buNone/>
              <a:defRPr/>
            </a:pPr>
            <a:r>
              <a:rPr lang="en-US" sz="1600" dirty="0" err="1" smtClean="0">
                <a:solidFill>
                  <a:srgbClr val="7030A0"/>
                </a:solidFill>
              </a:rPr>
              <a:t>Avaaz</a:t>
            </a:r>
            <a:r>
              <a:rPr lang="en-US" sz="1600" dirty="0" smtClean="0">
                <a:solidFill>
                  <a:srgbClr val="7030A0"/>
                </a:solidFill>
              </a:rPr>
              <a:t> is an NGO that is involved in political campaigns largely via the Internet. Survival International is an NGO that helps raise awareness about indigenous groups. </a:t>
            </a:r>
          </a:p>
          <a:p>
            <a:pPr marL="457200" indent="-457200" algn="l" fontAlgn="auto">
              <a:spcAft>
                <a:spcPts val="0"/>
              </a:spcAft>
              <a:buFont typeface="Arial" pitchFamily="34" charset="0"/>
              <a:buChar char="•"/>
              <a:defRPr/>
            </a:pPr>
            <a:endParaRPr lang="en-US" sz="1600" dirty="0" smtClean="0">
              <a:solidFill>
                <a:srgbClr val="7030A0"/>
              </a:solidFill>
            </a:endParaRPr>
          </a:p>
          <a:p>
            <a:pPr algn="l" fontAlgn="auto">
              <a:spcAft>
                <a:spcPts val="0"/>
              </a:spcAft>
              <a:buFont typeface="Arial" pitchFamily="34" charset="0"/>
              <a:buNone/>
              <a:defRPr/>
            </a:pPr>
            <a:r>
              <a:rPr lang="en-US" sz="1600" dirty="0" smtClean="0">
                <a:solidFill>
                  <a:srgbClr val="7030A0"/>
                </a:solidFill>
              </a:rPr>
              <a:t>For some non-globalized societies, such as the </a:t>
            </a:r>
            <a:r>
              <a:rPr lang="en-US" sz="1600" dirty="0" err="1" smtClean="0">
                <a:solidFill>
                  <a:srgbClr val="7030A0"/>
                </a:solidFill>
              </a:rPr>
              <a:t>Popaluca</a:t>
            </a:r>
            <a:r>
              <a:rPr lang="en-US" sz="1600" dirty="0" smtClean="0">
                <a:solidFill>
                  <a:srgbClr val="7030A0"/>
                </a:solidFill>
              </a:rPr>
              <a:t> Indians of Mexico, their traditional ways provide a high quality of life, but this being threatened as their forests are destroyed (the same with the </a:t>
            </a:r>
            <a:r>
              <a:rPr lang="en-US" sz="1600" dirty="0" err="1" smtClean="0">
                <a:solidFill>
                  <a:srgbClr val="7030A0"/>
                </a:solidFill>
              </a:rPr>
              <a:t>Cofáns</a:t>
            </a:r>
            <a:r>
              <a:rPr lang="en-US" sz="1600" dirty="0" smtClean="0">
                <a:solidFill>
                  <a:srgbClr val="7030A0"/>
                </a:solidFill>
              </a:rPr>
              <a:t> in Ecuador). </a:t>
            </a:r>
            <a:endParaRPr lang="nb-NO" sz="1600" dirty="0" smtClean="0">
              <a:solidFill>
                <a:srgbClr val="7030A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endParaRPr lang="en-US" smtClean="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nb-NO" dirty="0" smtClean="0"/>
          </a:p>
        </p:txBody>
      </p:sp>
      <p:pic>
        <p:nvPicPr>
          <p:cNvPr id="10244" name="Picture 2"/>
          <p:cNvPicPr>
            <a:picLocks noChangeAspect="1" noChangeArrowheads="1"/>
          </p:cNvPicPr>
          <p:nvPr/>
        </p:nvPicPr>
        <p:blipFill>
          <a:blip r:embed="rId2" cstate="print"/>
          <a:srcRect/>
          <a:stretch>
            <a:fillRect/>
          </a:stretch>
        </p:blipFill>
        <p:spPr bwMode="auto">
          <a:xfrm>
            <a:off x="219075" y="476250"/>
            <a:ext cx="3457575" cy="2593975"/>
          </a:xfrm>
          <a:prstGeom prst="rect">
            <a:avLst/>
          </a:prstGeom>
          <a:noFill/>
          <a:ln w="9525">
            <a:noFill/>
            <a:miter lim="800000"/>
            <a:headEnd/>
            <a:tailEnd/>
          </a:ln>
        </p:spPr>
      </p:pic>
      <p:pic>
        <p:nvPicPr>
          <p:cNvPr id="10245" name="Picture 4"/>
          <p:cNvPicPr>
            <a:picLocks noChangeAspect="1" noChangeArrowheads="1"/>
          </p:cNvPicPr>
          <p:nvPr/>
        </p:nvPicPr>
        <p:blipFill>
          <a:blip r:embed="rId3" cstate="print"/>
          <a:srcRect/>
          <a:stretch>
            <a:fillRect/>
          </a:stretch>
        </p:blipFill>
        <p:spPr bwMode="auto">
          <a:xfrm>
            <a:off x="0" y="3741738"/>
            <a:ext cx="3895725" cy="2495550"/>
          </a:xfrm>
          <a:prstGeom prst="rect">
            <a:avLst/>
          </a:prstGeom>
          <a:noFill/>
          <a:ln w="9525">
            <a:noFill/>
            <a:miter lim="800000"/>
            <a:headEnd/>
            <a:tailEnd/>
          </a:ln>
        </p:spPr>
      </p:pic>
      <p:pic>
        <p:nvPicPr>
          <p:cNvPr id="10246" name="Picture 5"/>
          <p:cNvPicPr>
            <a:picLocks noChangeAspect="1" noChangeArrowheads="1"/>
          </p:cNvPicPr>
          <p:nvPr/>
        </p:nvPicPr>
        <p:blipFill>
          <a:blip r:embed="rId4" cstate="print"/>
          <a:srcRect/>
          <a:stretch>
            <a:fillRect/>
          </a:stretch>
        </p:blipFill>
        <p:spPr bwMode="auto">
          <a:xfrm>
            <a:off x="5370513" y="2117725"/>
            <a:ext cx="3810000" cy="2543175"/>
          </a:xfrm>
          <a:prstGeom prst="rect">
            <a:avLst/>
          </a:prstGeom>
          <a:noFill/>
          <a:ln w="9525">
            <a:noFill/>
            <a:miter lim="800000"/>
            <a:headEnd/>
            <a:tailEnd/>
          </a:ln>
        </p:spPr>
      </p:pic>
      <p:pic>
        <p:nvPicPr>
          <p:cNvPr id="10247" name="Picture 6"/>
          <p:cNvPicPr>
            <a:picLocks noChangeAspect="1" noChangeArrowheads="1"/>
          </p:cNvPicPr>
          <p:nvPr/>
        </p:nvPicPr>
        <p:blipFill>
          <a:blip r:embed="rId5" cstate="print"/>
          <a:srcRect/>
          <a:stretch>
            <a:fillRect/>
          </a:stretch>
        </p:blipFill>
        <p:spPr bwMode="auto">
          <a:xfrm>
            <a:off x="3894138" y="-26988"/>
            <a:ext cx="2981325" cy="2111376"/>
          </a:xfrm>
          <a:prstGeom prst="rect">
            <a:avLst/>
          </a:prstGeom>
          <a:noFill/>
          <a:ln w="9525">
            <a:noFill/>
            <a:miter lim="800000"/>
            <a:headEnd/>
            <a:tailEnd/>
          </a:ln>
        </p:spPr>
      </p:pic>
      <p:pic>
        <p:nvPicPr>
          <p:cNvPr id="10248" name="Picture 7"/>
          <p:cNvPicPr>
            <a:picLocks noChangeAspect="1" noChangeArrowheads="1"/>
          </p:cNvPicPr>
          <p:nvPr/>
        </p:nvPicPr>
        <p:blipFill>
          <a:blip r:embed="rId6" cstate="print"/>
          <a:srcRect/>
          <a:stretch>
            <a:fillRect/>
          </a:stretch>
        </p:blipFill>
        <p:spPr bwMode="auto">
          <a:xfrm>
            <a:off x="3851275" y="4437063"/>
            <a:ext cx="3925888" cy="2773362"/>
          </a:xfrm>
          <a:prstGeom prst="rect">
            <a:avLst/>
          </a:prstGeom>
          <a:noFill/>
          <a:ln w="9525">
            <a:noFill/>
            <a:miter lim="800000"/>
            <a:headEnd/>
            <a:tailEnd/>
          </a:ln>
          <a:effectLst/>
        </p:spPr>
      </p:pic>
      <p:pic>
        <p:nvPicPr>
          <p:cNvPr id="10249" name="Picture 8"/>
          <p:cNvPicPr>
            <a:picLocks noChangeAspect="1" noChangeArrowheads="1"/>
          </p:cNvPicPr>
          <p:nvPr/>
        </p:nvPicPr>
        <p:blipFill>
          <a:blip r:embed="rId7" cstate="print"/>
          <a:srcRect/>
          <a:stretch>
            <a:fillRect/>
          </a:stretch>
        </p:blipFill>
        <p:spPr bwMode="auto">
          <a:xfrm>
            <a:off x="3190875" y="2060575"/>
            <a:ext cx="276225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606</Words>
  <Application>Microsoft Office PowerPoint</Application>
  <PresentationFormat>On-screen Show (4:3)</PresentationFormat>
  <Paragraphs>50</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Calibri</vt:lpstr>
      <vt:lpstr>Arial</vt:lpstr>
      <vt:lpstr>Office Theme</vt:lpstr>
      <vt:lpstr>Global interaction at the local level</vt:lpstr>
      <vt:lpstr>definitions</vt:lpstr>
      <vt:lpstr>Cross-border transactions</vt:lpstr>
      <vt:lpstr>Glocalization</vt:lpstr>
      <vt:lpstr>You should be able to:</vt:lpstr>
      <vt:lpstr>You should be able to:</vt:lpstr>
      <vt:lpstr>You should be able to:</vt:lpstr>
      <vt:lpstr>You should be able to:</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interaction at the local level</dc:title>
  <dc:creator>John Cunningham</dc:creator>
  <cp:lastModifiedBy>christine.evensen</cp:lastModifiedBy>
  <cp:revision>13</cp:revision>
  <dcterms:created xsi:type="dcterms:W3CDTF">2013-04-10T19:22:12Z</dcterms:created>
  <dcterms:modified xsi:type="dcterms:W3CDTF">2013-04-17T15:59:16Z</dcterms:modified>
</cp:coreProperties>
</file>