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79" r:id="rId4"/>
    <p:sldId id="258" r:id="rId5"/>
    <p:sldId id="259" r:id="rId6"/>
    <p:sldId id="260" r:id="rId7"/>
    <p:sldId id="261" r:id="rId8"/>
    <p:sldId id="262" r:id="rId9"/>
    <p:sldId id="263" r:id="rId10"/>
    <p:sldId id="267" r:id="rId11"/>
    <p:sldId id="268" r:id="rId12"/>
    <p:sldId id="264" r:id="rId13"/>
    <p:sldId id="270" r:id="rId14"/>
    <p:sldId id="281" r:id="rId15"/>
    <p:sldId id="269" r:id="rId16"/>
    <p:sldId id="272" r:id="rId17"/>
    <p:sldId id="285" r:id="rId18"/>
    <p:sldId id="271" r:id="rId19"/>
    <p:sldId id="274" r:id="rId20"/>
    <p:sldId id="275" r:id="rId21"/>
    <p:sldId id="276" r:id="rId22"/>
    <p:sldId id="277" r:id="rId23"/>
    <p:sldId id="278" r:id="rId24"/>
    <p:sldId id="282"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689" autoAdjust="0"/>
  </p:normalViewPr>
  <p:slideViewPr>
    <p:cSldViewPr>
      <p:cViewPr>
        <p:scale>
          <a:sx n="73" d="100"/>
          <a:sy n="73" d="100"/>
        </p:scale>
        <p:origin x="1038"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1B6E8E4-ACF1-408F-96C6-F646C0E15A94}" type="datetimeFigureOut">
              <a:rPr lang="en-US" smtClean="0"/>
              <a:pPr/>
              <a:t>4/6/2015</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A3DE83D-F496-42D2-9EDC-ADBC3E7E8CFC}"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B6E8E4-ACF1-408F-96C6-F646C0E15A94}" type="datetimeFigureOut">
              <a:rPr lang="en-US" smtClean="0"/>
              <a:pPr/>
              <a:t>4/6/2015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3DE83D-F496-42D2-9EDC-ADBC3E7E8CFC}" type="slidenum">
              <a:rPr lang="en-GB" smtClean="0"/>
              <a:pPr/>
              <a:t>‹#›</a:t>
            </a:fld>
            <a:endParaRPr lang="en-GB"/>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B6E8E4-ACF1-408F-96C6-F646C0E15A94}" type="datetimeFigureOut">
              <a:rPr lang="en-US" smtClean="0"/>
              <a:pPr/>
              <a:t>4/6/2015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3DE83D-F496-42D2-9EDC-ADBC3E7E8CFC}" type="slidenum">
              <a:rPr lang="en-GB" smtClean="0"/>
              <a:pPr/>
              <a:t>‹#›</a:t>
            </a:fld>
            <a:endParaRPr lang="en-GB"/>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1B6E8E4-ACF1-408F-96C6-F646C0E15A94}" type="datetimeFigureOut">
              <a:rPr lang="en-US" smtClean="0"/>
              <a:pPr/>
              <a:t>4/6/2015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3DE83D-F496-42D2-9EDC-ADBC3E7E8CFC}"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1B6E8E4-ACF1-408F-96C6-F646C0E15A94}" type="datetimeFigureOut">
              <a:rPr lang="en-US" smtClean="0"/>
              <a:pPr/>
              <a:t>4/6/2015</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A3DE83D-F496-42D2-9EDC-ADBC3E7E8CF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1B6E8E4-ACF1-408F-96C6-F646C0E15A94}" type="datetimeFigureOut">
              <a:rPr lang="en-US" smtClean="0"/>
              <a:pPr/>
              <a:t>4/6/2015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3DE83D-F496-42D2-9EDC-ADBC3E7E8CFC}"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1B6E8E4-ACF1-408F-96C6-F646C0E15A94}" type="datetimeFigureOut">
              <a:rPr lang="en-US" smtClean="0"/>
              <a:pPr/>
              <a:t>4/6/2015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3DE83D-F496-42D2-9EDC-ADBC3E7E8CFC}"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B6E8E4-ACF1-408F-96C6-F646C0E15A94}" type="datetimeFigureOut">
              <a:rPr lang="en-US" smtClean="0"/>
              <a:pPr/>
              <a:t>4/6/2015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3DE83D-F496-42D2-9EDC-ADBC3E7E8CFC}" type="slidenum">
              <a:rPr lang="en-GB" smtClean="0"/>
              <a:pPr/>
              <a:t>‹#›</a:t>
            </a:fld>
            <a:endParaRPr lang="en-GB"/>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B6E8E4-ACF1-408F-96C6-F646C0E15A94}" type="datetimeFigureOut">
              <a:rPr lang="en-US" smtClean="0"/>
              <a:pPr/>
              <a:t>4/6/2015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3DE83D-F496-42D2-9EDC-ADBC3E7E8CFC}" type="slidenum">
              <a:rPr lang="en-GB" smtClean="0"/>
              <a:pPr/>
              <a:t>‹#›</a:t>
            </a:fld>
            <a:endParaRPr lang="en-GB"/>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B6E8E4-ACF1-408F-96C6-F646C0E15A94}" type="datetimeFigureOut">
              <a:rPr lang="en-US" smtClean="0"/>
              <a:pPr/>
              <a:t>4/6/2015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3DE83D-F496-42D2-9EDC-ADBC3E7E8CFC}"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B6E8E4-ACF1-408F-96C6-F646C0E15A94}" type="datetimeFigureOut">
              <a:rPr lang="en-US" smtClean="0"/>
              <a:pPr/>
              <a:t>4/6/2015</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3A3DE83D-F496-42D2-9EDC-ADBC3E7E8CFC}"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1B6E8E4-ACF1-408F-96C6-F646C0E15A94}" type="datetimeFigureOut">
              <a:rPr lang="en-US" smtClean="0"/>
              <a:pPr/>
              <a:t>4/6/2015</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A3DE83D-F496-42D2-9EDC-ADBC3E7E8CF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www.metacafe.com/watch/1445254/mcdonalds_egypt_funny_ads/" TargetMode="External"/><Relationship Id="rId2" Type="http://schemas.openxmlformats.org/officeDocument/2006/relationships/slide" Target="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I1Lkyb6SU5U"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14.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halexandria.org/dward319.ht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smtClean="0"/>
              <a:t>Transnational corporations -- those corporations which operate in more than one country or nation at a time -- have become some of the most powerful economic and political entities in the world today. </a:t>
            </a:r>
            <a:endParaRPr lang="en-GB" dirty="0"/>
          </a:p>
        </p:txBody>
      </p:sp>
      <p:sp>
        <p:nvSpPr>
          <p:cNvPr id="2" name="Title 1"/>
          <p:cNvSpPr>
            <a:spLocks noGrp="1"/>
          </p:cNvSpPr>
          <p:nvPr>
            <p:ph type="ctrTitle"/>
          </p:nvPr>
        </p:nvSpPr>
        <p:spPr/>
        <p:txBody>
          <a:bodyPr/>
          <a:lstStyle/>
          <a:p>
            <a:r>
              <a:rPr lang="en-GB" b="1" dirty="0" smtClean="0"/>
              <a:t>Transnational Corporations</a:t>
            </a:r>
            <a:endParaRPr lang="en-GB"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sp>
        <p:nvSpPr>
          <p:cNvPr id="2" name="Title 1"/>
          <p:cNvSpPr>
            <a:spLocks noGrp="1"/>
          </p:cNvSpPr>
          <p:nvPr>
            <p:ph type="ctrTitle"/>
          </p:nvPr>
        </p:nvSpPr>
        <p:spPr/>
        <p:txBody>
          <a:bodyPr>
            <a:normAutofit/>
          </a:bodyPr>
          <a:lstStyle/>
          <a:p>
            <a:r>
              <a:rPr lang="en-GB" sz="2000" dirty="0" smtClean="0"/>
              <a:t>Because of the widening gap between the rich and poor in many developing countries, it is seldom the same people who would, for example, eat in an American fast food outlet as would work in an American shoe factory in China. </a:t>
            </a:r>
            <a:endParaRPr lang="en-GB" sz="2000"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endParaRPr lang="en-GB"/>
          </a:p>
        </p:txBody>
      </p:sp>
      <p:sp>
        <p:nvSpPr>
          <p:cNvPr id="5" name="Text Placeholder 4"/>
          <p:cNvSpPr>
            <a:spLocks noGrp="1"/>
          </p:cNvSpPr>
          <p:nvPr>
            <p:ph type="body" sz="half" idx="3"/>
          </p:nvPr>
        </p:nvSpPr>
        <p:spPr/>
        <p:txBody>
          <a:bodyPr/>
          <a:lstStyle/>
          <a:p>
            <a:endParaRPr lang="en-GB"/>
          </a:p>
        </p:txBody>
      </p:sp>
      <p:pic>
        <p:nvPicPr>
          <p:cNvPr id="1026" name="Picture 2"/>
          <p:cNvPicPr>
            <a:picLocks noGrp="1" noChangeAspect="1" noChangeArrowheads="1"/>
          </p:cNvPicPr>
          <p:nvPr>
            <p:ph sz="half" idx="2"/>
          </p:nvPr>
        </p:nvPicPr>
        <p:blipFill>
          <a:blip r:embed="rId2"/>
          <a:srcRect/>
          <a:stretch>
            <a:fillRect/>
          </a:stretch>
        </p:blipFill>
        <p:spPr bwMode="auto">
          <a:xfrm>
            <a:off x="714348" y="2285992"/>
            <a:ext cx="4255023" cy="1608790"/>
          </a:xfrm>
          <a:prstGeom prst="rect">
            <a:avLst/>
          </a:prstGeom>
          <a:noFill/>
          <a:ln w="9525">
            <a:noFill/>
            <a:miter lim="800000"/>
            <a:headEnd/>
            <a:tailEnd/>
          </a:ln>
          <a:effectLst/>
        </p:spPr>
      </p:pic>
      <p:pic>
        <p:nvPicPr>
          <p:cNvPr id="1027" name="Picture 3"/>
          <p:cNvPicPr>
            <a:picLocks noGrp="1" noChangeAspect="1" noChangeArrowheads="1"/>
          </p:cNvPicPr>
          <p:nvPr>
            <p:ph sz="half" idx="4"/>
          </p:nvPr>
        </p:nvPicPr>
        <p:blipFill>
          <a:blip r:embed="rId3"/>
          <a:stretch>
            <a:fillRect/>
          </a:stretch>
        </p:blipFill>
        <p:spPr bwMode="auto">
          <a:xfrm>
            <a:off x="5857884" y="4000504"/>
            <a:ext cx="1885714" cy="1285714"/>
          </a:xfrm>
          <a:prstGeom prst="rect">
            <a:avLst/>
          </a:prstGeom>
          <a:noFill/>
          <a:ln w="9525">
            <a:noFill/>
            <a:miter lim="800000"/>
            <a:headEnd/>
            <a:tailEnd/>
          </a:ln>
          <a:effectLst/>
        </p:spPr>
      </p:pic>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5852" y="3143248"/>
            <a:ext cx="6400800" cy="1600200"/>
          </a:xfrm>
        </p:spPr>
        <p:txBody>
          <a:bodyPr/>
          <a:lstStyle/>
          <a:p>
            <a:r>
              <a:rPr lang="en-US" dirty="0" smtClean="0">
                <a:hlinkClick r:id="rId2" action="ppaction://hlinksldjump"/>
              </a:rPr>
              <a:t> </a:t>
            </a:r>
            <a:endParaRPr lang="en-GB" dirty="0"/>
          </a:p>
        </p:txBody>
      </p:sp>
      <p:sp>
        <p:nvSpPr>
          <p:cNvPr id="2" name="Title 1"/>
          <p:cNvSpPr>
            <a:spLocks noGrp="1"/>
          </p:cNvSpPr>
          <p:nvPr>
            <p:ph type="ctrTitle"/>
          </p:nvPr>
        </p:nvSpPr>
        <p:spPr/>
        <p:txBody>
          <a:bodyPr/>
          <a:lstStyle/>
          <a:p>
            <a:r>
              <a:rPr lang="en-US" dirty="0" smtClean="0">
                <a:hlinkClick r:id="rId2" action="ppaction://hlinksldjump"/>
              </a:rPr>
              <a:t> </a:t>
            </a:r>
            <a:endParaRPr lang="en-GB" dirty="0"/>
          </a:p>
        </p:txBody>
      </p:sp>
      <p:sp>
        <p:nvSpPr>
          <p:cNvPr id="4" name="Rectangle 3"/>
          <p:cNvSpPr/>
          <p:nvPr/>
        </p:nvSpPr>
        <p:spPr>
          <a:xfrm>
            <a:off x="2357422" y="2000240"/>
            <a:ext cx="4572000" cy="923330"/>
          </a:xfrm>
          <a:prstGeom prst="rect">
            <a:avLst/>
          </a:prstGeom>
        </p:spPr>
        <p:txBody>
          <a:bodyPr>
            <a:spAutoFit/>
          </a:bodyPr>
          <a:lstStyle/>
          <a:p>
            <a:r>
              <a:rPr lang="en-GB" dirty="0" smtClean="0">
                <a:hlinkClick r:id="rId3"/>
              </a:rPr>
              <a:t>McDonald's in Egypt</a:t>
            </a:r>
            <a:endParaRPr lang="en-GB" dirty="0" smtClean="0"/>
          </a:p>
          <a:p>
            <a:endParaRPr lang="en-GB" dirty="0" smtClean="0"/>
          </a:p>
          <a:p>
            <a:endParaRPr lang="en-GB"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dirty="0" smtClean="0"/>
              <a:t>Establish a fashionable image of exotic “foreign” American.  </a:t>
            </a:r>
          </a:p>
          <a:p>
            <a:r>
              <a:rPr lang="en-GB" dirty="0" smtClean="0"/>
              <a:t>Clean and safe.</a:t>
            </a:r>
            <a:endParaRPr lang="en-GB" dirty="0"/>
          </a:p>
        </p:txBody>
      </p:sp>
      <p:sp>
        <p:nvSpPr>
          <p:cNvPr id="2" name="Title 1"/>
          <p:cNvSpPr>
            <a:spLocks noGrp="1"/>
          </p:cNvSpPr>
          <p:nvPr>
            <p:ph type="ctrTitle"/>
          </p:nvPr>
        </p:nvSpPr>
        <p:spPr/>
        <p:txBody>
          <a:bodyPr>
            <a:normAutofit/>
          </a:bodyPr>
          <a:lstStyle/>
          <a:p>
            <a:r>
              <a:rPr lang="en-GB" dirty="0" smtClean="0"/>
              <a:t>Prices that are similar to those charged in the United States.</a:t>
            </a:r>
            <a:endParaRPr lang="en-GB" dirty="0"/>
          </a:p>
        </p:txBody>
      </p:sp>
      <p:pic>
        <p:nvPicPr>
          <p:cNvPr id="4" name="Picture 1" descr="IB Geography Globalization"/>
          <p:cNvPicPr>
            <a:picLocks noChangeAspect="1" noChangeArrowheads="1" noCrop="1"/>
          </p:cNvPicPr>
          <p:nvPr/>
        </p:nvPicPr>
        <p:blipFill>
          <a:blip r:embed="rId2"/>
          <a:srcRect/>
          <a:stretch>
            <a:fillRect/>
          </a:stretch>
        </p:blipFill>
        <p:spPr bwMode="auto">
          <a:xfrm>
            <a:off x="6000760" y="4000504"/>
            <a:ext cx="2667000" cy="1714500"/>
          </a:xfrm>
          <a:prstGeom prst="rect">
            <a:avLst/>
          </a:prstGeom>
          <a:noFill/>
        </p:spPr>
      </p:pic>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 </a:t>
            </a:r>
            <a:r>
              <a:rPr lang="en-GB" dirty="0" smtClean="0">
                <a:hlinkClick r:id="rId2"/>
              </a:rPr>
              <a:t>Supersize Me</a:t>
            </a:r>
            <a:r>
              <a:rPr lang="en-GB" dirty="0" smtClean="0"/>
              <a:t/>
            </a:r>
            <a:br>
              <a:rPr lang="en-GB" dirty="0" smtClean="0"/>
            </a:br>
            <a:endParaRPr lang="en-GB" dirty="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r>
              <a:rPr lang="en-GB" dirty="0" smtClean="0"/>
              <a:t>The operations of the TNCs also adapt to local conditions</a:t>
            </a:r>
          </a:p>
          <a:p>
            <a:endParaRPr lang="en-GB" dirty="0" smtClean="0"/>
          </a:p>
          <a:p>
            <a:r>
              <a:rPr lang="en-GB" dirty="0" smtClean="0"/>
              <a:t>For instance: Pizza Hut’s use of delivery bicycles in </a:t>
            </a:r>
            <a:r>
              <a:rPr lang="en-GB" dirty="0" err="1" smtClean="0"/>
              <a:t>Shenzen</a:t>
            </a:r>
            <a:r>
              <a:rPr lang="en-GB" dirty="0" smtClean="0"/>
              <a:t>. </a:t>
            </a:r>
            <a:endParaRPr lang="en-GB" dirty="0"/>
          </a:p>
        </p:txBody>
      </p:sp>
      <p:sp>
        <p:nvSpPr>
          <p:cNvPr id="2" name="Title 1"/>
          <p:cNvSpPr>
            <a:spLocks noGrp="1"/>
          </p:cNvSpPr>
          <p:nvPr>
            <p:ph type="ctrTitle"/>
          </p:nvPr>
        </p:nvSpPr>
        <p:spPr/>
        <p:txBody>
          <a:bodyPr>
            <a:normAutofit/>
          </a:bodyPr>
          <a:lstStyle/>
          <a:p>
            <a:r>
              <a:rPr lang="en-GB" dirty="0" smtClean="0"/>
              <a:t>The local place adapts to the TNCs’ production methods </a:t>
            </a:r>
            <a:endParaRPr lang="en-GB" dirty="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endParaRPr lang="en-GB" dirty="0"/>
          </a:p>
        </p:txBody>
      </p:sp>
      <p:pic>
        <p:nvPicPr>
          <p:cNvPr id="2049" name="Picture 1" descr="Globalization of Economic Activity"/>
          <p:cNvPicPr>
            <a:picLocks noChangeAspect="1" noChangeArrowheads="1"/>
          </p:cNvPicPr>
          <p:nvPr/>
        </p:nvPicPr>
        <p:blipFill>
          <a:blip r:embed="rId2"/>
          <a:srcRect/>
          <a:stretch>
            <a:fillRect/>
          </a:stretch>
        </p:blipFill>
        <p:spPr bwMode="auto">
          <a:xfrm>
            <a:off x="142844" y="142852"/>
            <a:ext cx="5429288" cy="4089235"/>
          </a:xfrm>
          <a:prstGeom prst="rect">
            <a:avLst/>
          </a:prstGeom>
          <a:noFill/>
        </p:spPr>
      </p:pic>
      <p:pic>
        <p:nvPicPr>
          <p:cNvPr id="2051" name="Picture 3" descr="http://www.typemuseum.at/TM_6534/TM_6666/TM_9556/TM_1372/TM_4056_China_pizza_hut.jpg"/>
          <p:cNvPicPr>
            <a:picLocks noChangeAspect="1" noChangeArrowheads="1"/>
          </p:cNvPicPr>
          <p:nvPr/>
        </p:nvPicPr>
        <p:blipFill>
          <a:blip r:embed="rId3"/>
          <a:srcRect/>
          <a:stretch>
            <a:fillRect/>
          </a:stretch>
        </p:blipFill>
        <p:spPr bwMode="auto">
          <a:xfrm>
            <a:off x="3143240" y="5109058"/>
            <a:ext cx="1857388" cy="1391776"/>
          </a:xfrm>
          <a:prstGeom prst="rect">
            <a:avLst/>
          </a:prstGeom>
          <a:noFill/>
        </p:spPr>
      </p:pic>
      <p:pic>
        <p:nvPicPr>
          <p:cNvPr id="2053" name="Picture 5" descr="http://www.iicm.tugraz.at/Ressourcen/Theses/cguetl_diss/diss_html/literatur/Kapitel06/References/Miles_2000/governmentscontroltheinternet-Dateien/_623339_chinacom300.jpg"/>
          <p:cNvPicPr>
            <a:picLocks noChangeAspect="1" noChangeArrowheads="1"/>
          </p:cNvPicPr>
          <p:nvPr/>
        </p:nvPicPr>
        <p:blipFill>
          <a:blip r:embed="rId4"/>
          <a:srcRect/>
          <a:stretch>
            <a:fillRect/>
          </a:stretch>
        </p:blipFill>
        <p:spPr bwMode="auto">
          <a:xfrm>
            <a:off x="5214942" y="4357694"/>
            <a:ext cx="3643306" cy="2185984"/>
          </a:xfrm>
          <a:prstGeom prst="rect">
            <a:avLst/>
          </a:prstGeom>
          <a:noFill/>
        </p:spPr>
      </p:pic>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GB"/>
          </a:p>
        </p:txBody>
      </p:sp>
      <p:sp>
        <p:nvSpPr>
          <p:cNvPr id="3" name="Title 2"/>
          <p:cNvSpPr>
            <a:spLocks noGrp="1"/>
          </p:cNvSpPr>
          <p:nvPr>
            <p:ph type="ctrTitle"/>
          </p:nvPr>
        </p:nvSpPr>
        <p:spPr/>
        <p:txBody>
          <a:bodyPr/>
          <a:lstStyle/>
          <a:p>
            <a:r>
              <a:rPr lang="en-GB" dirty="0" smtClean="0"/>
              <a:t>Global media networks</a:t>
            </a:r>
            <a:endParaRPr lang="en-GB" dirty="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smtClean="0"/>
          </a:p>
          <a:p>
            <a:r>
              <a:rPr lang="en-GB" sz="2800" dirty="0" smtClean="0"/>
              <a:t>The world would become a “global village”</a:t>
            </a:r>
            <a:endParaRPr lang="en-GB" sz="2800" dirty="0"/>
          </a:p>
        </p:txBody>
      </p:sp>
      <p:sp>
        <p:nvSpPr>
          <p:cNvPr id="2" name="Title 1"/>
          <p:cNvSpPr>
            <a:spLocks noGrp="1"/>
          </p:cNvSpPr>
          <p:nvPr>
            <p:ph type="ctrTitle"/>
          </p:nvPr>
        </p:nvSpPr>
        <p:spPr/>
        <p:txBody>
          <a:bodyPr>
            <a:normAutofit/>
          </a:bodyPr>
          <a:lstStyle/>
          <a:p>
            <a:r>
              <a:rPr lang="en-GB" sz="3200" dirty="0" smtClean="0"/>
              <a:t>1960s: Marshall McLuhan</a:t>
            </a:r>
            <a:endParaRPr lang="en-GB" sz="3200" dirty="0"/>
          </a:p>
        </p:txBody>
      </p:sp>
      <p:pic>
        <p:nvPicPr>
          <p:cNvPr id="3076" name="Picture 4" descr="Signature"/>
          <p:cNvPicPr>
            <a:picLocks noChangeAspect="1" noChangeArrowheads="1"/>
          </p:cNvPicPr>
          <p:nvPr/>
        </p:nvPicPr>
        <p:blipFill>
          <a:blip r:embed="rId2"/>
          <a:srcRect/>
          <a:stretch>
            <a:fillRect/>
          </a:stretch>
        </p:blipFill>
        <p:spPr bwMode="auto">
          <a:xfrm>
            <a:off x="2285984" y="571480"/>
            <a:ext cx="5524500" cy="876300"/>
          </a:xfrm>
          <a:prstGeom prst="rect">
            <a:avLst/>
          </a:prstGeom>
          <a:noFill/>
        </p:spPr>
      </p:pic>
      <p:pic>
        <p:nvPicPr>
          <p:cNvPr id="3078" name="Picture 6" descr="Marshall McLuhan"/>
          <p:cNvPicPr>
            <a:picLocks noChangeAspect="1" noChangeArrowheads="1"/>
          </p:cNvPicPr>
          <p:nvPr/>
        </p:nvPicPr>
        <p:blipFill>
          <a:blip r:embed="rId3"/>
          <a:srcRect/>
          <a:stretch>
            <a:fillRect/>
          </a:stretch>
        </p:blipFill>
        <p:spPr bwMode="auto">
          <a:xfrm>
            <a:off x="571472" y="285728"/>
            <a:ext cx="1714500" cy="1800225"/>
          </a:xfrm>
          <a:prstGeom prst="rect">
            <a:avLst/>
          </a:prstGeom>
          <a:noFill/>
        </p:spPr>
      </p:pic>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2" name="Title 1"/>
          <p:cNvSpPr>
            <a:spLocks noGrp="1"/>
          </p:cNvSpPr>
          <p:nvPr>
            <p:ph type="ctrTitle"/>
          </p:nvPr>
        </p:nvSpPr>
        <p:spPr/>
        <p:txBody>
          <a:bodyPr>
            <a:normAutofit fontScale="90000"/>
          </a:bodyPr>
          <a:lstStyle/>
          <a:p>
            <a:r>
              <a:rPr lang="en-GB" dirty="0" smtClean="0">
                <a:solidFill>
                  <a:srgbClr val="FF0000"/>
                </a:solidFill>
              </a:rPr>
              <a:t/>
            </a:r>
            <a:br>
              <a:rPr lang="en-GB" dirty="0" smtClean="0">
                <a:solidFill>
                  <a:srgbClr val="FF0000"/>
                </a:solidFill>
              </a:rPr>
            </a:br>
            <a:r>
              <a:rPr lang="en-GB" dirty="0" smtClean="0">
                <a:solidFill>
                  <a:srgbClr val="FF0000"/>
                </a:solidFill>
              </a:rPr>
              <a:t/>
            </a:r>
            <a:br>
              <a:rPr lang="en-GB" dirty="0" smtClean="0">
                <a:solidFill>
                  <a:srgbClr val="FF0000"/>
                </a:solidFill>
              </a:rPr>
            </a:br>
            <a:r>
              <a:rPr lang="en-GB" dirty="0" smtClean="0">
                <a:solidFill>
                  <a:srgbClr val="FF0000"/>
                </a:solidFill>
              </a:rPr>
              <a:t/>
            </a:r>
            <a:br>
              <a:rPr lang="en-GB" dirty="0" smtClean="0">
                <a:solidFill>
                  <a:srgbClr val="FF0000"/>
                </a:solidFill>
              </a:rPr>
            </a:br>
            <a:r>
              <a:rPr lang="en-GB" dirty="0" smtClean="0">
                <a:solidFill>
                  <a:srgbClr val="FF0000"/>
                </a:solidFill>
              </a:rPr>
              <a:t/>
            </a:r>
            <a:br>
              <a:rPr lang="en-GB" dirty="0" smtClean="0">
                <a:solidFill>
                  <a:srgbClr val="FF0000"/>
                </a:solidFill>
              </a:rPr>
            </a:br>
            <a:r>
              <a:rPr lang="en-GB" dirty="0" smtClean="0">
                <a:solidFill>
                  <a:srgbClr val="FF0000"/>
                </a:solidFill>
              </a:rPr>
              <a:t/>
            </a:r>
            <a:br>
              <a:rPr lang="en-GB" dirty="0" smtClean="0">
                <a:solidFill>
                  <a:srgbClr val="FF0000"/>
                </a:solidFill>
              </a:rPr>
            </a:br>
            <a:r>
              <a:rPr lang="en-GB" dirty="0" smtClean="0">
                <a:solidFill>
                  <a:srgbClr val="FF0000"/>
                </a:solidFill>
              </a:rPr>
              <a:t/>
            </a:r>
            <a:br>
              <a:rPr lang="en-GB" dirty="0" smtClean="0">
                <a:solidFill>
                  <a:srgbClr val="FF0000"/>
                </a:solidFill>
              </a:rPr>
            </a:br>
            <a:r>
              <a:rPr lang="en-GB" dirty="0" smtClean="0">
                <a:solidFill>
                  <a:schemeClr val="bg1">
                    <a:lumMod val="95000"/>
                  </a:schemeClr>
                </a:solidFill>
              </a:rPr>
              <a:t>Global village</a:t>
            </a:r>
            <a:r>
              <a:rPr lang="en-GB" dirty="0" smtClean="0">
                <a:solidFill>
                  <a:srgbClr val="FF0000"/>
                </a:solidFill>
              </a:rPr>
              <a:t/>
            </a:r>
            <a:br>
              <a:rPr lang="en-GB" dirty="0" smtClean="0">
                <a:solidFill>
                  <a:srgbClr val="FF0000"/>
                </a:solidFill>
              </a:rPr>
            </a:br>
            <a:r>
              <a:rPr lang="en-GB" dirty="0" smtClean="0">
                <a:solidFill>
                  <a:srgbClr val="FF0000"/>
                </a:solidFill>
              </a:rPr>
              <a:t/>
            </a:r>
            <a:br>
              <a:rPr lang="en-GB" dirty="0" smtClean="0">
                <a:solidFill>
                  <a:srgbClr val="FF0000"/>
                </a:solidFill>
              </a:rPr>
            </a:br>
            <a:r>
              <a:rPr lang="en-GB" sz="3600" dirty="0" smtClean="0">
                <a:solidFill>
                  <a:srgbClr val="FF0000"/>
                </a:solidFill>
              </a:rPr>
              <a:t>Global communications would improve so much that exchanging information with other people would become as easy as communicating to another person in the same village.</a:t>
            </a:r>
            <a:endParaRPr lang="en-GB" sz="3600" dirty="0">
              <a:solidFill>
                <a:srgbClr val="FF0000"/>
              </a:soli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a:bodyPr>
          <a:lstStyle/>
          <a:p>
            <a:r>
              <a:rPr lang="en-US" dirty="0" smtClean="0"/>
              <a:t>For example, the combined revenues of just General Motors and Ford -- the two largest automobile corporations in the world -- exceed the combined Gross Domestic Product (GDP) for all of sub-Saharan Africa. </a:t>
            </a:r>
            <a:endParaRPr lang="en-GB" dirty="0"/>
          </a:p>
        </p:txBody>
      </p:sp>
      <p:sp>
        <p:nvSpPr>
          <p:cNvPr id="2" name="Title 1"/>
          <p:cNvSpPr>
            <a:spLocks noGrp="1"/>
          </p:cNvSpPr>
          <p:nvPr>
            <p:ph type="ctrTitle"/>
          </p:nvPr>
        </p:nvSpPr>
        <p:spPr>
          <a:xfrm>
            <a:off x="428596" y="1500174"/>
            <a:ext cx="7143800" cy="1475781"/>
          </a:xfrm>
        </p:spPr>
        <p:txBody>
          <a:bodyPr>
            <a:normAutofit fontScale="90000"/>
          </a:bodyPr>
          <a:lstStyle/>
          <a:p>
            <a:r>
              <a:rPr lang="en-US" sz="2200" dirty="0" smtClean="0"/>
              <a:t>Many of these companies have        </a:t>
            </a:r>
            <a:br>
              <a:rPr lang="en-US" sz="2200" dirty="0" smtClean="0"/>
            </a:br>
            <a:r>
              <a:rPr sz="2200" smtClean="0"/>
              <a:t>      </a:t>
            </a:r>
            <a:r>
              <a:rPr lang="en-US" sz="2200" dirty="0" smtClean="0"/>
              <a:t>far more power than the                                                    </a:t>
            </a:r>
            <a:br>
              <a:rPr lang="en-US" sz="2200" dirty="0" smtClean="0"/>
            </a:br>
            <a:r>
              <a:rPr sz="2200" smtClean="0"/>
              <a:t/>
            </a:r>
            <a:br>
              <a:rPr sz="2200" smtClean="0"/>
            </a:br>
            <a:r>
              <a:rPr lang="en-US" sz="2200" dirty="0" smtClean="0"/>
              <a:t>nation-states across whose borders they </a:t>
            </a:r>
            <a:r>
              <a:rPr lang="en-US" sz="2200" dirty="0" err="1" smtClean="0"/>
              <a:t>operat</a:t>
            </a:r>
            <a:r>
              <a:rPr sz="2200" smtClean="0"/>
              <a:t>e</a:t>
            </a:r>
            <a:r>
              <a:rPr lang="en-US" dirty="0" smtClean="0"/>
              <a:t>  </a:t>
            </a:r>
            <a:endParaRPr lang="en-GB" dirty="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dirty="0" smtClean="0"/>
              <a:t>Undersea cable</a:t>
            </a:r>
          </a:p>
          <a:p>
            <a:r>
              <a:rPr lang="en-GB" dirty="0" smtClean="0"/>
              <a:t>Communications satellites</a:t>
            </a:r>
          </a:p>
          <a:p>
            <a:r>
              <a:rPr lang="en-GB" dirty="0" smtClean="0"/>
              <a:t>Internet</a:t>
            </a:r>
            <a:endParaRPr lang="en-GB" dirty="0"/>
          </a:p>
        </p:txBody>
      </p:sp>
      <p:sp>
        <p:nvSpPr>
          <p:cNvPr id="2" name="Title 1"/>
          <p:cNvSpPr>
            <a:spLocks noGrp="1"/>
          </p:cNvSpPr>
          <p:nvPr>
            <p:ph type="ctrTitle"/>
          </p:nvPr>
        </p:nvSpPr>
        <p:spPr/>
        <p:txBody>
          <a:bodyPr/>
          <a:lstStyle/>
          <a:p>
            <a:r>
              <a:rPr lang="en-GB" dirty="0" smtClean="0"/>
              <a:t>International telephone calls</a:t>
            </a:r>
            <a:endParaRPr lang="en-GB" dirty="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GB" dirty="0" smtClean="0"/>
              <a:t>US Department of Defence</a:t>
            </a:r>
          </a:p>
          <a:p>
            <a:r>
              <a:rPr lang="en-GB" dirty="0" smtClean="0"/>
              <a:t>United States</a:t>
            </a:r>
          </a:p>
          <a:p>
            <a:r>
              <a:rPr lang="en-GB" dirty="0" smtClean="0"/>
              <a:t>English as their first language</a:t>
            </a:r>
          </a:p>
          <a:p>
            <a:r>
              <a:rPr lang="en-GB" dirty="0" smtClean="0"/>
              <a:t>New parts of the world</a:t>
            </a:r>
            <a:endParaRPr lang="en-GB" dirty="0"/>
          </a:p>
        </p:txBody>
      </p:sp>
      <p:sp>
        <p:nvSpPr>
          <p:cNvPr id="2" name="Title 1"/>
          <p:cNvSpPr>
            <a:spLocks noGrp="1"/>
          </p:cNvSpPr>
          <p:nvPr>
            <p:ph type="ctrTitle"/>
          </p:nvPr>
        </p:nvSpPr>
        <p:spPr/>
        <p:txBody>
          <a:bodyPr/>
          <a:lstStyle/>
          <a:p>
            <a:r>
              <a:rPr lang="en-GB" dirty="0" smtClean="0"/>
              <a:t>Internet</a:t>
            </a:r>
            <a:endParaRPr lang="en-GB" dirty="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GB" dirty="0" smtClean="0"/>
              <a:t>Capacity to influence local cultures and ways of thinking by introducing new ideas very quickly</a:t>
            </a:r>
          </a:p>
          <a:p>
            <a:r>
              <a:rPr lang="en-GB" dirty="0" smtClean="0"/>
              <a:t>Communicate quickly and cheaply through chat sessions</a:t>
            </a:r>
          </a:p>
          <a:p>
            <a:r>
              <a:rPr lang="en-GB" dirty="0" smtClean="0"/>
              <a:t>Has the potential to reach </a:t>
            </a:r>
            <a:r>
              <a:rPr lang="en-GB" dirty="0" err="1" smtClean="0"/>
              <a:t>maaaaaaaaaaaaaaaany</a:t>
            </a:r>
            <a:r>
              <a:rPr lang="en-GB" dirty="0" smtClean="0"/>
              <a:t> users</a:t>
            </a:r>
            <a:endParaRPr lang="en-GB" dirty="0"/>
          </a:p>
        </p:txBody>
      </p:sp>
      <p:sp>
        <p:nvSpPr>
          <p:cNvPr id="2" name="Title 1"/>
          <p:cNvSpPr>
            <a:spLocks noGrp="1"/>
          </p:cNvSpPr>
          <p:nvPr>
            <p:ph type="ctrTitle"/>
          </p:nvPr>
        </p:nvSpPr>
        <p:spPr/>
        <p:txBody>
          <a:bodyPr/>
          <a:lstStyle/>
          <a:p>
            <a:r>
              <a:rPr lang="en-GB" dirty="0" smtClean="0"/>
              <a:t>Internet continued</a:t>
            </a:r>
            <a:endParaRPr lang="en-GB" dirty="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GB" dirty="0" smtClean="0"/>
          </a:p>
          <a:p>
            <a:endParaRPr lang="en-GB" dirty="0" smtClean="0"/>
          </a:p>
          <a:p>
            <a:endParaRPr lang="en-GB" dirty="0" smtClean="0"/>
          </a:p>
        </p:txBody>
      </p:sp>
      <p:sp>
        <p:nvSpPr>
          <p:cNvPr id="2" name="Title 1"/>
          <p:cNvSpPr>
            <a:spLocks noGrp="1"/>
          </p:cNvSpPr>
          <p:nvPr>
            <p:ph type="ctrTitle"/>
          </p:nvPr>
        </p:nvSpPr>
        <p:spPr/>
        <p:txBody>
          <a:bodyPr/>
          <a:lstStyle/>
          <a:p>
            <a:r>
              <a:rPr lang="en-GB" dirty="0" smtClean="0"/>
              <a:t>Television</a:t>
            </a:r>
            <a:endParaRPr lang="en-GB" dirty="0"/>
          </a:p>
        </p:txBody>
      </p:sp>
      <p:pic>
        <p:nvPicPr>
          <p:cNvPr id="30722" name="Picture 2" descr="http://www.danoandchris.com/Al_Jazeera.jpg"/>
          <p:cNvPicPr>
            <a:picLocks noChangeAspect="1" noChangeArrowheads="1"/>
          </p:cNvPicPr>
          <p:nvPr/>
        </p:nvPicPr>
        <p:blipFill>
          <a:blip r:embed="rId2"/>
          <a:srcRect/>
          <a:stretch>
            <a:fillRect/>
          </a:stretch>
        </p:blipFill>
        <p:spPr bwMode="auto">
          <a:xfrm>
            <a:off x="857224" y="1357298"/>
            <a:ext cx="1714500" cy="2143125"/>
          </a:xfrm>
          <a:prstGeom prst="rect">
            <a:avLst/>
          </a:prstGeom>
          <a:noFill/>
        </p:spPr>
      </p:pic>
      <p:pic>
        <p:nvPicPr>
          <p:cNvPr id="30724" name="Picture 4" descr="http://loftconversionguide.co.uk/news/images/skynews.gif"/>
          <p:cNvPicPr>
            <a:picLocks noChangeAspect="1" noChangeArrowheads="1"/>
          </p:cNvPicPr>
          <p:nvPr/>
        </p:nvPicPr>
        <p:blipFill>
          <a:blip r:embed="rId3"/>
          <a:srcRect/>
          <a:stretch>
            <a:fillRect/>
          </a:stretch>
        </p:blipFill>
        <p:spPr bwMode="auto">
          <a:xfrm>
            <a:off x="6786578" y="1928802"/>
            <a:ext cx="1257300" cy="800100"/>
          </a:xfrm>
          <a:prstGeom prst="rect">
            <a:avLst/>
          </a:prstGeom>
          <a:noFill/>
        </p:spPr>
      </p:pic>
      <p:pic>
        <p:nvPicPr>
          <p:cNvPr id="30726" name="Picture 6" descr="http://ppl.nhmccd.edu/~eugenet/CNN.gif"/>
          <p:cNvPicPr>
            <a:picLocks noChangeAspect="1" noChangeArrowheads="1"/>
          </p:cNvPicPr>
          <p:nvPr/>
        </p:nvPicPr>
        <p:blipFill>
          <a:blip r:embed="rId4"/>
          <a:srcRect/>
          <a:stretch>
            <a:fillRect/>
          </a:stretch>
        </p:blipFill>
        <p:spPr bwMode="auto">
          <a:xfrm>
            <a:off x="6429388" y="3786190"/>
            <a:ext cx="1524000" cy="1143000"/>
          </a:xfrm>
          <a:prstGeom prst="rect">
            <a:avLst/>
          </a:prstGeom>
          <a:noFill/>
        </p:spPr>
      </p:pic>
      <p:pic>
        <p:nvPicPr>
          <p:cNvPr id="30728" name="Picture 8" descr="http://www.laguia2000.com/wp-content/uploads/2007/06/bbc.jpg"/>
          <p:cNvPicPr>
            <a:picLocks noChangeAspect="1" noChangeArrowheads="1"/>
          </p:cNvPicPr>
          <p:nvPr/>
        </p:nvPicPr>
        <p:blipFill>
          <a:blip r:embed="rId5"/>
          <a:srcRect/>
          <a:stretch>
            <a:fillRect/>
          </a:stretch>
        </p:blipFill>
        <p:spPr bwMode="auto">
          <a:xfrm>
            <a:off x="2571736" y="4000504"/>
            <a:ext cx="2857500" cy="1714500"/>
          </a:xfrm>
          <a:prstGeom prst="rect">
            <a:avLst/>
          </a:prstGeom>
          <a:noFill/>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checkerboard(across)">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0724"/>
                                        </p:tgtEl>
                                        <p:attrNameLst>
                                          <p:attrName>style.visibility</p:attrName>
                                        </p:attrNameLst>
                                      </p:cBhvr>
                                      <p:to>
                                        <p:strVal val="visible"/>
                                      </p:to>
                                    </p:set>
                                    <p:animEffect transition="in" filter="diamond(in)">
                                      <p:cBhvr>
                                        <p:cTn id="12" dur="2000"/>
                                        <p:tgtEl>
                                          <p:spTgt spid="3072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728"/>
                                        </p:tgtEl>
                                        <p:attrNameLst>
                                          <p:attrName>style.visibility</p:attrName>
                                        </p:attrNameLst>
                                      </p:cBhvr>
                                      <p:to>
                                        <p:strVal val="visible"/>
                                      </p:to>
                                    </p:set>
                                    <p:anim calcmode="lin" valueType="num">
                                      <p:cBhvr additive="base">
                                        <p:cTn id="17" dur="500" fill="hold"/>
                                        <p:tgtEl>
                                          <p:spTgt spid="30728"/>
                                        </p:tgtEl>
                                        <p:attrNameLst>
                                          <p:attrName>ppt_x</p:attrName>
                                        </p:attrNameLst>
                                      </p:cBhvr>
                                      <p:tavLst>
                                        <p:tav tm="0">
                                          <p:val>
                                            <p:strVal val="#ppt_x"/>
                                          </p:val>
                                        </p:tav>
                                        <p:tav tm="100000">
                                          <p:val>
                                            <p:strVal val="#ppt_x"/>
                                          </p:val>
                                        </p:tav>
                                      </p:tavLst>
                                    </p:anim>
                                    <p:anim calcmode="lin" valueType="num">
                                      <p:cBhvr additive="base">
                                        <p:cTn id="18" dur="500" fill="hold"/>
                                        <p:tgtEl>
                                          <p:spTgt spid="3072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0726"/>
                                        </p:tgtEl>
                                        <p:attrNameLst>
                                          <p:attrName>style.visibility</p:attrName>
                                        </p:attrNameLst>
                                      </p:cBhvr>
                                      <p:to>
                                        <p:strVal val="visible"/>
                                      </p:to>
                                    </p:set>
                                    <p:animEffect transition="in" filter="blinds(horizontal)">
                                      <p:cBhvr>
                                        <p:cTn id="23" dur="5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May come to suppress the local culture</a:t>
            </a:r>
            <a:endParaRPr lang="en-GB" dirty="0"/>
          </a:p>
        </p:txBody>
      </p:sp>
      <p:sp>
        <p:nvSpPr>
          <p:cNvPr id="2" name="Title 1"/>
          <p:cNvSpPr>
            <a:spLocks noGrp="1"/>
          </p:cNvSpPr>
          <p:nvPr>
            <p:ph type="ctrTitle"/>
          </p:nvPr>
        </p:nvSpPr>
        <p:spPr/>
        <p:txBody>
          <a:bodyPr>
            <a:normAutofit fontScale="90000"/>
          </a:bodyPr>
          <a:lstStyle/>
          <a:p>
            <a:r>
              <a:rPr lang="en-GB" dirty="0" smtClean="0"/>
              <a:t>Information and entertainment can reach most parts of the world almost instantly</a:t>
            </a:r>
            <a:endParaRPr lang="en-GB" dirty="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endParaRPr lang="en-GB" dirty="0" smtClean="0"/>
          </a:p>
          <a:p>
            <a:r>
              <a:rPr lang="en-GB" dirty="0" smtClean="0"/>
              <a:t>Many people believe that foreign movies appearing in China in the 1980s caused large numbers of locals to support economic development that would enable China to catch up with the rest of the world. </a:t>
            </a:r>
            <a:endParaRPr lang="en-GB" dirty="0"/>
          </a:p>
        </p:txBody>
      </p:sp>
      <p:sp>
        <p:nvSpPr>
          <p:cNvPr id="2" name="Title 1"/>
          <p:cNvSpPr>
            <a:spLocks noGrp="1"/>
          </p:cNvSpPr>
          <p:nvPr>
            <p:ph type="ctrTitle"/>
          </p:nvPr>
        </p:nvSpPr>
        <p:spPr/>
        <p:txBody>
          <a:bodyPr>
            <a:normAutofit/>
          </a:bodyPr>
          <a:lstStyle/>
          <a:p>
            <a:r>
              <a:rPr lang="en-GB" dirty="0" smtClean="0"/>
              <a:t>Movies change cultural attitudes and perspectives</a:t>
            </a:r>
            <a:endParaRPr lang="en-GB"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0562" y="274638"/>
            <a:ext cx="4186238" cy="1143000"/>
          </a:xfrm>
        </p:spPr>
        <p:txBody>
          <a:bodyPr>
            <a:normAutofit/>
          </a:bodyPr>
          <a:lstStyle/>
          <a:p>
            <a:r>
              <a:rPr lang="en-GB" dirty="0" smtClean="0"/>
              <a:t>Shanghai’s skyline</a:t>
            </a:r>
            <a:endParaRPr lang="en-GB" dirty="0"/>
          </a:p>
        </p:txBody>
      </p:sp>
      <p:pic>
        <p:nvPicPr>
          <p:cNvPr id="6" name="Picture 2"/>
          <p:cNvPicPr>
            <a:picLocks noGrp="1" noChangeAspect="1" noChangeArrowheads="1"/>
          </p:cNvPicPr>
          <p:nvPr>
            <p:ph sz="quarter" idx="1"/>
          </p:nvPr>
        </p:nvPicPr>
        <p:blipFill>
          <a:blip r:embed="rId2"/>
          <a:srcRect/>
          <a:stretch>
            <a:fillRect/>
          </a:stretch>
        </p:blipFill>
        <p:spPr bwMode="auto">
          <a:xfrm>
            <a:off x="285720" y="587973"/>
            <a:ext cx="3981290" cy="5769985"/>
          </a:xfrm>
          <a:prstGeom prst="rect">
            <a:avLst/>
          </a:prstGeom>
          <a:noFill/>
          <a:ln w="9525">
            <a:noFill/>
            <a:miter lim="800000"/>
            <a:headEnd/>
            <a:tailEnd/>
          </a:ln>
          <a:effectLst/>
        </p:spPr>
      </p:pic>
      <p:pic>
        <p:nvPicPr>
          <p:cNvPr id="41986" name="Picture 2"/>
          <p:cNvPicPr>
            <a:picLocks noGrp="1" noChangeAspect="1" noChangeArrowheads="1"/>
          </p:cNvPicPr>
          <p:nvPr>
            <p:ph sz="quarter" idx="2"/>
          </p:nvPr>
        </p:nvPicPr>
        <p:blipFill>
          <a:blip r:embed="rId3"/>
          <a:srcRect/>
          <a:stretch>
            <a:fillRect/>
          </a:stretch>
        </p:blipFill>
        <p:spPr bwMode="auto">
          <a:xfrm>
            <a:off x="4429124" y="1357298"/>
            <a:ext cx="4422534" cy="4523619"/>
          </a:xfrm>
          <a:prstGeom prst="rect">
            <a:avLst/>
          </a:prstGeom>
          <a:noFill/>
          <a:ln w="9525">
            <a:noFill/>
            <a:miter lim="800000"/>
            <a:headEnd/>
            <a:tailEnd/>
          </a:ln>
          <a:effectLst/>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 descr="The Multinational Corporate Pledge"/>
          <p:cNvPicPr>
            <a:picLocks noChangeAspect="1" noChangeArrowheads="1"/>
          </p:cNvPicPr>
          <p:nvPr/>
        </p:nvPicPr>
        <p:blipFill>
          <a:blip r:embed="rId2"/>
          <a:srcRect/>
          <a:stretch>
            <a:fillRect/>
          </a:stretch>
        </p:blipFill>
        <p:spPr bwMode="auto">
          <a:xfrm>
            <a:off x="1643042" y="928670"/>
            <a:ext cx="6000792" cy="5025663"/>
          </a:xfrm>
          <a:prstGeom prst="rect">
            <a:avLst/>
          </a:prstGeom>
          <a:noFill/>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GB" dirty="0"/>
          </a:p>
        </p:txBody>
      </p:sp>
      <p:sp>
        <p:nvSpPr>
          <p:cNvPr id="2" name="Title 1"/>
          <p:cNvSpPr>
            <a:spLocks noGrp="1"/>
          </p:cNvSpPr>
          <p:nvPr>
            <p:ph type="ctrTitle"/>
          </p:nvPr>
        </p:nvSpPr>
        <p:spPr/>
        <p:txBody>
          <a:bodyPr>
            <a:normAutofit fontScale="90000"/>
          </a:bodyPr>
          <a:lstStyle/>
          <a:p>
            <a:r>
              <a:rPr sz="2700" smtClean="0"/>
              <a:t/>
            </a:r>
            <a:br>
              <a:rPr sz="2700" smtClean="0"/>
            </a:br>
            <a:r>
              <a:rPr sz="2700" smtClean="0"/>
              <a:t>The combined sales of only 6 Japanese trading companies are nearly equivalent to the combined GDP of all of </a:t>
            </a:r>
            <a:br>
              <a:rPr sz="2700" smtClean="0"/>
            </a:br>
            <a:r>
              <a:rPr sz="2700" smtClean="0"/>
              <a:t>South America. </a:t>
            </a:r>
            <a:r>
              <a:rPr lang="en-GB" dirty="0" smtClean="0"/>
              <a:t/>
            </a:r>
            <a:br>
              <a:rPr lang="en-GB" dirty="0" smtClean="0"/>
            </a:br>
            <a:endParaRPr lang="en-GB"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sp>
        <p:nvSpPr>
          <p:cNvPr id="2" name="Title 1"/>
          <p:cNvSpPr>
            <a:spLocks noGrp="1"/>
          </p:cNvSpPr>
          <p:nvPr>
            <p:ph type="ctrTitle"/>
          </p:nvPr>
        </p:nvSpPr>
        <p:spPr/>
        <p:txBody>
          <a:bodyPr>
            <a:normAutofit fontScale="90000"/>
          </a:bodyPr>
          <a:lstStyle/>
          <a:p>
            <a:r>
              <a:rPr lang="en-US" sz="2700" dirty="0" smtClean="0"/>
              <a:t>Transnational corporations hold ninety percent of all technology and product patents worldwide, and are involved in 70 percent of world trade</a:t>
            </a:r>
            <a:r>
              <a:rPr lang="en-US" dirty="0" smtClean="0"/>
              <a:t>. </a:t>
            </a:r>
            <a:endParaRPr lang="en-GB" dirty="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smtClean="0"/>
              <a:t>While global in reach, these corporations’ home bases are concentrated in the Northern industrialized countries, </a:t>
            </a:r>
          </a:p>
          <a:p>
            <a:r>
              <a:rPr lang="en-US" sz="2000" dirty="0" smtClean="0"/>
              <a:t>where ninety percent of all </a:t>
            </a:r>
            <a:r>
              <a:rPr lang="en-US" sz="2000" dirty="0" err="1" smtClean="0"/>
              <a:t>transnationals</a:t>
            </a:r>
            <a:r>
              <a:rPr lang="en-US" sz="2000" dirty="0" smtClean="0"/>
              <a:t> are based.                     </a:t>
            </a:r>
          </a:p>
          <a:p>
            <a:endParaRPr lang="en-US" sz="2000" dirty="0" smtClean="0"/>
          </a:p>
          <a:p>
            <a:r>
              <a:rPr lang="en-US" sz="2000" dirty="0" smtClean="0"/>
              <a:t>More than half come from just five nations: </a:t>
            </a:r>
          </a:p>
          <a:p>
            <a:r>
              <a:rPr lang="en-US" sz="2000" dirty="0" smtClean="0"/>
              <a:t>France, Germany, the Netherlands, Japan and the United States. </a:t>
            </a:r>
            <a:endParaRPr lang="en-GB" sz="2000" dirty="0"/>
          </a:p>
        </p:txBody>
      </p:sp>
      <p:sp>
        <p:nvSpPr>
          <p:cNvPr id="2" name="Title 1"/>
          <p:cNvSpPr>
            <a:spLocks noGrp="1"/>
          </p:cNvSpPr>
          <p:nvPr>
            <p:ph type="ctrTitle"/>
          </p:nvPr>
        </p:nvSpPr>
        <p:spPr/>
        <p:txBody>
          <a:bodyPr>
            <a:normAutofit/>
          </a:bodyPr>
          <a:lstStyle/>
          <a:p>
            <a:r>
              <a:rPr sz="2400" smtClean="0"/>
              <a:t>The number of transnational corporations in the world has jumped from 7,000 in 1970 to 40,000 in 1995.</a:t>
            </a:r>
            <a:endParaRPr lang="en-GB" sz="2400" dirty="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sp>
        <p:nvSpPr>
          <p:cNvPr id="2" name="Title 1"/>
          <p:cNvSpPr>
            <a:spLocks noGrp="1"/>
          </p:cNvSpPr>
          <p:nvPr>
            <p:ph type="ctrTitle"/>
          </p:nvPr>
        </p:nvSpPr>
        <p:spPr/>
        <p:txBody>
          <a:bodyPr>
            <a:normAutofit fontScale="90000"/>
          </a:bodyPr>
          <a:lstStyle/>
          <a:p>
            <a:r>
              <a:rPr lang="en-US" sz="2700" dirty="0" smtClean="0"/>
              <a:t>Given their dominance of politics, economics and technology, it is not surprising to find the big </a:t>
            </a:r>
            <a:r>
              <a:rPr lang="en-US" sz="2700" dirty="0" err="1" smtClean="0"/>
              <a:t>transnationals</a:t>
            </a:r>
            <a:r>
              <a:rPr lang="en-US" sz="2700" dirty="0" smtClean="0"/>
              <a:t> deeply involved in most of the world’s serious environmental crises. </a:t>
            </a:r>
            <a:r>
              <a:rPr lang="en-US" dirty="0" smtClean="0"/>
              <a:t>  </a:t>
            </a:r>
            <a:endParaRPr lang="en-GB" dirty="0"/>
          </a:p>
        </p:txBody>
      </p:sp>
      <p:pic>
        <p:nvPicPr>
          <p:cNvPr id="12289" name="Picture 1"/>
          <p:cNvPicPr>
            <a:picLocks noChangeAspect="1" noChangeArrowheads="1"/>
          </p:cNvPicPr>
          <p:nvPr/>
        </p:nvPicPr>
        <p:blipFill>
          <a:blip r:embed="rId2"/>
          <a:srcRect/>
          <a:stretch>
            <a:fillRect/>
          </a:stretch>
        </p:blipFill>
        <p:spPr bwMode="auto">
          <a:xfrm>
            <a:off x="2500298" y="3071810"/>
            <a:ext cx="4110132" cy="3000396"/>
          </a:xfrm>
          <a:prstGeom prst="rect">
            <a:avLst/>
          </a:prstGeom>
          <a:noFill/>
          <a:ln w="9525">
            <a:noFill/>
            <a:miter lim="800000"/>
            <a:headEnd/>
            <a:tailEnd/>
          </a:ln>
          <a:effectLst/>
        </p:spPr>
      </p:pic>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smtClean="0"/>
              <a:t>At the same time, </a:t>
            </a:r>
            <a:r>
              <a:rPr lang="en-US" sz="2000" i="1" dirty="0" smtClean="0"/>
              <a:t>transnational corporations are moving to circumvent national governments</a:t>
            </a:r>
            <a:r>
              <a:rPr lang="en-US" sz="2000" dirty="0" smtClean="0"/>
              <a:t>. </a:t>
            </a:r>
          </a:p>
          <a:p>
            <a:endParaRPr lang="en-US" sz="2000" dirty="0" smtClean="0"/>
          </a:p>
          <a:p>
            <a:r>
              <a:rPr lang="en-US" sz="2000" dirty="0" smtClean="0"/>
              <a:t>The borders and regulatory agencies of most governments are caving in (or being paid off) to the </a:t>
            </a:r>
            <a:r>
              <a:rPr lang="en-US" sz="2000" b="1" u="sng" dirty="0" smtClean="0">
                <a:hlinkClick r:id="rId2"/>
              </a:rPr>
              <a:t>New World Order</a:t>
            </a:r>
            <a:r>
              <a:rPr lang="en-US" sz="2000" dirty="0" smtClean="0"/>
              <a:t> of globalization, </a:t>
            </a:r>
            <a:r>
              <a:rPr lang="en-US" sz="2000" i="1" dirty="0" smtClean="0"/>
              <a:t>allowing corporations to assume an ever more stateless quality, leaving them less and less accountable to any government anywhere</a:t>
            </a:r>
            <a:r>
              <a:rPr lang="en-US" sz="2000" dirty="0" smtClean="0"/>
              <a:t>.  </a:t>
            </a:r>
            <a:endParaRPr lang="en-GB" sz="2000" dirty="0"/>
          </a:p>
        </p:txBody>
      </p:sp>
      <p:sp>
        <p:nvSpPr>
          <p:cNvPr id="2" name="Title 1"/>
          <p:cNvSpPr>
            <a:spLocks noGrp="1"/>
          </p:cNvSpPr>
          <p:nvPr>
            <p:ph type="ctrTitle"/>
          </p:nvPr>
        </p:nvSpPr>
        <p:spPr/>
        <p:txBody>
          <a:bodyPr>
            <a:normAutofit fontScale="90000"/>
          </a:bodyPr>
          <a:lstStyle/>
          <a:p>
            <a:r>
              <a:rPr lang="en-US" sz="2000" dirty="0" smtClean="0">
                <a:solidFill>
                  <a:srgbClr val="FF0000"/>
                </a:solidFill>
              </a:rPr>
              <a:t>Transnational corporations exert significant influence over the domestic and foreign policies of the Northern industrialized government that host them.  </a:t>
            </a:r>
            <a:r>
              <a:rPr lang="en-US" sz="3100" dirty="0" smtClean="0">
                <a:solidFill>
                  <a:srgbClr val="FF0000"/>
                </a:solidFill>
              </a:rPr>
              <a:t>Surprise! </a:t>
            </a:r>
            <a:r>
              <a:rPr lang="en-US" sz="3100" dirty="0" smtClean="0"/>
              <a:t/>
            </a:r>
            <a:br>
              <a:rPr lang="en-US" sz="3100" dirty="0" smtClean="0"/>
            </a:br>
            <a:r>
              <a:rPr lang="en-US" sz="3100" dirty="0"/>
              <a:t/>
            </a:r>
            <a:br>
              <a:rPr lang="en-US" sz="3100" dirty="0"/>
            </a:br>
            <a:r>
              <a:rPr lang="en-US" sz="2700" dirty="0" smtClean="0"/>
              <a:t> Indeed, the interests of the most powerful governments in the world are often intimately intertwined with the expanding pursuits of the </a:t>
            </a:r>
            <a:r>
              <a:rPr lang="en-US" sz="2700" dirty="0" err="1" smtClean="0"/>
              <a:t>transnationals</a:t>
            </a:r>
            <a:r>
              <a:rPr lang="en-US" sz="2700" dirty="0" smtClean="0"/>
              <a:t> that they charter.  </a:t>
            </a:r>
            <a:r>
              <a:rPr lang="en-US" sz="1200" dirty="0" smtClean="0"/>
              <a:t/>
            </a:r>
            <a:br>
              <a:rPr lang="en-US" sz="1200" dirty="0" smtClean="0"/>
            </a:br>
            <a:r>
              <a:rPr lang="en-US" sz="1200" dirty="0"/>
              <a:t/>
            </a:r>
            <a:br>
              <a:rPr lang="en-US" sz="1200" dirty="0"/>
            </a:br>
            <a:r>
              <a:rPr lang="en-US" dirty="0" smtClean="0"/>
              <a:t/>
            </a:r>
            <a:br>
              <a:rPr lang="en-US" dirty="0" smtClean="0"/>
            </a:br>
            <a:endParaRPr lang="en-GB"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pPr marL="514350" indent="-514350">
              <a:buFont typeface="+mj-lt"/>
              <a:buAutoNum type="arabicPeriod"/>
            </a:pPr>
            <a:r>
              <a:rPr lang="en-GB" dirty="0" smtClean="0"/>
              <a:t>Cheap labour</a:t>
            </a:r>
          </a:p>
          <a:p>
            <a:pPr marL="514350" indent="-514350">
              <a:buFont typeface="+mj-lt"/>
              <a:buAutoNum type="arabicPeriod"/>
            </a:pPr>
            <a:endParaRPr lang="en-GB" dirty="0" smtClean="0"/>
          </a:p>
          <a:p>
            <a:pPr marL="514350" indent="-514350">
              <a:buFont typeface="+mj-lt"/>
              <a:buAutoNum type="arabicPeriod"/>
            </a:pPr>
            <a:r>
              <a:rPr lang="en-GB" dirty="0" smtClean="0"/>
              <a:t>Increasing wealth and spending power of the population as the economy grows and develops. </a:t>
            </a:r>
            <a:endParaRPr lang="en-GB" dirty="0"/>
          </a:p>
        </p:txBody>
      </p:sp>
      <p:sp>
        <p:nvSpPr>
          <p:cNvPr id="2" name="Title 1"/>
          <p:cNvSpPr>
            <a:spLocks noGrp="1"/>
          </p:cNvSpPr>
          <p:nvPr>
            <p:ph type="ctrTitle"/>
          </p:nvPr>
        </p:nvSpPr>
        <p:spPr/>
        <p:txBody>
          <a:bodyPr>
            <a:normAutofit/>
          </a:bodyPr>
          <a:lstStyle/>
          <a:p>
            <a:r>
              <a:rPr lang="en-GB" dirty="0" smtClean="0"/>
              <a:t>Two reasons for choosing developing countries as place of production</a:t>
            </a:r>
            <a:endParaRPr lang="en-GB"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179</TotalTime>
  <Words>552</Words>
  <Application>Microsoft Office PowerPoint</Application>
  <PresentationFormat>On-screen Show (4:3)</PresentationFormat>
  <Paragraphs>60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Franklin Gothic Book</vt:lpstr>
      <vt:lpstr>Perpetua</vt:lpstr>
      <vt:lpstr>Wingdings 2</vt:lpstr>
      <vt:lpstr>Equity</vt:lpstr>
      <vt:lpstr>Transnational Corporations</vt:lpstr>
      <vt:lpstr>Many of these companies have               far more power than the                                                      nation-states across whose borders they operate  </vt:lpstr>
      <vt:lpstr>PowerPoint Presentation</vt:lpstr>
      <vt:lpstr> The combined sales of only 6 Japanese trading companies are nearly equivalent to the combined GDP of all of  South America.  </vt:lpstr>
      <vt:lpstr>Transnational corporations hold ninety percent of all technology and product patents worldwide, and are involved in 70 percent of world trade. </vt:lpstr>
      <vt:lpstr>The number of transnational corporations in the world has jumped from 7,000 in 1970 to 40,000 in 1995.</vt:lpstr>
      <vt:lpstr>Given their dominance of politics, economics and technology, it is not surprising to find the big transnationals deeply involved in most of the world’s serious environmental crises.   </vt:lpstr>
      <vt:lpstr>Transnational corporations exert significant influence over the domestic and foreign policies of the Northern industrialized government that host them.  Surprise!    Indeed, the interests of the most powerful governments in the world are often intimately intertwined with the expanding pursuits of the transnationals that they charter.     </vt:lpstr>
      <vt:lpstr>Two reasons for choosing developing countries as place of production</vt:lpstr>
      <vt:lpstr>Because of the widening gap between the rich and poor in many developing countries, it is seldom the same people who would, for example, eat in an American fast food outlet as would work in an American shoe factory in China. </vt:lpstr>
      <vt:lpstr>PowerPoint Presentation</vt:lpstr>
      <vt:lpstr> </vt:lpstr>
      <vt:lpstr>Prices that are similar to those charged in the United States.</vt:lpstr>
      <vt:lpstr>  Supersize Me </vt:lpstr>
      <vt:lpstr>The local place adapts to the TNCs’ production methods </vt:lpstr>
      <vt:lpstr> </vt:lpstr>
      <vt:lpstr>Global media networks</vt:lpstr>
      <vt:lpstr>1960s: Marshall McLuhan</vt:lpstr>
      <vt:lpstr>      Global village  Global communications would improve so much that exchanging information with other people would become as easy as communicating to another person in the same village.</vt:lpstr>
      <vt:lpstr>International telephone calls</vt:lpstr>
      <vt:lpstr>Internet</vt:lpstr>
      <vt:lpstr>Internet continued</vt:lpstr>
      <vt:lpstr>Television</vt:lpstr>
      <vt:lpstr>Information and entertainment can reach most parts of the world almost instantly</vt:lpstr>
      <vt:lpstr>Movies change cultural attitudes and perspectives</vt:lpstr>
      <vt:lpstr>Shanghai’s skyline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Transnational Corporations</dc:title>
  <dc:creator>christine.evensen</dc:creator>
  <cp:lastModifiedBy>ois</cp:lastModifiedBy>
  <cp:revision>20</cp:revision>
  <dcterms:created xsi:type="dcterms:W3CDTF">2008-09-22T15:33:55Z</dcterms:created>
  <dcterms:modified xsi:type="dcterms:W3CDTF">2015-04-06T14:54:41Z</dcterms:modified>
</cp:coreProperties>
</file>