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sldIdLst>
    <p:sldId id="257" r:id="rId2"/>
    <p:sldId id="302" r:id="rId3"/>
    <p:sldId id="303" r:id="rId4"/>
    <p:sldId id="263" r:id="rId5"/>
    <p:sldId id="259" r:id="rId6"/>
    <p:sldId id="261" r:id="rId7"/>
    <p:sldId id="258" r:id="rId8"/>
    <p:sldId id="260" r:id="rId9"/>
    <p:sldId id="274" r:id="rId10"/>
    <p:sldId id="268" r:id="rId11"/>
    <p:sldId id="256" r:id="rId12"/>
    <p:sldId id="298" r:id="rId13"/>
    <p:sldId id="307" r:id="rId14"/>
    <p:sldId id="292" r:id="rId15"/>
    <p:sldId id="270" r:id="rId16"/>
    <p:sldId id="280" r:id="rId17"/>
    <p:sldId id="293" r:id="rId18"/>
    <p:sldId id="296" r:id="rId19"/>
    <p:sldId id="297" r:id="rId20"/>
    <p:sldId id="271" r:id="rId21"/>
    <p:sldId id="279" r:id="rId22"/>
    <p:sldId id="286" r:id="rId23"/>
    <p:sldId id="264" r:id="rId24"/>
    <p:sldId id="266" r:id="rId25"/>
    <p:sldId id="277" r:id="rId26"/>
    <p:sldId id="278" r:id="rId27"/>
    <p:sldId id="301" r:id="rId28"/>
    <p:sldId id="273" r:id="rId29"/>
    <p:sldId id="267" r:id="rId30"/>
    <p:sldId id="265" r:id="rId31"/>
    <p:sldId id="289" r:id="rId32"/>
    <p:sldId id="299" r:id="rId33"/>
    <p:sldId id="300" r:id="rId34"/>
    <p:sldId id="282" r:id="rId35"/>
    <p:sldId id="283" r:id="rId36"/>
    <p:sldId id="262" r:id="rId37"/>
    <p:sldId id="269" r:id="rId38"/>
    <p:sldId id="276" r:id="rId39"/>
    <p:sldId id="285" r:id="rId40"/>
    <p:sldId id="281" r:id="rId41"/>
    <p:sldId id="284" r:id="rId42"/>
    <p:sldId id="304" r:id="rId43"/>
    <p:sldId id="305" r:id="rId44"/>
    <p:sldId id="290" r:id="rId45"/>
    <p:sldId id="291" r:id="rId46"/>
    <p:sldId id="306" r:id="rId47"/>
    <p:sldId id="294" r:id="rId48"/>
    <p:sldId id="272" r:id="rId49"/>
    <p:sldId id="295" r:id="rId50"/>
    <p:sldId id="275" r:id="rId51"/>
    <p:sldId id="288" r:id="rId52"/>
    <p:sldId id="287"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102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nb-NO"/>
              <a:t>Click to edit Master title style</a:t>
            </a:r>
            <a:endParaRPr kumimoji="0" lang="en-US"/>
          </a:p>
        </p:txBody>
      </p:sp>
      <p:sp>
        <p:nvSpPr>
          <p:cNvPr id="28" name="Date Placeholder 27"/>
          <p:cNvSpPr>
            <a:spLocks noGrp="1"/>
          </p:cNvSpPr>
          <p:nvPr>
            <p:ph type="dt" sz="half" idx="10"/>
          </p:nvPr>
        </p:nvSpPr>
        <p:spPr/>
        <p:txBody>
          <a:bodyPr/>
          <a:lstStyle/>
          <a:p>
            <a:fld id="{63E629ED-0150-2842-A9AC-EB488486BFF1}" type="datetimeFigureOut">
              <a:rPr lang="en-US" smtClean="0"/>
              <a:pPr/>
              <a:t>5/13/2020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11382D3-7654-944D-8CBA-E970D1714FE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nb-NO"/>
              <a:t>Click to edit Master text styles</a:t>
            </a:r>
          </a:p>
          <a:p>
            <a:pPr lvl="1" eaLnBrk="1" latinLnBrk="0" hangingPunct="1"/>
            <a:r>
              <a:rPr lang="nb-NO"/>
              <a:t>Second level</a:t>
            </a:r>
          </a:p>
          <a:p>
            <a:pPr lvl="2" eaLnBrk="1" latinLnBrk="0" hangingPunct="1"/>
            <a:r>
              <a:rPr lang="nb-NO"/>
              <a:t>Third level</a:t>
            </a:r>
          </a:p>
          <a:p>
            <a:pPr lvl="3" eaLnBrk="1" latinLnBrk="0" hangingPunct="1"/>
            <a:r>
              <a:rPr lang="nb-NO"/>
              <a:t>Fourth level</a:t>
            </a:r>
          </a:p>
          <a:p>
            <a:pPr lvl="4" eaLnBrk="1" latinLnBrk="0" hangingPunct="1"/>
            <a:r>
              <a:rPr lang="nb-NO"/>
              <a:t>Fifth level</a:t>
            </a:r>
            <a:endParaRPr kumimoji="0" lang="en-US"/>
          </a:p>
        </p:txBody>
      </p:sp>
      <p:sp>
        <p:nvSpPr>
          <p:cNvPr id="4" name="Date Placeholder 3"/>
          <p:cNvSpPr>
            <a:spLocks noGrp="1"/>
          </p:cNvSpPr>
          <p:nvPr>
            <p:ph type="dt" sz="half" idx="10"/>
          </p:nvPr>
        </p:nvSpPr>
        <p:spPr/>
        <p:txBody>
          <a:bodyPr/>
          <a:lstStyle/>
          <a:p>
            <a:fld id="{63E629ED-0150-2842-A9AC-EB488486BFF1}"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nb-NO"/>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nb-NO"/>
              <a:t>Click to edit Master text styles</a:t>
            </a:r>
          </a:p>
          <a:p>
            <a:pPr lvl="1" eaLnBrk="1" latinLnBrk="0" hangingPunct="1"/>
            <a:r>
              <a:rPr lang="nb-NO"/>
              <a:t>Second level</a:t>
            </a:r>
          </a:p>
          <a:p>
            <a:pPr lvl="2" eaLnBrk="1" latinLnBrk="0" hangingPunct="1"/>
            <a:r>
              <a:rPr lang="nb-NO"/>
              <a:t>Third level</a:t>
            </a:r>
          </a:p>
          <a:p>
            <a:pPr lvl="3" eaLnBrk="1" latinLnBrk="0" hangingPunct="1"/>
            <a:r>
              <a:rPr lang="nb-NO"/>
              <a:t>Fourth level</a:t>
            </a:r>
          </a:p>
          <a:p>
            <a:pPr lvl="4" eaLnBrk="1" latinLnBrk="0" hangingPunct="1"/>
            <a:r>
              <a:rPr lang="nb-NO"/>
              <a:t>Fifth level</a:t>
            </a:r>
            <a:endParaRPr kumimoji="0" lang="en-US"/>
          </a:p>
        </p:txBody>
      </p:sp>
      <p:sp>
        <p:nvSpPr>
          <p:cNvPr id="4" name="Date Placeholder 3"/>
          <p:cNvSpPr>
            <a:spLocks noGrp="1"/>
          </p:cNvSpPr>
          <p:nvPr>
            <p:ph type="dt" sz="half" idx="10"/>
          </p:nvPr>
        </p:nvSpPr>
        <p:spPr/>
        <p:txBody>
          <a:bodyPr/>
          <a:lstStyle/>
          <a:p>
            <a:fld id="{63E629ED-0150-2842-A9AC-EB488486BFF1}"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nb-NO"/>
              <a:t>Click to edit Master text styles</a:t>
            </a:r>
          </a:p>
          <a:p>
            <a:pPr lvl="1" eaLnBrk="1" latinLnBrk="0" hangingPunct="1"/>
            <a:r>
              <a:rPr lang="nb-NO"/>
              <a:t>Second level</a:t>
            </a:r>
          </a:p>
          <a:p>
            <a:pPr lvl="2" eaLnBrk="1" latinLnBrk="0" hangingPunct="1"/>
            <a:r>
              <a:rPr lang="nb-NO"/>
              <a:t>Third level</a:t>
            </a:r>
          </a:p>
          <a:p>
            <a:pPr lvl="3" eaLnBrk="1" latinLnBrk="0" hangingPunct="1"/>
            <a:r>
              <a:rPr lang="nb-NO"/>
              <a:t>Fourth level</a:t>
            </a:r>
          </a:p>
          <a:p>
            <a:pPr lvl="4" eaLnBrk="1" latinLnBrk="0" hangingPunct="1"/>
            <a:r>
              <a:rPr lang="nb-NO"/>
              <a:t>Fifth level</a:t>
            </a:r>
            <a:endParaRPr kumimoji="0" lang="en-US"/>
          </a:p>
        </p:txBody>
      </p:sp>
      <p:sp>
        <p:nvSpPr>
          <p:cNvPr id="4" name="Date Placeholder 3"/>
          <p:cNvSpPr>
            <a:spLocks noGrp="1"/>
          </p:cNvSpPr>
          <p:nvPr>
            <p:ph type="dt" sz="half" idx="10"/>
          </p:nvPr>
        </p:nvSpPr>
        <p:spPr/>
        <p:txBody>
          <a:bodyPr/>
          <a:lstStyle/>
          <a:p>
            <a:fld id="{63E629ED-0150-2842-A9AC-EB488486BFF1}"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nb-NO"/>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a:t>Click to edit Master text styles</a:t>
            </a:r>
          </a:p>
        </p:txBody>
      </p:sp>
      <p:sp>
        <p:nvSpPr>
          <p:cNvPr id="4" name="Date Placeholder 3"/>
          <p:cNvSpPr>
            <a:spLocks noGrp="1"/>
          </p:cNvSpPr>
          <p:nvPr>
            <p:ph type="dt" sz="half" idx="10"/>
          </p:nvPr>
        </p:nvSpPr>
        <p:spPr/>
        <p:txBody>
          <a:bodyPr/>
          <a:lstStyle/>
          <a:p>
            <a:fld id="{63E629ED-0150-2842-A9AC-EB488486BFF1}"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11382D3-7654-944D-8CBA-E970D1714FE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nb-NO"/>
              <a:t>Click to edit Master text styles</a:t>
            </a:r>
          </a:p>
          <a:p>
            <a:pPr lvl="1" eaLnBrk="1" latinLnBrk="0" hangingPunct="1"/>
            <a:r>
              <a:rPr lang="nb-NO"/>
              <a:t>Second level</a:t>
            </a:r>
          </a:p>
          <a:p>
            <a:pPr lvl="2" eaLnBrk="1" latinLnBrk="0" hangingPunct="1"/>
            <a:r>
              <a:rPr lang="nb-NO"/>
              <a:t>Third level</a:t>
            </a:r>
          </a:p>
          <a:p>
            <a:pPr lvl="3" eaLnBrk="1" latinLnBrk="0" hangingPunct="1"/>
            <a:r>
              <a:rPr lang="nb-NO"/>
              <a:t>Fourth level</a:t>
            </a:r>
          </a:p>
          <a:p>
            <a:pPr lvl="4" eaLnBrk="1" latinLnBrk="0" hangingPunct="1"/>
            <a:r>
              <a:rPr lang="nb-NO"/>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nb-NO"/>
              <a:t>Click to edit Master text styles</a:t>
            </a:r>
          </a:p>
          <a:p>
            <a:pPr lvl="1" eaLnBrk="1" latinLnBrk="0" hangingPunct="1"/>
            <a:r>
              <a:rPr lang="nb-NO"/>
              <a:t>Second level</a:t>
            </a:r>
          </a:p>
          <a:p>
            <a:pPr lvl="2" eaLnBrk="1" latinLnBrk="0" hangingPunct="1"/>
            <a:r>
              <a:rPr lang="nb-NO"/>
              <a:t>Third level</a:t>
            </a:r>
          </a:p>
          <a:p>
            <a:pPr lvl="3" eaLnBrk="1" latinLnBrk="0" hangingPunct="1"/>
            <a:r>
              <a:rPr lang="nb-NO"/>
              <a:t>Fourth level</a:t>
            </a:r>
          </a:p>
          <a:p>
            <a:pPr lvl="4" eaLnBrk="1" latinLnBrk="0" hangingPunct="1"/>
            <a:r>
              <a:rPr lang="nb-NO"/>
              <a:t>Fifth level</a:t>
            </a:r>
            <a:endParaRPr kumimoji="0" lang="en-US"/>
          </a:p>
        </p:txBody>
      </p:sp>
      <p:sp>
        <p:nvSpPr>
          <p:cNvPr id="5" name="Date Placeholder 4"/>
          <p:cNvSpPr>
            <a:spLocks noGrp="1"/>
          </p:cNvSpPr>
          <p:nvPr>
            <p:ph type="dt" sz="half" idx="10"/>
          </p:nvPr>
        </p:nvSpPr>
        <p:spPr/>
        <p:txBody>
          <a:bodyPr/>
          <a:lstStyle/>
          <a:p>
            <a:fld id="{63E629ED-0150-2842-A9AC-EB488486BFF1}"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nb-NO"/>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nb-NO"/>
              <a:t>Click to edit Master text styles</a:t>
            </a:r>
          </a:p>
          <a:p>
            <a:pPr lvl="1" eaLnBrk="1" latinLnBrk="0" hangingPunct="1"/>
            <a:r>
              <a:rPr lang="nb-NO"/>
              <a:t>Second level</a:t>
            </a:r>
          </a:p>
          <a:p>
            <a:pPr lvl="2" eaLnBrk="1" latinLnBrk="0" hangingPunct="1"/>
            <a:r>
              <a:rPr lang="nb-NO"/>
              <a:t>Third level</a:t>
            </a:r>
          </a:p>
          <a:p>
            <a:pPr lvl="3" eaLnBrk="1" latinLnBrk="0" hangingPunct="1"/>
            <a:r>
              <a:rPr lang="nb-NO"/>
              <a:t>Fourth level</a:t>
            </a:r>
          </a:p>
          <a:p>
            <a:pPr lvl="4" eaLnBrk="1" latinLnBrk="0" hangingPunct="1"/>
            <a:r>
              <a:rPr lang="nb-NO"/>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nb-NO"/>
              <a:t>Click to edit Master text styles</a:t>
            </a:r>
          </a:p>
          <a:p>
            <a:pPr lvl="1" eaLnBrk="1" latinLnBrk="0" hangingPunct="1"/>
            <a:r>
              <a:rPr lang="nb-NO"/>
              <a:t>Second level</a:t>
            </a:r>
          </a:p>
          <a:p>
            <a:pPr lvl="2" eaLnBrk="1" latinLnBrk="0" hangingPunct="1"/>
            <a:r>
              <a:rPr lang="nb-NO"/>
              <a:t>Third level</a:t>
            </a:r>
          </a:p>
          <a:p>
            <a:pPr lvl="3" eaLnBrk="1" latinLnBrk="0" hangingPunct="1"/>
            <a:r>
              <a:rPr lang="nb-NO"/>
              <a:t>Fourth level</a:t>
            </a:r>
          </a:p>
          <a:p>
            <a:pPr lvl="4" eaLnBrk="1" latinLnBrk="0" hangingPunct="1"/>
            <a:r>
              <a:rPr lang="nb-NO"/>
              <a:t>Fifth level</a:t>
            </a:r>
            <a:endParaRPr kumimoji="0" lang="en-US"/>
          </a:p>
        </p:txBody>
      </p:sp>
      <p:sp>
        <p:nvSpPr>
          <p:cNvPr id="7" name="Date Placeholder 6"/>
          <p:cNvSpPr>
            <a:spLocks noGrp="1"/>
          </p:cNvSpPr>
          <p:nvPr>
            <p:ph type="dt" sz="half" idx="10"/>
          </p:nvPr>
        </p:nvSpPr>
        <p:spPr/>
        <p:txBody>
          <a:bodyPr/>
          <a:lstStyle/>
          <a:p>
            <a:fld id="{63E629ED-0150-2842-A9AC-EB488486BFF1}" type="datetimeFigureOut">
              <a:rPr lang="en-US" smtClean="0"/>
              <a:pPr/>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a:t>Click to edit Master title style</a:t>
            </a:r>
            <a:endParaRPr kumimoji="0" lang="en-US"/>
          </a:p>
        </p:txBody>
      </p:sp>
      <p:sp>
        <p:nvSpPr>
          <p:cNvPr id="3" name="Date Placeholder 2"/>
          <p:cNvSpPr>
            <a:spLocks noGrp="1"/>
          </p:cNvSpPr>
          <p:nvPr>
            <p:ph type="dt" sz="half" idx="10"/>
          </p:nvPr>
        </p:nvSpPr>
        <p:spPr/>
        <p:txBody>
          <a:bodyPr/>
          <a:lstStyle/>
          <a:p>
            <a:fld id="{63E629ED-0150-2842-A9AC-EB488486BFF1}" type="datetimeFigureOut">
              <a:rPr lang="en-US" smtClean="0"/>
              <a:pPr/>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629ED-0150-2842-A9AC-EB488486BFF1}" type="datetimeFigureOut">
              <a:rPr lang="en-US" smtClean="0"/>
              <a:pPr/>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nb-NO"/>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b-NO"/>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nb-NO"/>
              <a:t>Click to edit Master text styles</a:t>
            </a:r>
          </a:p>
          <a:p>
            <a:pPr lvl="1" eaLnBrk="1" latinLnBrk="0" hangingPunct="1"/>
            <a:r>
              <a:rPr lang="nb-NO"/>
              <a:t>Second level</a:t>
            </a:r>
          </a:p>
          <a:p>
            <a:pPr lvl="2" eaLnBrk="1" latinLnBrk="0" hangingPunct="1"/>
            <a:r>
              <a:rPr lang="nb-NO"/>
              <a:t>Third level</a:t>
            </a:r>
          </a:p>
          <a:p>
            <a:pPr lvl="3" eaLnBrk="1" latinLnBrk="0" hangingPunct="1"/>
            <a:r>
              <a:rPr lang="nb-NO"/>
              <a:t>Fourth level</a:t>
            </a:r>
          </a:p>
          <a:p>
            <a:pPr lvl="4" eaLnBrk="1" latinLnBrk="0" hangingPunct="1"/>
            <a:r>
              <a:rPr lang="nb-NO"/>
              <a:t>Fifth level</a:t>
            </a:r>
            <a:endParaRPr kumimoji="0" lang="en-US"/>
          </a:p>
        </p:txBody>
      </p:sp>
      <p:sp>
        <p:nvSpPr>
          <p:cNvPr id="5" name="Date Placeholder 4"/>
          <p:cNvSpPr>
            <a:spLocks noGrp="1"/>
          </p:cNvSpPr>
          <p:nvPr>
            <p:ph type="dt" sz="half" idx="10"/>
          </p:nvPr>
        </p:nvSpPr>
        <p:spPr/>
        <p:txBody>
          <a:bodyPr/>
          <a:lstStyle/>
          <a:p>
            <a:fld id="{63E629ED-0150-2842-A9AC-EB488486BFF1}"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nb-NO"/>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nb-NO">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nb-NO"/>
              <a:t>Click to edit Master text styles</a:t>
            </a:r>
          </a:p>
        </p:txBody>
      </p:sp>
      <p:sp>
        <p:nvSpPr>
          <p:cNvPr id="5" name="Date Placeholder 4"/>
          <p:cNvSpPr>
            <a:spLocks noGrp="1"/>
          </p:cNvSpPr>
          <p:nvPr>
            <p:ph type="dt" sz="half" idx="10"/>
          </p:nvPr>
        </p:nvSpPr>
        <p:spPr/>
        <p:txBody>
          <a:bodyPr/>
          <a:lstStyle/>
          <a:p>
            <a:fld id="{63E629ED-0150-2842-A9AC-EB488486BFF1}"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nb-NO"/>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nb-NO"/>
              <a:t>Click to edit Master text styles</a:t>
            </a:r>
          </a:p>
          <a:p>
            <a:pPr lvl="1" eaLnBrk="1" latinLnBrk="0" hangingPunct="1"/>
            <a:r>
              <a:rPr kumimoji="0" lang="nb-NO"/>
              <a:t>Second level</a:t>
            </a:r>
          </a:p>
          <a:p>
            <a:pPr lvl="2" eaLnBrk="1" latinLnBrk="0" hangingPunct="1"/>
            <a:r>
              <a:rPr kumimoji="0" lang="nb-NO"/>
              <a:t>Third level</a:t>
            </a:r>
          </a:p>
          <a:p>
            <a:pPr lvl="3" eaLnBrk="1" latinLnBrk="0" hangingPunct="1"/>
            <a:r>
              <a:rPr kumimoji="0" lang="nb-NO"/>
              <a:t>Fourth level</a:t>
            </a:r>
          </a:p>
          <a:p>
            <a:pPr lvl="4" eaLnBrk="1" latinLnBrk="0" hangingPunct="1"/>
            <a:r>
              <a:rPr kumimoji="0" lang="nb-NO"/>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3E629ED-0150-2842-A9AC-EB488486BFF1}" type="datetimeFigureOut">
              <a:rPr lang="en-US" smtClean="0"/>
              <a:pPr/>
              <a:t>5/13/2020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1382D3-7654-944D-8CBA-E970D1714FE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windows2universe.org/earth/Atmosphere/weather.html" TargetMode="External"/><Relationship Id="rId2" Type="http://schemas.openxmlformats.org/officeDocument/2006/relationships/hyperlink" Target="http://www.windows2universe.org/earth/Atmosphere/troposphere.html"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windows2universe.org/earth/Atmosphere/cloud.html"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4" Type="http://schemas.openxmlformats.org/officeDocument/2006/relationships/image" Target="../media/image53.gi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Patterns in environmental </a:t>
            </a:r>
            <a:br>
              <a:rPr lang="en-US" dirty="0"/>
            </a:br>
            <a:r>
              <a:rPr lang="en-US" dirty="0"/>
              <a:t>quality and sustainability</a:t>
            </a:r>
          </a:p>
        </p:txBody>
      </p:sp>
      <p:sp>
        <p:nvSpPr>
          <p:cNvPr id="3" name="Content Placeholder 2"/>
          <p:cNvSpPr>
            <a:spLocks noGrp="1"/>
          </p:cNvSpPr>
          <p:nvPr>
            <p:ph idx="1"/>
          </p:nvPr>
        </p:nvSpPr>
        <p:spPr>
          <a:xfrm>
            <a:off x="457200" y="1813560"/>
            <a:ext cx="8229600" cy="4525963"/>
          </a:xfrm>
        </p:spPr>
        <p:txBody>
          <a:bodyPr>
            <a:normAutofit fontScale="85000" lnSpcReduction="20000"/>
          </a:bodyPr>
          <a:lstStyle/>
          <a:p>
            <a:pPr>
              <a:buNone/>
            </a:pPr>
            <a:r>
              <a:rPr lang="en-US" i="1" dirty="0"/>
              <a:t>    The syllabus says:</a:t>
            </a:r>
          </a:p>
          <a:p>
            <a:pPr>
              <a:buNone/>
            </a:pPr>
            <a:endParaRPr lang="en-US" i="1" dirty="0"/>
          </a:p>
          <a:p>
            <a:pPr algn="ctr">
              <a:buNone/>
            </a:pPr>
            <a:r>
              <a:rPr lang="en-US" dirty="0"/>
              <a:t>Atmosphere and change</a:t>
            </a:r>
          </a:p>
          <a:p>
            <a:pPr algn="ctr">
              <a:buNone/>
            </a:pPr>
            <a:endParaRPr lang="en-US" dirty="0"/>
          </a:p>
          <a:p>
            <a:r>
              <a:rPr lang="en-US" dirty="0"/>
              <a:t>Describe the functioning of the atmospheric system in terms of the energy balance between solar and long-wave radiation. Explain the changes in this balance due to external </a:t>
            </a:r>
            <a:r>
              <a:rPr lang="en-US" dirty="0" err="1"/>
              <a:t>forcings</a:t>
            </a:r>
            <a:r>
              <a:rPr lang="en-US" dirty="0"/>
              <a:t> (changes in solar radiation, changes in the </a:t>
            </a:r>
            <a:r>
              <a:rPr lang="en-US" dirty="0" err="1"/>
              <a:t>albedo</a:t>
            </a:r>
            <a:r>
              <a:rPr lang="en-US" dirty="0"/>
              <a:t> of the atmosphere and changes in the long-wave radiation returned to space). </a:t>
            </a:r>
          </a:p>
          <a:p>
            <a:endParaRPr lang="en-US" dirty="0"/>
          </a:p>
          <a:p>
            <a:r>
              <a:rPr lang="en-US" dirty="0"/>
              <a:t>Discuss the causes and environmental consequences of global climate change.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267334"/>
            <a:ext cx="9144000" cy="626522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772000" y="1054100"/>
            <a:ext cx="7620000" cy="4749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C0700"/>
                </a:solidFill>
                <a:latin typeface="Comic Sans MS" pitchFamily="1" charset="0"/>
              </a:rPr>
              <a:t>Top Ten CO2 Producing Nations</a:t>
            </a:r>
            <a:endParaRPr lang="en-GB" dirty="0"/>
          </a:p>
        </p:txBody>
      </p:sp>
      <p:pic>
        <p:nvPicPr>
          <p:cNvPr id="3" name="Picture 4"/>
          <p:cNvPicPr>
            <a:picLocks noChangeAspect="1" noChangeArrowheads="1"/>
          </p:cNvPicPr>
          <p:nvPr/>
        </p:nvPicPr>
        <p:blipFill>
          <a:blip r:embed="rId2"/>
          <a:srcRect/>
          <a:stretch>
            <a:fillRect/>
          </a:stretch>
        </p:blipFill>
        <p:spPr bwMode="auto">
          <a:xfrm>
            <a:off x="1219200" y="1676400"/>
            <a:ext cx="6616700" cy="35433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latin typeface="Times" pitchFamily="1" charset="0"/>
              </a:rPr>
              <a:t>SOLAR ENERGY - VARIATIONS</a:t>
            </a:r>
            <a:br>
              <a:rPr lang="en-GB" b="1" dirty="0">
                <a:solidFill>
                  <a:srgbClr val="FF0000"/>
                </a:solidFill>
                <a:latin typeface="Times" pitchFamily="1" charset="0"/>
              </a:rPr>
            </a:br>
            <a:endParaRPr lang="en-GB" dirty="0"/>
          </a:p>
        </p:txBody>
      </p:sp>
      <p:sp>
        <p:nvSpPr>
          <p:cNvPr id="3" name="Rectangle 2"/>
          <p:cNvSpPr/>
          <p:nvPr/>
        </p:nvSpPr>
        <p:spPr>
          <a:xfrm>
            <a:off x="2286000" y="2136339"/>
            <a:ext cx="4572000" cy="369332"/>
          </a:xfrm>
          <a:prstGeom prst="rect">
            <a:avLst/>
          </a:prstGeom>
        </p:spPr>
        <p:txBody>
          <a:bodyPr>
            <a:spAutoFit/>
          </a:bodyPr>
          <a:lstStyle/>
          <a:p>
            <a:endParaRPr lang="en-GB" dirty="0"/>
          </a:p>
        </p:txBody>
      </p:sp>
      <p:pic>
        <p:nvPicPr>
          <p:cNvPr id="4" name="Picture 5"/>
          <p:cNvPicPr>
            <a:picLocks noChangeAspect="1" noChangeArrowheads="1"/>
          </p:cNvPicPr>
          <p:nvPr/>
        </p:nvPicPr>
        <p:blipFill>
          <a:blip r:embed="rId2"/>
          <a:srcRect/>
          <a:stretch>
            <a:fillRect/>
          </a:stretch>
        </p:blipFill>
        <p:spPr>
          <a:xfrm>
            <a:off x="2406650" y="3352800"/>
            <a:ext cx="4375150" cy="2922588"/>
          </a:xfrm>
          <a:prstGeom prst="rect">
            <a:avLst/>
          </a:prstGeom>
        </p:spPr>
      </p:pic>
      <p:sp>
        <p:nvSpPr>
          <p:cNvPr id="5" name="Rectangle 4"/>
          <p:cNvSpPr/>
          <p:nvPr/>
        </p:nvSpPr>
        <p:spPr>
          <a:xfrm>
            <a:off x="2286000" y="1628507"/>
            <a:ext cx="4572000" cy="1200329"/>
          </a:xfrm>
          <a:prstGeom prst="rect">
            <a:avLst/>
          </a:prstGeom>
        </p:spPr>
        <p:txBody>
          <a:bodyPr>
            <a:spAutoFit/>
          </a:bodyPr>
          <a:lstStyle/>
          <a:p>
            <a:r>
              <a:rPr lang="en-GB" b="1" dirty="0">
                <a:solidFill>
                  <a:srgbClr val="FF0000"/>
                </a:solidFill>
                <a:latin typeface="Times" pitchFamily="1" charset="0"/>
              </a:rPr>
              <a:t>INSOLATION</a:t>
            </a:r>
            <a:r>
              <a:rPr lang="en-GB" b="1" dirty="0">
                <a:solidFill>
                  <a:srgbClr val="0000FF"/>
                </a:solidFill>
                <a:latin typeface="Times" pitchFamily="1" charset="0"/>
              </a:rPr>
              <a:t> is the energy which drives the atmospheric weather system. All winds, humidity and weather systems are driven by variations in temperature.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1600200" y="896938"/>
            <a:ext cx="5943600" cy="497046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2400" y="-101600"/>
            <a:ext cx="9448800" cy="7061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95450" y="520700"/>
            <a:ext cx="5753100" cy="5816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3098800" y="914400"/>
            <a:ext cx="2997200" cy="4953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1295400" y="720725"/>
            <a:ext cx="6629400" cy="52228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2362200" y="1981200"/>
            <a:ext cx="4064000" cy="304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489CFE"/>
                </a:solidFill>
                <a:latin typeface="Verdana" pitchFamily="1" charset="0"/>
              </a:rPr>
              <a:t>Diurnal variations</a:t>
            </a:r>
            <a:r>
              <a:rPr lang="en-US" sz="2400" dirty="0">
                <a:solidFill>
                  <a:srgbClr val="FE353B"/>
                </a:solidFill>
                <a:latin typeface="Verdana" pitchFamily="1" charset="0"/>
              </a:rPr>
              <a:t> occur because the Earth rotates approximately once every 24 hours.</a:t>
            </a:r>
            <a:endParaRPr lang="en-GB"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540000" y="1365250"/>
            <a:ext cx="4064000" cy="4127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p:txBody>
      </p:sp>
      <p:pic>
        <p:nvPicPr>
          <p:cNvPr id="4" name="Picture 3"/>
          <p:cNvPicPr>
            <a:picLocks noChangeAspect="1"/>
          </p:cNvPicPr>
          <p:nvPr/>
        </p:nvPicPr>
        <p:blipFill>
          <a:blip r:embed="rId2"/>
          <a:stretch>
            <a:fillRect/>
          </a:stretch>
        </p:blipFill>
        <p:spPr>
          <a:xfrm>
            <a:off x="0" y="806450"/>
            <a:ext cx="9144000" cy="52451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168400" y="477520"/>
            <a:ext cx="7965864" cy="597439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97000" y="1739900"/>
            <a:ext cx="6350000" cy="3378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3672" y="0"/>
            <a:ext cx="8524302"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55600" y="533400"/>
            <a:ext cx="8432800" cy="5791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85850" y="1206500"/>
            <a:ext cx="6972300" cy="4445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800" b="1" dirty="0">
                <a:solidFill>
                  <a:srgbClr val="FF0000"/>
                </a:solidFill>
                <a:latin typeface="Times" pitchFamily="1" charset="0"/>
              </a:rPr>
              <a:t>The GREENHOUSE EFFECT, like a real greenhouse (below) is to allow heat in, but not out. Gases in the atmosphere (CO2, Methane) naturally trap outgoing LW radiation more effectively than they do incoming SW radiation. This retains heat, warming the earth’s atmosphere.</a:t>
            </a:r>
            <a:endParaRPr lang="en-GB" sz="1800" dirty="0"/>
          </a:p>
        </p:txBody>
      </p:sp>
      <p:pic>
        <p:nvPicPr>
          <p:cNvPr id="3" name="Picture 6"/>
          <p:cNvPicPr>
            <a:picLocks noChangeAspect="1" noChangeArrowheads="1"/>
          </p:cNvPicPr>
          <p:nvPr/>
        </p:nvPicPr>
        <p:blipFill>
          <a:blip r:embed="rId2"/>
          <a:srcRect/>
          <a:stretch>
            <a:fillRect/>
          </a:stretch>
        </p:blipFill>
        <p:spPr>
          <a:xfrm>
            <a:off x="1817688" y="1828800"/>
            <a:ext cx="5573712" cy="434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7000" y="977900"/>
            <a:ext cx="8890000" cy="4902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62000" y="571500"/>
            <a:ext cx="7620000" cy="5715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489CFE"/>
                </a:solidFill>
                <a:latin typeface="Verdana" pitchFamily="1" charset="0"/>
              </a:rPr>
              <a:t>Seasons</a:t>
            </a:r>
            <a:r>
              <a:rPr lang="en-US" sz="2400" dirty="0">
                <a:solidFill>
                  <a:srgbClr val="FE353B"/>
                </a:solidFill>
                <a:latin typeface="Verdana" pitchFamily="1" charset="0"/>
              </a:rPr>
              <a:t> are a result of the fact that the</a:t>
            </a:r>
            <a:r>
              <a:rPr lang="en-US" sz="2400" baseline="-25000" dirty="0">
                <a:solidFill>
                  <a:srgbClr val="FE353B"/>
                </a:solidFill>
                <a:latin typeface="Verdana" pitchFamily="1" charset="0"/>
              </a:rPr>
              <a:t> </a:t>
            </a:r>
            <a:r>
              <a:rPr lang="en-US" sz="2400" dirty="0">
                <a:solidFill>
                  <a:srgbClr val="FE353B"/>
                </a:solidFill>
                <a:latin typeface="Verdana" pitchFamily="1" charset="0"/>
              </a:rPr>
              <a:t> Earth</a:t>
            </a:r>
            <a:r>
              <a:rPr lang="en-US" altLang="ja-JP" sz="2400" dirty="0">
                <a:solidFill>
                  <a:srgbClr val="FE353B"/>
                </a:solidFill>
                <a:latin typeface="Verdana" pitchFamily="1" charset="0"/>
                <a:ea typeface="ＭＳ Ｐゴシック" pitchFamily="1" charset="-128"/>
              </a:rPr>
              <a:t>´s </a:t>
            </a:r>
            <a:r>
              <a:rPr lang="en-US" sz="2400" dirty="0">
                <a:solidFill>
                  <a:srgbClr val="FE353B"/>
                </a:solidFill>
                <a:latin typeface="Verdana" pitchFamily="1" charset="0"/>
              </a:rPr>
              <a:t>axis is tilted.</a:t>
            </a:r>
            <a:endParaRPr lang="en-GB"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5715000" cy="4445000"/>
          </a:xfrm>
          <a:prstGeom prst="rect">
            <a:avLst/>
          </a:prstGeom>
        </p:spPr>
      </p:pic>
      <p:pic>
        <p:nvPicPr>
          <p:cNvPr id="5" name="Picture 4"/>
          <p:cNvPicPr>
            <a:picLocks noChangeAspect="1"/>
          </p:cNvPicPr>
          <p:nvPr/>
        </p:nvPicPr>
        <p:blipFill>
          <a:blip r:embed="rId3"/>
          <a:stretch>
            <a:fillRect/>
          </a:stretch>
        </p:blipFill>
        <p:spPr>
          <a:xfrm>
            <a:off x="4852476" y="4445000"/>
            <a:ext cx="4291524" cy="2413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304800" y="468313"/>
            <a:ext cx="8534400" cy="6008687"/>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489CFE"/>
                </a:solidFill>
                <a:latin typeface="Verdana" pitchFamily="1" charset="0"/>
              </a:rPr>
              <a:t>Albedo</a:t>
            </a:r>
            <a:r>
              <a:rPr lang="en-US" dirty="0">
                <a:solidFill>
                  <a:srgbClr val="FE353B"/>
                </a:solidFill>
                <a:latin typeface="Verdana" pitchFamily="1" charset="0"/>
              </a:rPr>
              <a:t> is the reflection and scattering of light from a surface.</a:t>
            </a:r>
            <a:r>
              <a:rPr lang="en-US" dirty="0"/>
              <a:t> </a:t>
            </a:r>
            <a:endParaRPr lang="en-GB" dirty="0"/>
          </a:p>
        </p:txBody>
      </p:sp>
      <p:pic>
        <p:nvPicPr>
          <p:cNvPr id="4" name="Picture 4"/>
          <p:cNvPicPr>
            <a:picLocks noChangeAspect="1" noChangeArrowheads="1"/>
          </p:cNvPicPr>
          <p:nvPr/>
        </p:nvPicPr>
        <p:blipFill>
          <a:blip r:embed="rId2"/>
          <a:srcRect/>
          <a:stretch>
            <a:fillRect/>
          </a:stretch>
        </p:blipFill>
        <p:spPr bwMode="auto">
          <a:xfrm>
            <a:off x="2362200" y="2025650"/>
            <a:ext cx="4495800" cy="3003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2000" b="1" dirty="0">
                <a:solidFill>
                  <a:srgbClr val="FF0000"/>
                </a:solidFill>
                <a:latin typeface="Verdana" pitchFamily="1" charset="0"/>
              </a:rPr>
            </a:br>
            <a:br>
              <a:rPr lang="en-GB" sz="2000" b="1" dirty="0">
                <a:solidFill>
                  <a:srgbClr val="FF0000"/>
                </a:solidFill>
                <a:latin typeface="Verdana" pitchFamily="1" charset="0"/>
              </a:rPr>
            </a:br>
            <a:br>
              <a:rPr lang="en-GB" sz="2000" b="1" dirty="0">
                <a:solidFill>
                  <a:srgbClr val="FF0000"/>
                </a:solidFill>
                <a:latin typeface="Verdana" pitchFamily="1" charset="0"/>
              </a:rPr>
            </a:br>
            <a:br>
              <a:rPr lang="en-GB" sz="2000" b="1" dirty="0">
                <a:solidFill>
                  <a:srgbClr val="FF0000"/>
                </a:solidFill>
                <a:latin typeface="Verdana" pitchFamily="1" charset="0"/>
              </a:rPr>
            </a:br>
            <a:br>
              <a:rPr lang="en-GB" sz="2000" b="1" dirty="0">
                <a:solidFill>
                  <a:srgbClr val="FF0000"/>
                </a:solidFill>
                <a:latin typeface="Verdana" pitchFamily="1" charset="0"/>
              </a:rPr>
            </a:br>
            <a:br>
              <a:rPr lang="en-GB" sz="2000" b="1" dirty="0">
                <a:solidFill>
                  <a:srgbClr val="FF0000"/>
                </a:solidFill>
                <a:latin typeface="Verdana" pitchFamily="1" charset="0"/>
              </a:rPr>
            </a:br>
            <a:r>
              <a:rPr lang="en-GB" sz="2000" b="1" dirty="0">
                <a:solidFill>
                  <a:srgbClr val="FF0000"/>
                </a:solidFill>
                <a:latin typeface="Verdana" pitchFamily="1" charset="0"/>
              </a:rPr>
              <a:t>ALBEDO </a:t>
            </a:r>
            <a:r>
              <a:rPr lang="en-GB" sz="2000" b="1" dirty="0">
                <a:solidFill>
                  <a:srgbClr val="0000FF"/>
                </a:solidFill>
                <a:latin typeface="Verdana" pitchFamily="1" charset="0"/>
              </a:rPr>
              <a:t>is the reflectivity of the earth’s surface. Darker colours have a lower </a:t>
            </a:r>
            <a:r>
              <a:rPr lang="en-GB" sz="2000" b="1" dirty="0" err="1">
                <a:solidFill>
                  <a:srgbClr val="0000FF"/>
                </a:solidFill>
                <a:latin typeface="Verdana" pitchFamily="1" charset="0"/>
              </a:rPr>
              <a:t>albedo</a:t>
            </a:r>
            <a:r>
              <a:rPr lang="en-GB" sz="2000" b="1" dirty="0">
                <a:solidFill>
                  <a:srgbClr val="0000FF"/>
                </a:solidFill>
                <a:latin typeface="Verdana" pitchFamily="1" charset="0"/>
              </a:rPr>
              <a:t>; it absorbs more incident radiation than lighter colours. On the photo, the </a:t>
            </a:r>
            <a:r>
              <a:rPr lang="en-GB" sz="2000" b="1" dirty="0" err="1">
                <a:solidFill>
                  <a:srgbClr val="0000FF"/>
                </a:solidFill>
                <a:latin typeface="Verdana" pitchFamily="1" charset="0"/>
              </a:rPr>
              <a:t>snowcapped</a:t>
            </a:r>
            <a:r>
              <a:rPr lang="en-GB" sz="2000" b="1" dirty="0">
                <a:solidFill>
                  <a:srgbClr val="0000FF"/>
                </a:solidFill>
                <a:latin typeface="Verdana" pitchFamily="1" charset="0"/>
              </a:rPr>
              <a:t> mountains have the highest </a:t>
            </a:r>
            <a:r>
              <a:rPr lang="en-GB" sz="2000" b="1" dirty="0" err="1">
                <a:solidFill>
                  <a:srgbClr val="0000FF"/>
                </a:solidFill>
                <a:latin typeface="Verdana" pitchFamily="1" charset="0"/>
              </a:rPr>
              <a:t>albedo</a:t>
            </a:r>
            <a:r>
              <a:rPr lang="en-GB" sz="2000" b="1" dirty="0">
                <a:solidFill>
                  <a:srgbClr val="0000FF"/>
                </a:solidFill>
                <a:latin typeface="Verdana" pitchFamily="1" charset="0"/>
              </a:rPr>
              <a:t>, the forest the lowest. Ice cover at the poles has a high </a:t>
            </a:r>
            <a:r>
              <a:rPr lang="en-GB" sz="2000" b="1" dirty="0" err="1">
                <a:solidFill>
                  <a:srgbClr val="0000FF"/>
                </a:solidFill>
                <a:latin typeface="Verdana" pitchFamily="1" charset="0"/>
              </a:rPr>
              <a:t>albedo</a:t>
            </a:r>
            <a:r>
              <a:rPr lang="en-GB" sz="2000" b="1" dirty="0">
                <a:solidFill>
                  <a:srgbClr val="0000FF"/>
                </a:solidFill>
                <a:latin typeface="Verdana" pitchFamily="1" charset="0"/>
              </a:rPr>
              <a:t>, further reducing </a:t>
            </a:r>
            <a:r>
              <a:rPr lang="en-GB" b="1" dirty="0">
                <a:solidFill>
                  <a:srgbClr val="0000FF"/>
                </a:solidFill>
                <a:latin typeface="Verdana" pitchFamily="1" charset="0"/>
              </a:rPr>
              <a:t>temperature.</a:t>
            </a:r>
            <a:r>
              <a:rPr lang="en-GB" b="1" dirty="0">
                <a:solidFill>
                  <a:srgbClr val="0000FF"/>
                </a:solidFill>
                <a:latin typeface="Times" pitchFamily="1" charset="0"/>
              </a:rPr>
              <a:t> </a:t>
            </a:r>
            <a:br>
              <a:rPr lang="en-GB" b="1" dirty="0">
                <a:solidFill>
                  <a:srgbClr val="0000FF"/>
                </a:solidFill>
                <a:latin typeface="Times" pitchFamily="1" charset="0"/>
              </a:rPr>
            </a:br>
            <a:endParaRPr lang="en-GB" dirty="0"/>
          </a:p>
        </p:txBody>
      </p:sp>
      <p:pic>
        <p:nvPicPr>
          <p:cNvPr id="3" name="Picture 5"/>
          <p:cNvPicPr>
            <a:picLocks noChangeAspect="1" noChangeArrowheads="1"/>
          </p:cNvPicPr>
          <p:nvPr/>
        </p:nvPicPr>
        <p:blipFill>
          <a:blip r:embed="rId2"/>
          <a:srcRect/>
          <a:stretch>
            <a:fillRect/>
          </a:stretch>
        </p:blipFill>
        <p:spPr bwMode="auto">
          <a:xfrm>
            <a:off x="2743200" y="2816225"/>
            <a:ext cx="3733800" cy="2917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Albedo</a:t>
            </a:r>
            <a:r>
              <a:rPr lang="en-US" dirty="0"/>
              <a:t> Effect </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286000" y="2551837"/>
            <a:ext cx="4572000" cy="1754327"/>
          </a:xfrm>
          <a:prstGeom prst="rect">
            <a:avLst/>
          </a:prstGeom>
        </p:spPr>
        <p:txBody>
          <a:bodyPr>
            <a:spAutoFit/>
          </a:bodyPr>
          <a:lstStyle/>
          <a:p>
            <a:r>
              <a:rPr lang="en-US" dirty="0"/>
              <a:t>Scientists believe that global warming will trigger new processes. Some will lead to further warming, and others will mitigate it. The impact of these positive and negative feedbacks is a major cause of uncertainty in climate predictions.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920024" y="2985194"/>
            <a:ext cx="7291115" cy="2031325"/>
          </a:xfrm>
          <a:prstGeom prst="rect">
            <a:avLst/>
          </a:prstGeom>
        </p:spPr>
        <p:txBody>
          <a:bodyPr wrap="square">
            <a:spAutoFit/>
          </a:bodyPr>
          <a:lstStyle/>
          <a:p>
            <a:pPr marL="342900" indent="-342900">
              <a:buAutoNum type="arabicParenR"/>
            </a:pPr>
            <a:r>
              <a:rPr lang="en-US" dirty="0"/>
              <a:t>Exposed land is darker </a:t>
            </a:r>
            <a:r>
              <a:rPr lang="en-US" dirty="0" err="1"/>
              <a:t>coloured</a:t>
            </a:r>
            <a:r>
              <a:rPr lang="en-US" dirty="0"/>
              <a:t> and absorbs more energy. As the ice melts, more land is exposed. This absorbs more heat, melting more ice.</a:t>
            </a:r>
          </a:p>
          <a:p>
            <a:pPr marL="342900" indent="-342900">
              <a:buAutoNum type="arabicParenR"/>
            </a:pPr>
            <a:endParaRPr lang="en-US" dirty="0"/>
          </a:p>
          <a:p>
            <a:pPr marL="342900" indent="-342900"/>
            <a:r>
              <a:rPr lang="en-US" dirty="0"/>
              <a:t>3)   Light </a:t>
            </a:r>
            <a:r>
              <a:rPr lang="en-US" dirty="0" err="1"/>
              <a:t>coloured</a:t>
            </a:r>
            <a:r>
              <a:rPr lang="en-US" dirty="0"/>
              <a:t> ice reflects back the Sun’s energy efficiently.</a:t>
            </a:r>
          </a:p>
          <a:p>
            <a:pPr marL="342900" indent="-342900">
              <a:buAutoNum type="arabicParenR" startAt="2"/>
            </a:pPr>
            <a:endParaRPr lang="en-US" dirty="0"/>
          </a:p>
          <a:p>
            <a:pPr marL="342900" indent="-342900"/>
            <a:r>
              <a:rPr lang="en-US" dirty="0"/>
              <a:t>3)  The altitude of the melting ice is reduced so it becomes harder for new ice to form.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7874000" cy="5080000"/>
          </a:xfrm>
          <a:prstGeom prst="rect">
            <a:avLst/>
          </a:prstGeom>
        </p:spPr>
      </p:pic>
      <p:pic>
        <p:nvPicPr>
          <p:cNvPr id="5" name="Picture 4"/>
          <p:cNvPicPr>
            <a:picLocks noChangeAspect="1"/>
          </p:cNvPicPr>
          <p:nvPr/>
        </p:nvPicPr>
        <p:blipFill>
          <a:blip r:embed="rId3"/>
          <a:stretch>
            <a:fillRect/>
          </a:stretch>
        </p:blipFill>
        <p:spPr>
          <a:xfrm>
            <a:off x="2794000" y="2628900"/>
            <a:ext cx="6350000" cy="42291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40903" y="0"/>
            <a:ext cx="4636056"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717800" y="0"/>
            <a:ext cx="2710071" cy="689583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032000" y="889000"/>
            <a:ext cx="5080000" cy="508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076450" y="1295400"/>
            <a:ext cx="4991100" cy="4267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74700" y="298450"/>
            <a:ext cx="7912100" cy="62611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800100" y="196850"/>
            <a:ext cx="7543800" cy="64643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latin typeface="Times" pitchFamily="1" charset="0"/>
              </a:rPr>
              <a:t>GLOBAL HEAT FLUX</a:t>
            </a:r>
            <a:endParaRPr lang="en-GB" dirty="0"/>
          </a:p>
        </p:txBody>
      </p:sp>
      <p:pic>
        <p:nvPicPr>
          <p:cNvPr id="3" name="Picture 4"/>
          <p:cNvPicPr>
            <a:picLocks noChangeAspect="1" noChangeArrowheads="1"/>
          </p:cNvPicPr>
          <p:nvPr/>
        </p:nvPicPr>
        <p:blipFill>
          <a:blip r:embed="rId2"/>
          <a:srcRect/>
          <a:stretch>
            <a:fillRect/>
          </a:stretch>
        </p:blipFill>
        <p:spPr bwMode="auto">
          <a:xfrm>
            <a:off x="2870200" y="2679700"/>
            <a:ext cx="3454400" cy="2730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3600" b="1" dirty="0">
                <a:solidFill>
                  <a:srgbClr val="0000FF"/>
                </a:solidFill>
                <a:latin typeface="Verdana" pitchFamily="1" charset="0"/>
              </a:rPr>
            </a:br>
            <a:r>
              <a:rPr lang="en-GB" sz="3600" b="1" dirty="0">
                <a:solidFill>
                  <a:srgbClr val="0000FF"/>
                </a:solidFill>
                <a:latin typeface="Verdana" pitchFamily="1" charset="0"/>
              </a:rPr>
              <a:t>This heat transfer (flux) occurs by:</a:t>
            </a:r>
            <a:br>
              <a:rPr lang="en-US" b="1" dirty="0">
                <a:solidFill>
                  <a:srgbClr val="0000FF"/>
                </a:solidFill>
                <a:latin typeface="Verdana" pitchFamily="1" charset="0"/>
              </a:rPr>
            </a:br>
            <a:endParaRPr lang="en-GB" dirty="0"/>
          </a:p>
        </p:txBody>
      </p:sp>
      <p:sp>
        <p:nvSpPr>
          <p:cNvPr id="3" name="Rectangle 2"/>
          <p:cNvSpPr/>
          <p:nvPr/>
        </p:nvSpPr>
        <p:spPr>
          <a:xfrm>
            <a:off x="2286000" y="2136339"/>
            <a:ext cx="4572000" cy="2585323"/>
          </a:xfrm>
          <a:prstGeom prst="rect">
            <a:avLst/>
          </a:prstGeom>
        </p:spPr>
        <p:txBody>
          <a:bodyPr>
            <a:spAutoFit/>
          </a:bodyPr>
          <a:lstStyle/>
          <a:p>
            <a:pPr>
              <a:spcBef>
                <a:spcPct val="50000"/>
              </a:spcBef>
              <a:buClr>
                <a:srgbClr val="0000FF"/>
              </a:buClr>
              <a:buFont typeface="Times" pitchFamily="1" charset="0"/>
              <a:buNone/>
            </a:pPr>
            <a:r>
              <a:rPr lang="en-GB" b="1" dirty="0">
                <a:solidFill>
                  <a:srgbClr val="FF0000"/>
                </a:solidFill>
                <a:latin typeface="Verdana" pitchFamily="1" charset="0"/>
              </a:rPr>
              <a:t>Ocean currents; cold polar water flows towards the equator while warm water flows from equator to pole.</a:t>
            </a:r>
          </a:p>
          <a:p>
            <a:pPr>
              <a:spcBef>
                <a:spcPct val="50000"/>
              </a:spcBef>
              <a:buClr>
                <a:srgbClr val="0000FF"/>
              </a:buClr>
              <a:buFont typeface="Times" pitchFamily="1" charset="0"/>
              <a:buNone/>
            </a:pPr>
            <a:endParaRPr lang="en-GB" b="1" dirty="0">
              <a:solidFill>
                <a:srgbClr val="FF0000"/>
              </a:solidFill>
              <a:latin typeface="Verdana" pitchFamily="1" charset="0"/>
            </a:endParaRPr>
          </a:p>
          <a:p>
            <a:pPr>
              <a:spcBef>
                <a:spcPct val="50000"/>
              </a:spcBef>
              <a:buClr>
                <a:srgbClr val="0000FF"/>
              </a:buClr>
              <a:buFont typeface="Times" pitchFamily="1" charset="0"/>
              <a:buNone/>
            </a:pPr>
            <a:r>
              <a:rPr lang="en-GB" b="1" dirty="0">
                <a:solidFill>
                  <a:srgbClr val="FF0000"/>
                </a:solidFill>
                <a:latin typeface="Verdana" pitchFamily="1" charset="0"/>
              </a:rPr>
              <a:t>Winds which blow warm air to towards the poles and cold to the equator.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1676400" y="1219200"/>
            <a:ext cx="5867400" cy="4511675"/>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76200" y="1036638"/>
            <a:ext cx="8343900" cy="4754562"/>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800" b="1" dirty="0">
                <a:solidFill>
                  <a:srgbClr val="FF0000"/>
                </a:solidFill>
                <a:latin typeface="Verdana" pitchFamily="1" charset="0"/>
              </a:rPr>
              <a:t>ALTITUDE </a:t>
            </a:r>
            <a:r>
              <a:rPr lang="en-GB" sz="1800" b="1" dirty="0">
                <a:solidFill>
                  <a:srgbClr val="0000FF"/>
                </a:solidFill>
                <a:latin typeface="Verdana" pitchFamily="1" charset="0"/>
              </a:rPr>
              <a:t>causes temperature to decrease (by about 0.6°C per 100m). Air is warmed mainly by contact with the ground, so air at altitude is colder. It is also at lower pressure (less dense) so absorbs </a:t>
            </a:r>
            <a:r>
              <a:rPr lang="en-GB" sz="1800" b="1" dirty="0" err="1">
                <a:solidFill>
                  <a:srgbClr val="0000FF"/>
                </a:solidFill>
                <a:latin typeface="Verdana" pitchFamily="1" charset="0"/>
              </a:rPr>
              <a:t>insolation</a:t>
            </a:r>
            <a:r>
              <a:rPr lang="en-GB" sz="1800" b="1" dirty="0">
                <a:solidFill>
                  <a:srgbClr val="0000FF"/>
                </a:solidFill>
                <a:latin typeface="Verdana" pitchFamily="1" charset="0"/>
              </a:rPr>
              <a:t> less effectively. Hence </a:t>
            </a:r>
            <a:r>
              <a:rPr lang="en-GB" sz="1800" b="1" dirty="0" err="1">
                <a:solidFill>
                  <a:srgbClr val="0000FF"/>
                </a:solidFill>
                <a:latin typeface="Verdana" pitchFamily="1" charset="0"/>
              </a:rPr>
              <a:t>snowcapped</a:t>
            </a:r>
            <a:r>
              <a:rPr lang="en-GB" sz="1800" b="1" dirty="0">
                <a:solidFill>
                  <a:srgbClr val="0000FF"/>
                </a:solidFill>
                <a:latin typeface="Verdana" pitchFamily="1" charset="0"/>
              </a:rPr>
              <a:t> peaks.</a:t>
            </a:r>
            <a:endParaRPr lang="en-GB" sz="1800" dirty="0"/>
          </a:p>
        </p:txBody>
      </p:sp>
      <p:pic>
        <p:nvPicPr>
          <p:cNvPr id="3" name="Picture 8"/>
          <p:cNvPicPr>
            <a:picLocks noChangeAspect="1" noChangeArrowheads="1"/>
          </p:cNvPicPr>
          <p:nvPr/>
        </p:nvPicPr>
        <p:blipFill>
          <a:blip r:embed="rId2"/>
          <a:srcRect/>
          <a:stretch>
            <a:fillRect/>
          </a:stretch>
        </p:blipFill>
        <p:spPr bwMode="auto">
          <a:xfrm>
            <a:off x="2514600" y="3145028"/>
            <a:ext cx="3810000" cy="2603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1447800" y="914400"/>
            <a:ext cx="6350000" cy="49657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79450" y="1301750"/>
            <a:ext cx="7785100" cy="42545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0" y="411163"/>
            <a:ext cx="9144000" cy="591343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588000"/>
            <a:ext cx="8229600" cy="4525963"/>
          </a:xfrm>
        </p:spPr>
        <p:txBody>
          <a:bodyPr>
            <a:normAutofit/>
          </a:bodyPr>
          <a:lstStyle/>
          <a:p>
            <a:r>
              <a:rPr lang="en-US" sz="1400" u="sng" dirty="0">
                <a:solidFill>
                  <a:srgbClr val="FFCC61"/>
                </a:solidFill>
                <a:latin typeface="ArialMT"/>
              </a:rPr>
              <a:t>This picture shows the </a:t>
            </a:r>
            <a:r>
              <a:rPr lang="en-US" sz="1400" u="sng" dirty="0">
                <a:solidFill>
                  <a:srgbClr val="62CCFF"/>
                </a:solidFill>
                <a:latin typeface="ArialMT"/>
                <a:hlinkClick r:id="rId2"/>
              </a:rPr>
              <a:t>troposphere</a:t>
            </a:r>
            <a:r>
              <a:rPr lang="en-US" sz="1400" u="sng" dirty="0">
                <a:solidFill>
                  <a:srgbClr val="FFCC61"/>
                </a:solidFill>
                <a:latin typeface="ArialMT"/>
                <a:hlinkClick r:id="rId2"/>
              </a:rPr>
              <a:t>. The troposphere is a layer of Earth's atmosphere. It starts at the ground and goes up to 10 km high. We live in the troposphere. </a:t>
            </a:r>
            <a:r>
              <a:rPr lang="en-US" sz="1400" u="sng" dirty="0">
                <a:solidFill>
                  <a:srgbClr val="62CCFF"/>
                </a:solidFill>
                <a:latin typeface="ArialMT"/>
                <a:hlinkClick r:id="rId3"/>
              </a:rPr>
              <a:t>Weather</a:t>
            </a:r>
            <a:r>
              <a:rPr lang="en-US" sz="1400" u="sng" dirty="0">
                <a:solidFill>
                  <a:srgbClr val="FFCC61"/>
                </a:solidFill>
                <a:latin typeface="ArialMT"/>
                <a:hlinkClick r:id="rId3"/>
              </a:rPr>
              <a:t> happens in this layer. Most </a:t>
            </a:r>
            <a:r>
              <a:rPr lang="en-US" sz="1400" u="sng" dirty="0">
                <a:solidFill>
                  <a:srgbClr val="62CCFF"/>
                </a:solidFill>
                <a:latin typeface="ArialMT"/>
                <a:hlinkClick r:id="rId4"/>
              </a:rPr>
              <a:t>clouds</a:t>
            </a:r>
            <a:r>
              <a:rPr lang="en-US" sz="1400" u="sng" dirty="0">
                <a:solidFill>
                  <a:srgbClr val="FFCC61"/>
                </a:solidFill>
                <a:latin typeface="ArialMT"/>
                <a:hlinkClick r:id="rId4"/>
              </a:rPr>
              <a:t> are found in the troposphere. The higher you go in the troposphere, </a:t>
            </a:r>
            <a:r>
              <a:rPr lang="en-US" sz="1400" u="sng" dirty="0">
                <a:solidFill>
                  <a:srgbClr val="62CCFF"/>
                </a:solidFill>
                <a:latin typeface="ArialMT"/>
              </a:rPr>
              <a:t>the colder it gets</a:t>
            </a:r>
            <a:r>
              <a:rPr lang="en-US" sz="1400" u="sng" dirty="0">
                <a:solidFill>
                  <a:srgbClr val="FFCC61"/>
                </a:solidFill>
                <a:latin typeface="ArialMT"/>
              </a:rPr>
              <a:t>. The next layer up is the </a:t>
            </a:r>
            <a:r>
              <a:rPr lang="en-US" sz="1400" u="sng" dirty="0">
                <a:solidFill>
                  <a:srgbClr val="62CCFF"/>
                </a:solidFill>
                <a:latin typeface="ArialMT"/>
              </a:rPr>
              <a:t>stratosphere</a:t>
            </a:r>
            <a:endParaRPr lang="en-US" sz="1400" u="sng" dirty="0"/>
          </a:p>
        </p:txBody>
      </p:sp>
      <p:pic>
        <p:nvPicPr>
          <p:cNvPr id="4" name="Picture 3"/>
          <p:cNvPicPr>
            <a:picLocks noChangeAspect="1"/>
          </p:cNvPicPr>
          <p:nvPr/>
        </p:nvPicPr>
        <p:blipFill>
          <a:blip r:embed="rId5"/>
          <a:stretch>
            <a:fillRect/>
          </a:stretch>
        </p:blipFill>
        <p:spPr>
          <a:xfrm>
            <a:off x="0" y="0"/>
            <a:ext cx="9144000" cy="5588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08050" y="171450"/>
            <a:ext cx="7327900" cy="65151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rmal weather.gif"/>
          <p:cNvPicPr>
            <a:picLocks noChangeAspect="1"/>
          </p:cNvPicPr>
          <p:nvPr/>
        </p:nvPicPr>
        <p:blipFill>
          <a:blip r:embed="rId2"/>
          <a:stretch>
            <a:fillRect/>
          </a:stretch>
        </p:blipFill>
        <p:spPr>
          <a:xfrm>
            <a:off x="382904" y="352044"/>
            <a:ext cx="4166235" cy="3332988"/>
          </a:xfrm>
          <a:prstGeom prst="rect">
            <a:avLst/>
          </a:prstGeom>
        </p:spPr>
      </p:pic>
      <p:pic>
        <p:nvPicPr>
          <p:cNvPr id="4" name="Picture 3" descr="El Nino.gif"/>
          <p:cNvPicPr>
            <a:picLocks noChangeAspect="1"/>
          </p:cNvPicPr>
          <p:nvPr/>
        </p:nvPicPr>
        <p:blipFill>
          <a:blip r:embed="rId3"/>
          <a:stretch>
            <a:fillRect/>
          </a:stretch>
        </p:blipFill>
        <p:spPr>
          <a:xfrm>
            <a:off x="5100066" y="352044"/>
            <a:ext cx="3640455" cy="2912364"/>
          </a:xfrm>
          <a:prstGeom prst="rect">
            <a:avLst/>
          </a:prstGeom>
        </p:spPr>
      </p:pic>
      <p:sp>
        <p:nvSpPr>
          <p:cNvPr id="5" name="Rectangle 4"/>
          <p:cNvSpPr/>
          <p:nvPr/>
        </p:nvSpPr>
        <p:spPr>
          <a:xfrm>
            <a:off x="1124712" y="3685032"/>
            <a:ext cx="7223759" cy="3016210"/>
          </a:xfrm>
          <a:prstGeom prst="rect">
            <a:avLst/>
          </a:prstGeom>
        </p:spPr>
        <p:txBody>
          <a:bodyPr wrap="square">
            <a:spAutoFit/>
          </a:bodyPr>
          <a:lstStyle/>
          <a:p>
            <a:r>
              <a:rPr lang="en-US" sz="2800" dirty="0"/>
              <a:t>Starting up an El Niño event</a:t>
            </a:r>
          </a:p>
          <a:p>
            <a:endParaRPr lang="en-US" dirty="0"/>
          </a:p>
          <a:p>
            <a:r>
              <a:rPr lang="en-US" dirty="0"/>
              <a:t>The western Pacific Ocean warms and cools in cycles. </a:t>
            </a:r>
          </a:p>
          <a:p>
            <a:endParaRPr lang="en-US" dirty="0"/>
          </a:p>
          <a:p>
            <a:r>
              <a:rPr lang="en-US" dirty="0"/>
              <a:t>Normally, east-to-west winds pile up warm water in the western Pacific, while cold water from deep in the ocean rises to the surface along the South American Coast. </a:t>
            </a:r>
          </a:p>
          <a:p>
            <a:endParaRPr lang="en-US" dirty="0"/>
          </a:p>
          <a:p>
            <a:r>
              <a:rPr lang="en-US" dirty="0"/>
              <a:t>Every few years, the trade winds change, allowing the pool of warm water to move to the east where it blocks the rising cold.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dirty="0"/>
          </a:p>
        </p:txBody>
      </p:sp>
      <p:pic>
        <p:nvPicPr>
          <p:cNvPr id="1026" name="Picture 2" descr="SST and water temperature profile, Equatorial Pacific Ocean, January 1997"/>
          <p:cNvPicPr>
            <a:picLocks noChangeAspect="1" noChangeArrowheads="1"/>
          </p:cNvPicPr>
          <p:nvPr/>
        </p:nvPicPr>
        <p:blipFill>
          <a:blip r:embed="rId2"/>
          <a:srcRect/>
          <a:stretch>
            <a:fillRect/>
          </a:stretch>
        </p:blipFill>
        <p:spPr bwMode="auto">
          <a:xfrm>
            <a:off x="209550" y="2375344"/>
            <a:ext cx="4286250" cy="3219451"/>
          </a:xfrm>
          <a:prstGeom prst="rect">
            <a:avLst/>
          </a:prstGeom>
          <a:noFill/>
        </p:spPr>
      </p:pic>
      <p:pic>
        <p:nvPicPr>
          <p:cNvPr id="1030" name="Picture 6" descr="SST and water temperature profile, Equatorial Pacific Ocean, November 1997"/>
          <p:cNvPicPr>
            <a:picLocks noChangeAspect="1" noChangeArrowheads="1"/>
          </p:cNvPicPr>
          <p:nvPr/>
        </p:nvPicPr>
        <p:blipFill>
          <a:blip r:embed="rId3"/>
          <a:srcRect/>
          <a:stretch>
            <a:fillRect/>
          </a:stretch>
        </p:blipFill>
        <p:spPr bwMode="auto">
          <a:xfrm>
            <a:off x="4648200" y="2375344"/>
            <a:ext cx="4286250" cy="3219451"/>
          </a:xfrm>
          <a:prstGeom prst="rect">
            <a:avLst/>
          </a:prstGeom>
          <a:noFill/>
        </p:spPr>
      </p:pic>
      <p:pic>
        <p:nvPicPr>
          <p:cNvPr id="1032" name="Picture 8" descr="El Niño Theme Page"/>
          <p:cNvPicPr>
            <a:picLocks noChangeAspect="1" noChangeArrowheads="1"/>
          </p:cNvPicPr>
          <p:nvPr/>
        </p:nvPicPr>
        <p:blipFill>
          <a:blip r:embed="rId4"/>
          <a:srcRect/>
          <a:stretch>
            <a:fillRect/>
          </a:stretch>
        </p:blipFill>
        <p:spPr bwMode="auto">
          <a:xfrm>
            <a:off x="2833687" y="556260"/>
            <a:ext cx="4234625" cy="5619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20800" y="444500"/>
            <a:ext cx="6502400" cy="5969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70000" y="1270000"/>
            <a:ext cx="6604000" cy="431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6793" y="5080000"/>
            <a:ext cx="8229600" cy="4525963"/>
          </a:xfrm>
        </p:spPr>
        <p:txBody>
          <a:bodyPr>
            <a:normAutofit/>
          </a:bodyPr>
          <a:lstStyle/>
          <a:p>
            <a:r>
              <a:rPr lang="en-US" sz="1600" dirty="0">
                <a:solidFill>
                  <a:srgbClr val="FFCC61"/>
                </a:solidFill>
                <a:latin typeface="ArialMT"/>
              </a:rPr>
              <a:t>This cartoon shows some of the gases in Earth's troposphere. There is </a:t>
            </a:r>
          </a:p>
          <a:p>
            <a:pPr>
              <a:buNone/>
            </a:pPr>
            <a:r>
              <a:rPr lang="en-US" sz="1600" dirty="0">
                <a:solidFill>
                  <a:srgbClr val="FFCC61"/>
                </a:solidFill>
                <a:latin typeface="ArialMT"/>
              </a:rPr>
              <a:t>      more nitrogen (N</a:t>
            </a:r>
            <a:r>
              <a:rPr lang="en-US" sz="1600" baseline="-25000" dirty="0">
                <a:solidFill>
                  <a:srgbClr val="FFCC61"/>
                </a:solidFill>
                <a:latin typeface="ArialMT"/>
              </a:rPr>
              <a:t>2</a:t>
            </a:r>
            <a:r>
              <a:rPr lang="en-US" sz="1600" baseline="0" dirty="0">
                <a:solidFill>
                  <a:srgbClr val="FFCC61"/>
                </a:solidFill>
                <a:latin typeface="ArialMT"/>
              </a:rPr>
              <a:t>) than anything else. There is also a lot of oxygen (O</a:t>
            </a:r>
            <a:r>
              <a:rPr lang="en-US" sz="1600" baseline="-25000" dirty="0">
                <a:solidFill>
                  <a:srgbClr val="FFCC61"/>
                </a:solidFill>
                <a:latin typeface="ArialMT"/>
              </a:rPr>
              <a:t>2</a:t>
            </a:r>
            <a:r>
              <a:rPr lang="en-US" sz="1600" baseline="0" dirty="0">
                <a:solidFill>
                  <a:srgbClr val="FFCC61"/>
                </a:solidFill>
                <a:latin typeface="ArialMT"/>
              </a:rPr>
              <a:t>).</a:t>
            </a:r>
          </a:p>
          <a:p>
            <a:pPr>
              <a:buNone/>
            </a:pPr>
            <a:r>
              <a:rPr lang="en-US" sz="1600" dirty="0">
                <a:solidFill>
                  <a:srgbClr val="FFCC61"/>
                </a:solidFill>
                <a:latin typeface="ArialMT"/>
              </a:rPr>
              <a:t>     </a:t>
            </a:r>
            <a:r>
              <a:rPr lang="en-US" sz="1600" baseline="0" dirty="0">
                <a:solidFill>
                  <a:srgbClr val="FFCC61"/>
                </a:solidFill>
                <a:latin typeface="ArialMT"/>
              </a:rPr>
              <a:t> The cartoon also shows carbon dioxide (CO</a:t>
            </a:r>
            <a:r>
              <a:rPr lang="en-US" sz="1600" baseline="-25000" dirty="0">
                <a:solidFill>
                  <a:srgbClr val="FFCC61"/>
                </a:solidFill>
                <a:latin typeface="ArialMT"/>
              </a:rPr>
              <a:t>2</a:t>
            </a:r>
            <a:r>
              <a:rPr lang="en-US" sz="1600" baseline="0" dirty="0">
                <a:solidFill>
                  <a:srgbClr val="FFCC61"/>
                </a:solidFill>
                <a:latin typeface="ArialMT"/>
              </a:rPr>
              <a:t>), water vapor (H</a:t>
            </a:r>
            <a:r>
              <a:rPr lang="en-US" sz="1600" baseline="-25000" dirty="0">
                <a:solidFill>
                  <a:srgbClr val="FFCC61"/>
                </a:solidFill>
                <a:latin typeface="ArialMT"/>
              </a:rPr>
              <a:t>2</a:t>
            </a:r>
            <a:r>
              <a:rPr lang="en-US" sz="1600" baseline="0" dirty="0">
                <a:solidFill>
                  <a:srgbClr val="FFCC61"/>
                </a:solidFill>
                <a:latin typeface="ArialMT"/>
              </a:rPr>
              <a:t>O), </a:t>
            </a:r>
          </a:p>
          <a:p>
            <a:pPr>
              <a:buNone/>
            </a:pPr>
            <a:r>
              <a:rPr lang="en-US" sz="1600" dirty="0">
                <a:solidFill>
                  <a:srgbClr val="FFCC61"/>
                </a:solidFill>
                <a:latin typeface="ArialMT"/>
              </a:rPr>
              <a:t>       </a:t>
            </a:r>
            <a:r>
              <a:rPr lang="en-US" sz="1600" baseline="0" dirty="0">
                <a:solidFill>
                  <a:srgbClr val="FFCC61"/>
                </a:solidFill>
                <a:latin typeface="ArialMT"/>
              </a:rPr>
              <a:t>methane (CH</a:t>
            </a:r>
            <a:r>
              <a:rPr lang="en-US" sz="1600" baseline="-25000" dirty="0">
                <a:solidFill>
                  <a:srgbClr val="FFCC61"/>
                </a:solidFill>
                <a:latin typeface="ArialMT"/>
              </a:rPr>
              <a:t>4</a:t>
            </a:r>
            <a:r>
              <a:rPr lang="en-US" sz="1600" baseline="0" dirty="0">
                <a:solidFill>
                  <a:srgbClr val="FFCC61"/>
                </a:solidFill>
                <a:latin typeface="ArialMT"/>
              </a:rPr>
              <a:t>), sulfur dioxide (SO</a:t>
            </a:r>
            <a:r>
              <a:rPr lang="en-US" sz="1600" baseline="-25000" dirty="0">
                <a:solidFill>
                  <a:srgbClr val="FFCC61"/>
                </a:solidFill>
                <a:latin typeface="ArialMT"/>
              </a:rPr>
              <a:t>2</a:t>
            </a:r>
            <a:r>
              <a:rPr lang="en-US" sz="1600" baseline="0" dirty="0">
                <a:solidFill>
                  <a:srgbClr val="FFCC61"/>
                </a:solidFill>
                <a:latin typeface="ArialMT"/>
              </a:rPr>
              <a:t>), and carbon monoxide (CO). </a:t>
            </a:r>
            <a:endParaRPr lang="en-US" sz="1600" dirty="0"/>
          </a:p>
        </p:txBody>
      </p:sp>
      <p:pic>
        <p:nvPicPr>
          <p:cNvPr id="4" name="Picture 3"/>
          <p:cNvPicPr>
            <a:picLocks noChangeAspect="1"/>
          </p:cNvPicPr>
          <p:nvPr/>
        </p:nvPicPr>
        <p:blipFill>
          <a:blip r:embed="rId2"/>
          <a:stretch>
            <a:fillRect/>
          </a:stretch>
        </p:blipFill>
        <p:spPr>
          <a:xfrm>
            <a:off x="0" y="0"/>
            <a:ext cx="9144000" cy="5080000"/>
          </a:xfrm>
          <a:prstGeom prst="rect">
            <a:avLst/>
          </a:prstGeom>
        </p:spPr>
      </p:pic>
      <p:pic>
        <p:nvPicPr>
          <p:cNvPr id="5" name="Picture 4"/>
          <p:cNvPicPr>
            <a:picLocks noChangeAspect="1"/>
          </p:cNvPicPr>
          <p:nvPr/>
        </p:nvPicPr>
        <p:blipFill>
          <a:blip r:embed="rId3"/>
          <a:stretch>
            <a:fillRect/>
          </a:stretch>
        </p:blipFill>
        <p:spPr>
          <a:xfrm>
            <a:off x="6890188" y="5114484"/>
            <a:ext cx="2253812" cy="17435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73100" y="895350"/>
            <a:ext cx="7797800" cy="50673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476</TotalTime>
  <Words>601</Words>
  <Application>Microsoft Office PowerPoint</Application>
  <PresentationFormat>On-screen Show (4:3)</PresentationFormat>
  <Paragraphs>41</Paragraphs>
  <Slides>52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ArialMT</vt:lpstr>
      <vt:lpstr>Book Antiqua</vt:lpstr>
      <vt:lpstr>Comic Sans MS</vt:lpstr>
      <vt:lpstr>Lucida Sans</vt:lpstr>
      <vt:lpstr>Times</vt:lpstr>
      <vt:lpstr>Verdana</vt:lpstr>
      <vt:lpstr>Wingdings</vt:lpstr>
      <vt:lpstr>Wingdings 2</vt:lpstr>
      <vt:lpstr>Wingdings 3</vt:lpstr>
      <vt:lpstr>Apex</vt:lpstr>
      <vt:lpstr>Patterns in environmental  quality and sustainability</vt:lpstr>
      <vt:lpstr>Diurnal variations occur because the Earth rotates approximately once every 24 hours.</vt:lpstr>
      <vt:lpstr>Seasons are a result of the fact that the  Earth´s axis is tilted.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Ten CO2 Producing Nations</vt:lpstr>
      <vt:lpstr>SOLAR ENERGY - VARIATIONS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GREENHOUSE EFFECT, like a real greenhouse (below) is to allow heat in, but not out. Gases in the atmosphere (CO2, Methane) naturally trap outgoing LW radiation more effectively than they do incoming SW radiation. This retains heat, warming the earth’s atmosphere.</vt:lpstr>
      <vt:lpstr>PowerPoint Presentation</vt:lpstr>
      <vt:lpstr>PowerPoint Presentation</vt:lpstr>
      <vt:lpstr>PowerPoint Presentation</vt:lpstr>
      <vt:lpstr>PowerPoint Presentation</vt:lpstr>
      <vt:lpstr>Albedo is the reflection and scattering of light from a surface. </vt:lpstr>
      <vt:lpstr>      ALBEDO is the reflectivity of the earth’s surface. Darker colours have a lower albedo; it absorbs more incident radiation than lighter colours. On the photo, the snowcapped mountains have the highest albedo, the forest the lowest. Ice cover at the poles has a high albedo, further reducing temperature.  </vt:lpstr>
      <vt:lpstr>The Albedo Effect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HEAT FLUX</vt:lpstr>
      <vt:lpstr> This heat transfer (flux) occurs by: </vt:lpstr>
      <vt:lpstr>PowerPoint Presentation</vt:lpstr>
      <vt:lpstr>PowerPoint Presentation</vt:lpstr>
      <vt:lpstr>ALTITUDE causes temperature to decrease (by about 0.6°C per 100m). Air is warmed mainly by contact with the ground, so air at altitude is colder. It is also at lower pressure (less dense) so absorbs insolation less effectively. Hence snowcapped peaks.</vt:lpstr>
      <vt:lpstr>PowerPoint Presentation</vt:lpstr>
      <vt:lpstr>PowerPoint Presentation</vt:lpstr>
      <vt:lpstr>PowerPoint Presentation</vt:lpstr>
      <vt:lpstr>PowerPoint Presentation</vt:lpstr>
      <vt:lpstr>PowerPoint Presentation</vt:lpstr>
      <vt:lpstr>PowerPoint Presentation</vt:lpstr>
    </vt:vector>
  </TitlesOfParts>
  <Company>Oslo International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Evensen</dc:creator>
  <cp:lastModifiedBy>Christine Evensen</cp:lastModifiedBy>
  <cp:revision>20</cp:revision>
  <dcterms:created xsi:type="dcterms:W3CDTF">2010-10-28T17:19:58Z</dcterms:created>
  <dcterms:modified xsi:type="dcterms:W3CDTF">2020-05-13T12:04:04Z</dcterms:modified>
</cp:coreProperties>
</file>