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57" r:id="rId8"/>
    <p:sldId id="264" r:id="rId9"/>
    <p:sldId id="263"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Objects="1">
      <p:cViewPr>
        <p:scale>
          <a:sx n="79" d="100"/>
          <a:sy n="79" d="100"/>
        </p:scale>
        <p:origin x="1524" y="-180"/>
      </p:cViewPr>
      <p:guideLst>
        <p:guide orient="horz" pos="2160"/>
        <p:guide pos="2880"/>
      </p:guideLst>
    </p:cSldViewPr>
  </p:slide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b-NO"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Date Placeholder 2"/>
          <p:cNvSpPr>
            <a:spLocks noGrp="1"/>
          </p:cNvSpPr>
          <p:nvPr>
            <p:ph type="dt" sz="half" idx="10"/>
          </p:nvPr>
        </p:nvSpPr>
        <p:spPr/>
        <p:txBody>
          <a:bodyPr/>
          <a:lstStyle/>
          <a:p>
            <a:fld id="{C6B92C45-D247-4B2E-A6BC-65F2AE346719}"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6B92C45-D247-4B2E-A6BC-65F2AE346719}"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nb-NO"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nb-NO"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nb-NO"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nb-NO"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nb-NO"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nb-NO"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nb-NO"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nb-NO"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nb-NO"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nb-NO"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nb-NO"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nb-NO"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b-NO"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nb-NO"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nb-NO"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nb-NO"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nb-NO"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6B92C45-D247-4B2E-A6BC-65F2AE346719}" type="datetimeFigureOut">
              <a:rPr lang="en-US" smtClean="0"/>
              <a:t>4/5/2015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A33CBDB-FD17-462C-8CA9-000925A99731}"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nb-NO"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7" name="Date Placeholder 6"/>
          <p:cNvSpPr>
            <a:spLocks noGrp="1"/>
          </p:cNvSpPr>
          <p:nvPr>
            <p:ph type="dt" sz="half" idx="10"/>
          </p:nvPr>
        </p:nvSpPr>
        <p:spPr/>
        <p:txBody>
          <a:bodyPr/>
          <a:lstStyle/>
          <a:p>
            <a:fld id="{C6B92C45-D247-4B2E-A6BC-65F2AE346719}"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3CBDB-FD17-462C-8CA9-000925A99731}"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CA33CBDB-FD17-462C-8CA9-000925A997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nb-NO"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6B92C45-D247-4B2E-A6BC-65F2AE346719}" type="datetimeFigureOut">
              <a:rPr lang="en-US" smtClean="0"/>
              <a:t>4/5/2015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CA33CBDB-FD17-462C-8CA9-000925A997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Tourism as a Development Strategy</a:t>
            </a:r>
            <a:endParaRPr lang="en-US" dirty="0"/>
          </a:p>
        </p:txBody>
      </p:sp>
      <p:sp>
        <p:nvSpPr>
          <p:cNvPr id="3" name="Subtitle 2"/>
          <p:cNvSpPr>
            <a:spLocks noGrp="1"/>
          </p:cNvSpPr>
          <p:nvPr>
            <p:ph type="subTitle" idx="1"/>
          </p:nvPr>
        </p:nvSpPr>
        <p:spPr/>
        <p:txBody>
          <a:bodyPr/>
          <a:lstStyle/>
          <a:p>
            <a:r>
              <a:rPr lang="en-US" dirty="0" smtClean="0"/>
              <a:t>Planet Geography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cultural impact</a:t>
            </a:r>
            <a:endParaRPr lang="en-US" dirty="0"/>
          </a:p>
        </p:txBody>
      </p:sp>
      <p:sp>
        <p:nvSpPr>
          <p:cNvPr id="3" name="Content Placeholder 2"/>
          <p:cNvSpPr>
            <a:spLocks noGrp="1"/>
          </p:cNvSpPr>
          <p:nvPr>
            <p:ph idx="1"/>
          </p:nvPr>
        </p:nvSpPr>
        <p:spPr/>
        <p:txBody>
          <a:bodyPr>
            <a:normAutofit lnSpcReduction="10000"/>
          </a:bodyPr>
          <a:lstStyle/>
          <a:p>
            <a:r>
              <a:rPr lang="en-US" dirty="0" smtClean="0"/>
              <a:t>Negative cultural impact (creates hostility among local people, fail to respect local customs and moral values, making people a spectacle for tourists, spending attitudes, loud </a:t>
            </a:r>
            <a:r>
              <a:rPr lang="en-US" dirty="0" err="1" smtClean="0"/>
              <a:t>behaviour</a:t>
            </a:r>
            <a:r>
              <a:rPr lang="en-US" dirty="0" smtClean="0"/>
              <a:t>, in a role of servitude, cultural </a:t>
            </a:r>
            <a:r>
              <a:rPr lang="en-US" dirty="0" err="1" smtClean="0"/>
              <a:t>bastardisation</a:t>
            </a:r>
            <a:r>
              <a:rPr lang="en-US" dirty="0" smtClean="0"/>
              <a:t> and </a:t>
            </a:r>
            <a:r>
              <a:rPr lang="en-US" dirty="0" err="1" smtClean="0"/>
              <a:t>trinketisation</a:t>
            </a:r>
            <a:r>
              <a:rPr lang="en-US" dirty="0" smtClean="0"/>
              <a:t> = people are assimilated into the materialistic attitudes of the developed world)</a:t>
            </a:r>
          </a:p>
          <a:p>
            <a:r>
              <a:rPr lang="en-US" dirty="0" smtClean="0"/>
              <a:t>Highlighting the stark contrast in lifestyles (hotels towering over modest buildings, wearing minimal clothing for swimming)</a:t>
            </a:r>
          </a:p>
          <a:p>
            <a:r>
              <a:rPr lang="en-US" dirty="0" smtClean="0"/>
              <a:t>Cultural imperialism (where people such as tourists insensitively impose their own ideas, traditions and culture on others who are in a less powerful situation)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Transculturation</a:t>
            </a:r>
            <a:endParaRPr lang="en-US" dirty="0"/>
          </a:p>
        </p:txBody>
      </p:sp>
      <p:sp>
        <p:nvSpPr>
          <p:cNvPr id="3" name="Content Placeholder 2"/>
          <p:cNvSpPr>
            <a:spLocks noGrp="1"/>
          </p:cNvSpPr>
          <p:nvPr>
            <p:ph idx="1"/>
          </p:nvPr>
        </p:nvSpPr>
        <p:spPr/>
        <p:txBody>
          <a:bodyPr/>
          <a:lstStyle/>
          <a:p>
            <a:r>
              <a:rPr lang="en-US" dirty="0" smtClean="0"/>
              <a:t>People in a traditional culture are exposed to new and alien ideas by outsiders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a:t>
            </a:r>
            <a:r>
              <a:rPr lang="en-US" sz="2400" dirty="0" smtClean="0"/>
              <a:t>(reject some, accept some)</a:t>
            </a:r>
            <a:endParaRPr lang="en-US" sz="2400" dirty="0"/>
          </a:p>
        </p:txBody>
      </p:sp>
      <p:sp>
        <p:nvSpPr>
          <p:cNvPr id="3" name="Content Placeholder 2"/>
          <p:cNvSpPr>
            <a:spLocks noGrp="1"/>
          </p:cNvSpPr>
          <p:nvPr>
            <p:ph idx="1"/>
          </p:nvPr>
        </p:nvSpPr>
        <p:spPr/>
        <p:txBody>
          <a:bodyPr/>
          <a:lstStyle/>
          <a:p>
            <a:r>
              <a:rPr lang="en-US" dirty="0" smtClean="0"/>
              <a:t>Can cause resentment (resent the dilution of culture, resent the convergence with the “mainstream western” culture that results)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Commodify</a:t>
            </a:r>
            <a:r>
              <a:rPr lang="en-US" dirty="0" smtClean="0"/>
              <a:t> the local culture</a:t>
            </a:r>
            <a:endParaRPr lang="en-US" dirty="0"/>
          </a:p>
        </p:txBody>
      </p:sp>
      <p:sp>
        <p:nvSpPr>
          <p:cNvPr id="3" name="Content Placeholder 2"/>
          <p:cNvSpPr>
            <a:spLocks noGrp="1"/>
          </p:cNvSpPr>
          <p:nvPr>
            <p:ph idx="1"/>
          </p:nvPr>
        </p:nvSpPr>
        <p:spPr/>
        <p:txBody>
          <a:bodyPr/>
          <a:lstStyle/>
          <a:p>
            <a:pPr>
              <a:buNone/>
            </a:pPr>
            <a:r>
              <a:rPr lang="en-US" dirty="0" smtClean="0"/>
              <a:t>   Preserving a culture to make it a commodity with an economic value. </a:t>
            </a:r>
          </a:p>
          <a:p>
            <a:pPr>
              <a:buNone/>
            </a:pPr>
            <a:r>
              <a:rPr lang="en-US" dirty="0" smtClean="0"/>
              <a:t>   </a:t>
            </a:r>
            <a:r>
              <a:rPr lang="en-US" dirty="0" err="1" smtClean="0"/>
              <a:t>Zooification</a:t>
            </a:r>
            <a:r>
              <a:rPr lang="en-US" dirty="0" smtClean="0"/>
              <a:t> (preserving of traditional cultures as a curiosity for others to see and observe)</a:t>
            </a:r>
          </a:p>
          <a:p>
            <a:pPr>
              <a:buNone/>
            </a:pP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environmental impact</a:t>
            </a:r>
            <a:endParaRPr lang="en-US" dirty="0"/>
          </a:p>
        </p:txBody>
      </p:sp>
      <p:sp>
        <p:nvSpPr>
          <p:cNvPr id="3" name="Content Placeholder 2"/>
          <p:cNvSpPr>
            <a:spLocks noGrp="1"/>
          </p:cNvSpPr>
          <p:nvPr>
            <p:ph idx="1"/>
          </p:nvPr>
        </p:nvSpPr>
        <p:spPr/>
        <p:txBody>
          <a:bodyPr/>
          <a:lstStyle/>
          <a:p>
            <a:r>
              <a:rPr lang="en-US" dirty="0" smtClean="0"/>
              <a:t>Positive pressure to improve the environment</a:t>
            </a:r>
          </a:p>
          <a:p>
            <a:r>
              <a:rPr lang="en-US" dirty="0" smtClean="0"/>
              <a:t>Can be sustainable in the long-term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tourism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The local population should remain prosperous and retain its cultural identity.</a:t>
            </a:r>
          </a:p>
          <a:p>
            <a:pPr marL="457200" indent="-457200">
              <a:buFont typeface="+mj-lt"/>
              <a:buAutoNum type="arabicPeriod"/>
            </a:pPr>
            <a:r>
              <a:rPr lang="en-US" dirty="0" smtClean="0"/>
              <a:t>The landscape should remain attractive to tourists.</a:t>
            </a:r>
          </a:p>
          <a:p>
            <a:pPr marL="457200" indent="-457200">
              <a:buFont typeface="+mj-lt"/>
              <a:buAutoNum type="arabicPeriod"/>
            </a:pPr>
            <a:r>
              <a:rPr lang="en-US" dirty="0" smtClean="0"/>
              <a:t>Any impact on the ecology of the tourist destination should be minimal.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edg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edg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edge">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Sustainable Management of Tourism</a:t>
            </a:r>
            <a:endParaRPr lang="en-US" sz="3200"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Ecotourism</a:t>
            </a:r>
            <a:br>
              <a:rPr lang="en-US" dirty="0" smtClean="0"/>
            </a:br>
            <a:r>
              <a:rPr lang="en-US" sz="2800" dirty="0" smtClean="0"/>
              <a:t>encourages</a:t>
            </a:r>
            <a:endParaRPr lang="en-US" sz="2800" dirty="0"/>
          </a:p>
        </p:txBody>
      </p:sp>
      <p:sp>
        <p:nvSpPr>
          <p:cNvPr id="3" name="Content Placeholder 2"/>
          <p:cNvSpPr>
            <a:spLocks noGrp="1"/>
          </p:cNvSpPr>
          <p:nvPr>
            <p:ph idx="1"/>
          </p:nvPr>
        </p:nvSpPr>
        <p:spPr/>
        <p:txBody>
          <a:bodyPr/>
          <a:lstStyle/>
          <a:p>
            <a:r>
              <a:rPr lang="en-US" dirty="0" smtClean="0"/>
              <a:t>interaction between local people and tourists on an equal basis</a:t>
            </a:r>
          </a:p>
          <a:p>
            <a:r>
              <a:rPr lang="en-US" dirty="0" smtClean="0"/>
              <a:t>preservation of environmental quality</a:t>
            </a:r>
          </a:p>
          <a:p>
            <a:r>
              <a:rPr lang="en-US" dirty="0" smtClean="0"/>
              <a:t>preservation of traditional cultures</a:t>
            </a:r>
          </a:p>
          <a:p>
            <a:r>
              <a:rPr lang="en-US" dirty="0" smtClean="0"/>
              <a:t>education of the tourists</a:t>
            </a:r>
          </a:p>
          <a:p>
            <a:r>
              <a:rPr lang="en-US" dirty="0" smtClean="0"/>
              <a:t>participation by local people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Operates under many labels</a:t>
            </a:r>
            <a:endParaRPr lang="en-US" dirty="0"/>
          </a:p>
        </p:txBody>
      </p:sp>
      <p:sp>
        <p:nvSpPr>
          <p:cNvPr id="3" name="Content Placeholder 2"/>
          <p:cNvSpPr>
            <a:spLocks noGrp="1"/>
          </p:cNvSpPr>
          <p:nvPr>
            <p:ph idx="1"/>
          </p:nvPr>
        </p:nvSpPr>
        <p:spPr/>
        <p:txBody>
          <a:bodyPr/>
          <a:lstStyle/>
          <a:p>
            <a:r>
              <a:rPr lang="en-US" dirty="0" smtClean="0"/>
              <a:t>Adventure tourism</a:t>
            </a:r>
          </a:p>
          <a:p>
            <a:r>
              <a:rPr lang="en-US" dirty="0" smtClean="0"/>
              <a:t>Contact tourism</a:t>
            </a:r>
          </a:p>
          <a:p>
            <a:r>
              <a:rPr lang="en-US" dirty="0" smtClean="0"/>
              <a:t>Green tourism</a:t>
            </a:r>
          </a:p>
          <a:p>
            <a:r>
              <a:rPr lang="en-US" dirty="0" smtClean="0"/>
              <a:t>Low-impact tourism</a:t>
            </a:r>
          </a:p>
          <a:p>
            <a:r>
              <a:rPr lang="en-US" dirty="0" smtClean="0"/>
              <a:t>Sustainable tourism</a:t>
            </a:r>
          </a:p>
          <a:p>
            <a:r>
              <a:rPr lang="en-US" dirty="0" smtClean="0"/>
              <a:t>Wilderness tourism</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Visitor management techniques</a:t>
            </a:r>
          </a:p>
          <a:p>
            <a:r>
              <a:rPr lang="en-US" dirty="0" smtClean="0"/>
              <a:t>Carrying capacity calculations</a:t>
            </a:r>
          </a:p>
          <a:p>
            <a:r>
              <a:rPr lang="en-US" dirty="0" smtClean="0"/>
              <a:t>Consultation and participation with local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of foreign exchange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5800" y="2438400"/>
            <a:ext cx="3016250" cy="2825527"/>
          </a:xfrm>
          <a:prstGeom prst="rect">
            <a:avLst/>
          </a:prstGeom>
        </p:spPr>
      </p:pic>
      <p:pic>
        <p:nvPicPr>
          <p:cNvPr id="5" name="Picture 4"/>
          <p:cNvPicPr>
            <a:picLocks noChangeAspect="1"/>
          </p:cNvPicPr>
          <p:nvPr/>
        </p:nvPicPr>
        <p:blipFill>
          <a:blip r:embed="rId3"/>
          <a:stretch>
            <a:fillRect/>
          </a:stretch>
        </p:blipFill>
        <p:spPr>
          <a:xfrm>
            <a:off x="3886200" y="1981200"/>
            <a:ext cx="4140200" cy="357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Against ecotourism</a:t>
            </a:r>
            <a:endParaRPr lang="en-US" dirty="0"/>
          </a:p>
        </p:txBody>
      </p:sp>
      <p:sp>
        <p:nvSpPr>
          <p:cNvPr id="3" name="Content Placeholder 2"/>
          <p:cNvSpPr>
            <a:spLocks noGrp="1"/>
          </p:cNvSpPr>
          <p:nvPr>
            <p:ph idx="1"/>
          </p:nvPr>
        </p:nvSpPr>
        <p:spPr/>
        <p:txBody>
          <a:bodyPr/>
          <a:lstStyle/>
          <a:p>
            <a:r>
              <a:rPr lang="en-US" dirty="0" smtClean="0"/>
              <a:t>Reduces profits</a:t>
            </a:r>
          </a:p>
          <a:p>
            <a:r>
              <a:rPr lang="en-US" dirty="0" smtClean="0"/>
              <a:t>Reduces the speed with which money can be made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most of the growth in tourism in </a:t>
            </a:r>
            <a:r>
              <a:rPr lang="en-US" dirty="0" err="1" smtClean="0"/>
              <a:t>LEDCs</a:t>
            </a:r>
            <a:r>
              <a:rPr lang="en-US" dirty="0" smtClean="0"/>
              <a:t> is mass-tourism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has 4 facets:</a:t>
            </a:r>
            <a:endParaRPr lang="en-US" dirty="0"/>
          </a:p>
        </p:txBody>
      </p:sp>
      <p:sp>
        <p:nvSpPr>
          <p:cNvPr id="3" name="Content Placeholder 2"/>
          <p:cNvSpPr>
            <a:spLocks noGrp="1"/>
          </p:cNvSpPr>
          <p:nvPr>
            <p:ph idx="1"/>
          </p:nvPr>
        </p:nvSpPr>
        <p:spPr/>
        <p:txBody>
          <a:bodyPr/>
          <a:lstStyle/>
          <a:p>
            <a:r>
              <a:rPr lang="en-US" dirty="0" smtClean="0"/>
              <a:t>Environmental sustainability</a:t>
            </a:r>
          </a:p>
          <a:p>
            <a:r>
              <a:rPr lang="en-US" dirty="0" smtClean="0"/>
              <a:t>Social sustainability </a:t>
            </a:r>
          </a:p>
          <a:p>
            <a:r>
              <a:rPr lang="en-US" dirty="0" smtClean="0"/>
              <a:t>Cultural sustainability</a:t>
            </a:r>
          </a:p>
          <a:p>
            <a:r>
              <a:rPr lang="en-US" dirty="0" smtClean="0"/>
              <a:t>Economic sustainability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Antarctica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98474" y="1219200"/>
            <a:ext cx="7556313" cy="4906963"/>
          </a:xfrm>
        </p:spPr>
        <p:txBody>
          <a:bodyPr>
            <a:normAutofit fontScale="92500"/>
          </a:bodyPr>
          <a:lstStyle/>
          <a:p>
            <a:r>
              <a:rPr lang="en-US" dirty="0" smtClean="0"/>
              <a:t>Largest and most pristine wilderness (14 million square </a:t>
            </a:r>
            <a:r>
              <a:rPr lang="en-US" dirty="0" err="1" smtClean="0"/>
              <a:t>kms</a:t>
            </a:r>
            <a:r>
              <a:rPr lang="en-US" dirty="0" smtClean="0"/>
              <a:t>)</a:t>
            </a:r>
          </a:p>
          <a:p>
            <a:r>
              <a:rPr lang="en-US" dirty="0" smtClean="0"/>
              <a:t>New industry</a:t>
            </a:r>
          </a:p>
          <a:p>
            <a:r>
              <a:rPr lang="en-US" dirty="0" smtClean="0"/>
              <a:t>Small in scale (14700 visitors in 2000)</a:t>
            </a:r>
          </a:p>
          <a:p>
            <a:r>
              <a:rPr lang="en-US" dirty="0" smtClean="0"/>
              <a:t>“Off the beaten track”</a:t>
            </a:r>
          </a:p>
          <a:p>
            <a:r>
              <a:rPr lang="en-US" dirty="0" smtClean="0"/>
              <a:t>Environmental rather than restful</a:t>
            </a:r>
          </a:p>
          <a:p>
            <a:r>
              <a:rPr lang="en-US" dirty="0" smtClean="0"/>
              <a:t>Only possible in summer time</a:t>
            </a:r>
          </a:p>
          <a:p>
            <a:r>
              <a:rPr lang="en-US" dirty="0" smtClean="0"/>
              <a:t>Health risks</a:t>
            </a:r>
          </a:p>
          <a:p>
            <a:r>
              <a:rPr lang="en-US" dirty="0" smtClean="0"/>
              <a:t>High cost ($ US 5000 for 14 days)</a:t>
            </a:r>
          </a:p>
          <a:p>
            <a:r>
              <a:rPr lang="en-US" dirty="0" smtClean="0"/>
              <a:t>Cold, fragile environment </a:t>
            </a:r>
            <a:endParaRPr lang="en-US" dirty="0"/>
          </a:p>
        </p:txBody>
      </p:sp>
      <p:pic>
        <p:nvPicPr>
          <p:cNvPr id="4" name="Picture 3"/>
          <p:cNvPicPr>
            <a:picLocks noChangeAspect="1"/>
          </p:cNvPicPr>
          <p:nvPr/>
        </p:nvPicPr>
        <p:blipFill>
          <a:blip r:embed="rId2"/>
          <a:stretch>
            <a:fillRect/>
          </a:stretch>
        </p:blipFill>
        <p:spPr>
          <a:xfrm>
            <a:off x="4572000" y="3475404"/>
            <a:ext cx="4343400" cy="2849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981200"/>
            <a:ext cx="8416926" cy="4144963"/>
          </a:xfrm>
        </p:spPr>
        <p:txBody>
          <a:bodyPr/>
          <a:lstStyle/>
          <a:p>
            <a:r>
              <a:rPr lang="en-US" dirty="0" smtClean="0"/>
              <a:t>Annual hole in the ozone layer</a:t>
            </a:r>
          </a:p>
          <a:p>
            <a:r>
              <a:rPr lang="en-US" dirty="0" smtClean="0"/>
              <a:t>1991                                                                                                          Protocol on Environmental Protection to the Antarctic Treaty        (aims to protect the Antarctic environment)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environmental impact</a:t>
            </a:r>
            <a:endParaRPr lang="en-US" dirty="0"/>
          </a:p>
        </p:txBody>
      </p:sp>
      <p:sp>
        <p:nvSpPr>
          <p:cNvPr id="3" name="Content Placeholder 2"/>
          <p:cNvSpPr>
            <a:spLocks noGrp="1"/>
          </p:cNvSpPr>
          <p:nvPr>
            <p:ph idx="1"/>
          </p:nvPr>
        </p:nvSpPr>
        <p:spPr/>
        <p:txBody>
          <a:bodyPr/>
          <a:lstStyle/>
          <a:p>
            <a:r>
              <a:rPr lang="en-US" dirty="0" smtClean="0"/>
              <a:t>Soil erosion, increased pollution, loss of wildlife habitats, pressure on endangered species, greater vulnerability to forest fires, pressure on water resources, force the local population to compete for the use of critical resources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LEDCs</a:t>
            </a:r>
            <a:r>
              <a:rPr lang="en-US" dirty="0" smtClean="0"/>
              <a:t> reliant on tourism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a:t>
            </a:r>
            <a:endParaRPr lang="en-US" dirty="0"/>
          </a:p>
        </p:txBody>
      </p:sp>
      <p:sp>
        <p:nvSpPr>
          <p:cNvPr id="3" name="Content Placeholder 2"/>
          <p:cNvSpPr>
            <a:spLocks noGrp="1"/>
          </p:cNvSpPr>
          <p:nvPr>
            <p:ph idx="1"/>
          </p:nvPr>
        </p:nvSpPr>
        <p:spPr/>
        <p:txBody>
          <a:bodyPr/>
          <a:lstStyle/>
          <a:p>
            <a:pPr marL="457200" indent="-457200">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533400" y="1295400"/>
            <a:ext cx="2438400" cy="2438400"/>
          </a:xfrm>
          <a:prstGeom prst="rect">
            <a:avLst/>
          </a:prstGeom>
        </p:spPr>
      </p:pic>
      <p:pic>
        <p:nvPicPr>
          <p:cNvPr id="5" name="Picture 4"/>
          <p:cNvPicPr>
            <a:picLocks noChangeAspect="1"/>
          </p:cNvPicPr>
          <p:nvPr/>
        </p:nvPicPr>
        <p:blipFill>
          <a:blip r:embed="rId3"/>
          <a:stretch>
            <a:fillRect/>
          </a:stretch>
        </p:blipFill>
        <p:spPr>
          <a:xfrm>
            <a:off x="505884" y="3962400"/>
            <a:ext cx="3532716" cy="2649538"/>
          </a:xfrm>
          <a:prstGeom prst="rect">
            <a:avLst/>
          </a:prstGeom>
        </p:spPr>
      </p:pic>
      <p:pic>
        <p:nvPicPr>
          <p:cNvPr id="6" name="Picture 5"/>
          <p:cNvPicPr>
            <a:picLocks noChangeAspect="1"/>
          </p:cNvPicPr>
          <p:nvPr/>
        </p:nvPicPr>
        <p:blipFill>
          <a:blip r:embed="rId4"/>
          <a:stretch>
            <a:fillRect/>
          </a:stretch>
        </p:blipFill>
        <p:spPr>
          <a:xfrm>
            <a:off x="3492500" y="1143000"/>
            <a:ext cx="4584700" cy="3172352"/>
          </a:xfrm>
          <a:prstGeom prst="rect">
            <a:avLst/>
          </a:prstGeom>
        </p:spPr>
      </p:pic>
      <p:pic>
        <p:nvPicPr>
          <p:cNvPr id="7" name="Picture 6"/>
          <p:cNvPicPr>
            <a:picLocks noChangeAspect="1"/>
          </p:cNvPicPr>
          <p:nvPr/>
        </p:nvPicPr>
        <p:blipFill>
          <a:blip r:embed="rId5"/>
          <a:stretch>
            <a:fillRect/>
          </a:stretch>
        </p:blipFill>
        <p:spPr>
          <a:xfrm>
            <a:off x="5492750" y="4290088"/>
            <a:ext cx="3651250" cy="2567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7556313" cy="1116106"/>
          </a:xfrm>
        </p:spPr>
        <p:txBody>
          <a:bodyPr/>
          <a:lstStyle/>
          <a:p>
            <a:r>
              <a:rPr lang="en-US" dirty="0" smtClean="0"/>
              <a:t>Caribbean</a:t>
            </a:r>
            <a:endParaRPr lang="en-US" dirty="0"/>
          </a:p>
        </p:txBody>
      </p:sp>
      <p:sp>
        <p:nvSpPr>
          <p:cNvPr id="3" name="Content Placeholder 2"/>
          <p:cNvSpPr>
            <a:spLocks noGrp="1"/>
          </p:cNvSpPr>
          <p:nvPr>
            <p:ph idx="1"/>
          </p:nvPr>
        </p:nvSpPr>
        <p:spPr/>
        <p:txBody>
          <a:bodyPr/>
          <a:lstStyle/>
          <a:p>
            <a:pPr marL="457200" indent="-457200"/>
            <a:endParaRPr lang="en-US" dirty="0"/>
          </a:p>
        </p:txBody>
      </p:sp>
      <p:pic>
        <p:nvPicPr>
          <p:cNvPr id="4" name="Picture 3"/>
          <p:cNvPicPr>
            <a:picLocks noChangeAspect="1"/>
          </p:cNvPicPr>
          <p:nvPr/>
        </p:nvPicPr>
        <p:blipFill>
          <a:blip r:embed="rId2"/>
          <a:stretch>
            <a:fillRect/>
          </a:stretch>
        </p:blipFill>
        <p:spPr>
          <a:xfrm>
            <a:off x="633730" y="609600"/>
            <a:ext cx="4166870" cy="3125153"/>
          </a:xfrm>
          <a:prstGeom prst="rect">
            <a:avLst/>
          </a:prstGeom>
        </p:spPr>
      </p:pic>
      <p:pic>
        <p:nvPicPr>
          <p:cNvPr id="5" name="Picture 4"/>
          <p:cNvPicPr>
            <a:picLocks noChangeAspect="1"/>
          </p:cNvPicPr>
          <p:nvPr/>
        </p:nvPicPr>
        <p:blipFill>
          <a:blip r:embed="rId3"/>
          <a:stretch>
            <a:fillRect/>
          </a:stretch>
        </p:blipFill>
        <p:spPr>
          <a:xfrm>
            <a:off x="0" y="3429000"/>
            <a:ext cx="4343400" cy="3429000"/>
          </a:xfrm>
          <a:prstGeom prst="rect">
            <a:avLst/>
          </a:prstGeom>
        </p:spPr>
      </p:pic>
      <p:pic>
        <p:nvPicPr>
          <p:cNvPr id="6" name="Picture 5"/>
          <p:cNvPicPr>
            <a:picLocks noChangeAspect="1"/>
          </p:cNvPicPr>
          <p:nvPr/>
        </p:nvPicPr>
        <p:blipFill>
          <a:blip r:embed="rId4"/>
          <a:stretch>
            <a:fillRect/>
          </a:stretch>
        </p:blipFill>
        <p:spPr>
          <a:xfrm>
            <a:off x="4972741" y="-36741"/>
            <a:ext cx="3104459" cy="3465741"/>
          </a:xfrm>
          <a:prstGeom prst="rect">
            <a:avLst/>
          </a:prstGeom>
        </p:spPr>
      </p:pic>
      <p:pic>
        <p:nvPicPr>
          <p:cNvPr id="7" name="Picture 6"/>
          <p:cNvPicPr>
            <a:picLocks noChangeAspect="1"/>
          </p:cNvPicPr>
          <p:nvPr/>
        </p:nvPicPr>
        <p:blipFill>
          <a:blip r:embed="rId5"/>
          <a:stretch>
            <a:fillRect/>
          </a:stretch>
        </p:blipFill>
        <p:spPr>
          <a:xfrm>
            <a:off x="4293870" y="3429000"/>
            <a:ext cx="492633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dirty="0" smtClean="0"/>
              <a:t>Africa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19200" y="685800"/>
            <a:ext cx="6629400" cy="5734431"/>
          </a:xfrm>
          <a:prstGeom prst="rect">
            <a:avLst/>
          </a:prstGeom>
        </p:spPr>
      </p:pic>
      <p:pic>
        <p:nvPicPr>
          <p:cNvPr id="5" name="Picture 4"/>
          <p:cNvPicPr>
            <a:picLocks noChangeAspect="1"/>
          </p:cNvPicPr>
          <p:nvPr/>
        </p:nvPicPr>
        <p:blipFill>
          <a:blip r:embed="rId3"/>
          <a:stretch>
            <a:fillRect/>
          </a:stretch>
        </p:blipFill>
        <p:spPr>
          <a:xfrm>
            <a:off x="-1" y="3505200"/>
            <a:ext cx="4901755" cy="3352800"/>
          </a:xfrm>
          <a:prstGeom prst="rect">
            <a:avLst/>
          </a:prstGeom>
        </p:spPr>
      </p:pic>
      <p:pic>
        <p:nvPicPr>
          <p:cNvPr id="6" name="Picture 5"/>
          <p:cNvPicPr>
            <a:picLocks noChangeAspect="1"/>
          </p:cNvPicPr>
          <p:nvPr/>
        </p:nvPicPr>
        <p:blipFill>
          <a:blip r:embed="rId4"/>
          <a:stretch>
            <a:fillRect/>
          </a:stretch>
        </p:blipFill>
        <p:spPr>
          <a:xfrm>
            <a:off x="3962400" y="276362"/>
            <a:ext cx="4114800" cy="3228838"/>
          </a:xfrm>
          <a:prstGeom prst="rect">
            <a:avLst/>
          </a:prstGeom>
        </p:spPr>
      </p:pic>
      <p:pic>
        <p:nvPicPr>
          <p:cNvPr id="7" name="Picture 6"/>
          <p:cNvPicPr>
            <a:picLocks noChangeAspect="1"/>
          </p:cNvPicPr>
          <p:nvPr/>
        </p:nvPicPr>
        <p:blipFill>
          <a:blip r:embed="rId5"/>
          <a:stretch>
            <a:fillRect/>
          </a:stretch>
        </p:blipFill>
        <p:spPr>
          <a:xfrm>
            <a:off x="4694786" y="3505200"/>
            <a:ext cx="4449213"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economic benefits</a:t>
            </a:r>
            <a:endParaRPr lang="en-US" dirty="0"/>
          </a:p>
        </p:txBody>
      </p:sp>
      <p:sp>
        <p:nvSpPr>
          <p:cNvPr id="3" name="Content Placeholder 2"/>
          <p:cNvSpPr>
            <a:spLocks noGrp="1"/>
          </p:cNvSpPr>
          <p:nvPr>
            <p:ph idx="1"/>
          </p:nvPr>
        </p:nvSpPr>
        <p:spPr>
          <a:xfrm>
            <a:off x="498474" y="1981200"/>
            <a:ext cx="8112126" cy="4144963"/>
          </a:xfrm>
        </p:spPr>
        <p:txBody>
          <a:bodyPr>
            <a:normAutofit lnSpcReduction="10000"/>
          </a:bodyPr>
          <a:lstStyle/>
          <a:p>
            <a:r>
              <a:rPr lang="en-US" dirty="0" smtClean="0"/>
              <a:t>Income (local economy, investment in other economic sectors, amount that has to be spent each day)</a:t>
            </a:r>
          </a:p>
          <a:p>
            <a:r>
              <a:rPr lang="en-US" dirty="0" smtClean="0"/>
              <a:t>Government revenues (departure tax, other tourism tax, tax on goods and services)</a:t>
            </a:r>
          </a:p>
          <a:p>
            <a:r>
              <a:rPr lang="en-US" dirty="0" smtClean="0"/>
              <a:t>Employment (hotels, restaurants, nightclubs, taxis and souvenir sales)</a:t>
            </a:r>
          </a:p>
          <a:p>
            <a:r>
              <a:rPr lang="en-US" dirty="0" smtClean="0"/>
              <a:t>Improvements in infrastructure (better water and sewage systems, roads, electricity, telephone and public transport networks)</a:t>
            </a:r>
          </a:p>
          <a:p>
            <a:r>
              <a:rPr lang="en-US" dirty="0" smtClean="0"/>
              <a:t>Informal employment (street vendors, rickshaw drivers, informal guides – big multiplier effect)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impact on culture</a:t>
            </a:r>
            <a:endParaRPr lang="en-US" dirty="0"/>
          </a:p>
        </p:txBody>
      </p:sp>
      <p:sp>
        <p:nvSpPr>
          <p:cNvPr id="3" name="Content Placeholder 2"/>
          <p:cNvSpPr>
            <a:spLocks noGrp="1"/>
          </p:cNvSpPr>
          <p:nvPr>
            <p:ph idx="1"/>
          </p:nvPr>
        </p:nvSpPr>
        <p:spPr/>
        <p:txBody>
          <a:bodyPr/>
          <a:lstStyle/>
          <a:p>
            <a:r>
              <a:rPr lang="en-US" dirty="0" smtClean="0"/>
              <a:t>Impact on culture (brings people from different cultures and backgrounds together: foster understanding, greater tolerance and mutual respect)</a:t>
            </a:r>
          </a:p>
          <a:p>
            <a:r>
              <a:rPr lang="en-US" dirty="0" smtClean="0"/>
              <a:t>Adds to the vitality of communities (events, festivals preserve local identity, renewal of indigenous cultures, cultural arts and crafts, reduce emigration from rural areas)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economic impacts</a:t>
            </a:r>
            <a:endParaRPr lang="en-US" dirty="0"/>
          </a:p>
        </p:txBody>
      </p:sp>
      <p:sp>
        <p:nvSpPr>
          <p:cNvPr id="3" name="Content Placeholder 2"/>
          <p:cNvSpPr>
            <a:spLocks noGrp="1"/>
          </p:cNvSpPr>
          <p:nvPr>
            <p:ph idx="1"/>
          </p:nvPr>
        </p:nvSpPr>
        <p:spPr/>
        <p:txBody>
          <a:bodyPr/>
          <a:lstStyle/>
          <a:p>
            <a:r>
              <a:rPr lang="en-US" dirty="0" smtClean="0"/>
              <a:t>Leakage (</a:t>
            </a:r>
            <a:r>
              <a:rPr lang="en-US" dirty="0" smtClean="0">
                <a:solidFill>
                  <a:srgbClr val="660066"/>
                </a:solidFill>
              </a:rPr>
              <a:t>export</a:t>
            </a:r>
            <a:r>
              <a:rPr lang="en-US" dirty="0" smtClean="0"/>
              <a:t> leakage: to international airlines, hotels and other companies, </a:t>
            </a:r>
            <a:r>
              <a:rPr lang="en-US" dirty="0" smtClean="0">
                <a:solidFill>
                  <a:srgbClr val="660066"/>
                </a:solidFill>
              </a:rPr>
              <a:t>import</a:t>
            </a:r>
            <a:r>
              <a:rPr lang="en-US" dirty="0" smtClean="0"/>
              <a:t> leakage: imported food and drinks)</a:t>
            </a:r>
          </a:p>
          <a:p>
            <a:r>
              <a:rPr lang="en-US" dirty="0" smtClean="0"/>
              <a:t>Infrastructure costs (at the expense of education and health)</a:t>
            </a:r>
          </a:p>
          <a:p>
            <a:r>
              <a:rPr lang="en-US" dirty="0" smtClean="0"/>
              <a:t>Drives up the prices (rise in real estate demand, basic goods and services, outsiders gain control over land and property)</a:t>
            </a:r>
          </a:p>
          <a:p>
            <a:r>
              <a:rPr lang="en-US" dirty="0" smtClean="0"/>
              <a:t>Over-dependence of tourism (economic recession in </a:t>
            </a:r>
            <a:r>
              <a:rPr lang="en-US" dirty="0" err="1" smtClean="0"/>
              <a:t>MEDCs</a:t>
            </a:r>
            <a:r>
              <a:rPr lang="en-US" dirty="0" smtClean="0"/>
              <a:t>, fear of terrorism, natural disasters, might neglect education of children or the production of food)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153</TotalTime>
  <Words>700</Words>
  <Application>Microsoft Office PowerPoint</Application>
  <PresentationFormat>On-screen Show (4:3)</PresentationFormat>
  <Paragraphs>82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Rockwell</vt:lpstr>
      <vt:lpstr>Wingdings</vt:lpstr>
      <vt:lpstr>Advantage</vt:lpstr>
      <vt:lpstr>Tourism as a Development Strategy</vt:lpstr>
      <vt:lpstr>Income of foreign exchange</vt:lpstr>
      <vt:lpstr>LEDCs reliant on tourism</vt:lpstr>
      <vt:lpstr>Pacific</vt:lpstr>
      <vt:lpstr>Caribbean</vt:lpstr>
      <vt:lpstr>Africa</vt:lpstr>
      <vt:lpstr>Positive economic benefits</vt:lpstr>
      <vt:lpstr>Positive impact on culture</vt:lpstr>
      <vt:lpstr>Negative economic impacts</vt:lpstr>
      <vt:lpstr>Negative cultural impact</vt:lpstr>
      <vt:lpstr>Transculturation</vt:lpstr>
      <vt:lpstr>Adaptation (reject some, accept some)</vt:lpstr>
      <vt:lpstr>Commodify the local culture</vt:lpstr>
      <vt:lpstr>Positive environmental impact</vt:lpstr>
      <vt:lpstr>Sustainable tourism</vt:lpstr>
      <vt:lpstr>Sustainable Management of Tourism</vt:lpstr>
      <vt:lpstr>Ecotourism encourages</vt:lpstr>
      <vt:lpstr>Operates under many labels</vt:lpstr>
      <vt:lpstr>Management</vt:lpstr>
      <vt:lpstr>Against ecotourism</vt:lpstr>
      <vt:lpstr>So most of the growth in tourism in LEDCs is mass-tourism</vt:lpstr>
      <vt:lpstr>Sustainability has 4 facets:</vt:lpstr>
      <vt:lpstr>Antarctica     </vt:lpstr>
      <vt:lpstr>PowerPoint Presentation</vt:lpstr>
      <vt:lpstr>Negative environmental impact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as a development strategy</dc:title>
  <dc:creator>Christine Evensen</dc:creator>
  <cp:lastModifiedBy>ois</cp:lastModifiedBy>
  <cp:revision>35</cp:revision>
  <dcterms:created xsi:type="dcterms:W3CDTF">2009-03-15T20:23:24Z</dcterms:created>
  <dcterms:modified xsi:type="dcterms:W3CDTF">2015-04-05T15:11:57Z</dcterms:modified>
</cp:coreProperties>
</file>